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74" r:id="rId11"/>
    <p:sldId id="282" r:id="rId12"/>
    <p:sldId id="276" r:id="rId13"/>
    <p:sldId id="275" r:id="rId14"/>
    <p:sldId id="268" r:id="rId15"/>
    <p:sldId id="267" r:id="rId16"/>
    <p:sldId id="271" r:id="rId17"/>
    <p:sldId id="270" r:id="rId18"/>
    <p:sldId id="269" r:id="rId19"/>
    <p:sldId id="272" r:id="rId20"/>
    <p:sldId id="273" r:id="rId21"/>
    <p:sldId id="278" r:id="rId22"/>
    <p:sldId id="280" r:id="rId23"/>
    <p:sldId id="281" r:id="rId24"/>
    <p:sldId id="296" r:id="rId25"/>
    <p:sldId id="297" r:id="rId26"/>
    <p:sldId id="298" r:id="rId27"/>
    <p:sldId id="299" r:id="rId28"/>
    <p:sldId id="290" r:id="rId29"/>
    <p:sldId id="291" r:id="rId30"/>
    <p:sldId id="292" r:id="rId31"/>
    <p:sldId id="293" r:id="rId32"/>
    <p:sldId id="294" r:id="rId33"/>
    <p:sldId id="295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287" r:id="rId44"/>
    <p:sldId id="309" r:id="rId45"/>
    <p:sldId id="315" r:id="rId46"/>
    <p:sldId id="310" r:id="rId47"/>
    <p:sldId id="311" r:id="rId48"/>
    <p:sldId id="314" r:id="rId49"/>
    <p:sldId id="312" r:id="rId50"/>
    <p:sldId id="316" r:id="rId51"/>
    <p:sldId id="322" r:id="rId52"/>
    <p:sldId id="317" r:id="rId53"/>
    <p:sldId id="320" r:id="rId54"/>
    <p:sldId id="319" r:id="rId55"/>
    <p:sldId id="321" r:id="rId56"/>
    <p:sldId id="323" r:id="rId57"/>
    <p:sldId id="325" r:id="rId58"/>
    <p:sldId id="327" r:id="rId59"/>
    <p:sldId id="328" r:id="rId60"/>
    <p:sldId id="326" r:id="rId61"/>
    <p:sldId id="329" r:id="rId62"/>
    <p:sldId id="333" r:id="rId63"/>
    <p:sldId id="334" r:id="rId64"/>
    <p:sldId id="330" r:id="rId65"/>
    <p:sldId id="331" r:id="rId66"/>
    <p:sldId id="332" r:id="rId67"/>
    <p:sldId id="335" r:id="rId68"/>
    <p:sldId id="336" r:id="rId69"/>
    <p:sldId id="337" r:id="rId70"/>
    <p:sldId id="342" r:id="rId71"/>
    <p:sldId id="338" r:id="rId72"/>
    <p:sldId id="339" r:id="rId73"/>
    <p:sldId id="340" r:id="rId74"/>
    <p:sldId id="344" r:id="rId75"/>
    <p:sldId id="341" r:id="rId76"/>
    <p:sldId id="343" r:id="rId7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6CA61-1F92-446D-A6EA-E71B725F452C}" v="2" dt="2024-11-08T17:48:28.8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7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Dias da Silva Cabral" userId="0df9d9ef-7f73-40ea-9774-099cde7899a0" providerId="ADAL" clId="{8F66CA61-1F92-446D-A6EA-E71B725F452C}"/>
    <pc:docChg chg="modSld">
      <pc:chgData name="Leonardo Dias da Silva Cabral" userId="0df9d9ef-7f73-40ea-9774-099cde7899a0" providerId="ADAL" clId="{8F66CA61-1F92-446D-A6EA-E71B725F452C}" dt="2024-11-08T17:48:28.811" v="1" actId="164"/>
      <pc:docMkLst>
        <pc:docMk/>
      </pc:docMkLst>
      <pc:sldChg chg="addSp delSp modSp">
        <pc:chgData name="Leonardo Dias da Silva Cabral" userId="0df9d9ef-7f73-40ea-9774-099cde7899a0" providerId="ADAL" clId="{8F66CA61-1F92-446D-A6EA-E71B725F452C}" dt="2024-11-08T17:48:28.811" v="1" actId="164"/>
        <pc:sldMkLst>
          <pc:docMk/>
          <pc:sldMk cId="3985412464" sldId="300"/>
        </pc:sldMkLst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38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140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141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148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151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52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75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77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84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185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22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23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24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225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226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34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35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39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240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241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48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49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50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79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296" creationId="{00000000-0000-0000-0000-000000000000}"/>
          </ac:spMkLst>
        </pc:spChg>
        <pc:spChg chg="mod">
          <ac:chgData name="Leonardo Dias da Silva Cabral" userId="0df9d9ef-7f73-40ea-9774-099cde7899a0" providerId="ADAL" clId="{8F66CA61-1F92-446D-A6EA-E71B725F452C}" dt="2024-11-08T17:48:25.076" v="0" actId="165"/>
          <ac:spMkLst>
            <pc:docMk/>
            <pc:sldMk cId="3985412464" sldId="300"/>
            <ac:spMk id="300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05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06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0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1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4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5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6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7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19" creationId="{00000000-0000-0000-0000-000000000000}"/>
          </ac:spMkLst>
        </pc:spChg>
        <pc:spChg chg="mod topLvl">
          <ac:chgData name="Leonardo Dias da Silva Cabral" userId="0df9d9ef-7f73-40ea-9774-099cde7899a0" providerId="ADAL" clId="{8F66CA61-1F92-446D-A6EA-E71B725F452C}" dt="2024-11-08T17:48:28.811" v="1" actId="164"/>
          <ac:spMkLst>
            <pc:docMk/>
            <pc:sldMk cId="3985412464" sldId="300"/>
            <ac:spMk id="320" creationId="{00000000-0000-0000-0000-000000000000}"/>
          </ac:spMkLst>
        </pc:spChg>
        <pc:grpChg chg="add mod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" creationId="{A1DC6D89-C039-AC71-73CC-502F2976F1B8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16" creationId="{00000000-0000-0000-0000-000000000000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17" creationId="{00000000-0000-0000-0000-000000000000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32" creationId="{00000000-0000-0000-0000-000000000000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43" creationId="{00000000-0000-0000-0000-000000000000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75" creationId="{00000000-0000-0000-0000-000000000000}"/>
          </ac:grpSpMkLst>
        </pc:grpChg>
        <pc:grpChg chg="mod topLvl">
          <ac:chgData name="Leonardo Dias da Silva Cabral" userId="0df9d9ef-7f73-40ea-9774-099cde7899a0" providerId="ADAL" clId="{8F66CA61-1F92-446D-A6EA-E71B725F452C}" dt="2024-11-08T17:48:28.811" v="1" actId="164"/>
          <ac:grpSpMkLst>
            <pc:docMk/>
            <pc:sldMk cId="3985412464" sldId="300"/>
            <ac:grpSpMk id="276" creationId="{00000000-0000-0000-0000-000000000000}"/>
          </ac:grpSpMkLst>
        </pc:grpChg>
        <pc:grpChg chg="del">
          <ac:chgData name="Leonardo Dias da Silva Cabral" userId="0df9d9ef-7f73-40ea-9774-099cde7899a0" providerId="ADAL" clId="{8F66CA61-1F92-446D-A6EA-E71B725F452C}" dt="2024-11-08T17:48:25.076" v="0" actId="165"/>
          <ac:grpSpMkLst>
            <pc:docMk/>
            <pc:sldMk cId="3985412464" sldId="300"/>
            <ac:grpSpMk id="327" creationId="{00000000-0000-0000-0000-000000000000}"/>
          </ac:grpSpMkLst>
        </pc:grpChg>
        <pc:picChg chg="mod">
          <ac:chgData name="Leonardo Dias da Silva Cabral" userId="0df9d9ef-7f73-40ea-9774-099cde7899a0" providerId="ADAL" clId="{8F66CA61-1F92-446D-A6EA-E71B725F452C}" dt="2024-11-08T17:48:25.076" v="0" actId="165"/>
          <ac:picMkLst>
            <pc:docMk/>
            <pc:sldMk cId="3985412464" sldId="300"/>
            <ac:picMk id="183" creationId="{00000000-0000-0000-0000-000000000000}"/>
          </ac:picMkLst>
        </pc:picChg>
        <pc:picChg chg="mod">
          <ac:chgData name="Leonardo Dias da Silva Cabral" userId="0df9d9ef-7f73-40ea-9774-099cde7899a0" providerId="ADAL" clId="{8F66CA61-1F92-446D-A6EA-E71B725F452C}" dt="2024-11-08T17:48:25.076" v="0" actId="165"/>
          <ac:picMkLst>
            <pc:docMk/>
            <pc:sldMk cId="3985412464" sldId="300"/>
            <ac:picMk id="218" creationId="{00000000-0000-0000-0000-000000000000}"/>
          </ac:picMkLst>
        </pc:picChg>
        <pc:picChg chg="mod">
          <ac:chgData name="Leonardo Dias da Silva Cabral" userId="0df9d9ef-7f73-40ea-9774-099cde7899a0" providerId="ADAL" clId="{8F66CA61-1F92-446D-A6EA-E71B725F452C}" dt="2024-11-08T17:48:25.076" v="0" actId="165"/>
          <ac:picMkLst>
            <pc:docMk/>
            <pc:sldMk cId="3985412464" sldId="300"/>
            <ac:picMk id="233" creationId="{00000000-0000-0000-0000-000000000000}"/>
          </ac:picMkLst>
        </pc:picChg>
        <pc:picChg chg="mod">
          <ac:chgData name="Leonardo Dias da Silva Cabral" userId="0df9d9ef-7f73-40ea-9774-099cde7899a0" providerId="ADAL" clId="{8F66CA61-1F92-446D-A6EA-E71B725F452C}" dt="2024-11-08T17:48:25.076" v="0" actId="165"/>
          <ac:picMkLst>
            <pc:docMk/>
            <pc:sldMk cId="3985412464" sldId="300"/>
            <ac:picMk id="247" creationId="{00000000-0000-0000-0000-000000000000}"/>
          </ac:picMkLst>
        </pc:pic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134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143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145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59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1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2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5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6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7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68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72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73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174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80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82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84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86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88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90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91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92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93" creationId="{00000000-0000-0000-0000-000000000000}"/>
          </ac:cxnSpMkLst>
        </pc:cxnChg>
        <pc:cxnChg chg="mod">
          <ac:chgData name="Leonardo Dias da Silva Cabral" userId="0df9d9ef-7f73-40ea-9774-099cde7899a0" providerId="ADAL" clId="{8F66CA61-1F92-446D-A6EA-E71B725F452C}" dt="2024-11-08T17:48:25.076" v="0" actId="165"/>
          <ac:cxnSpMkLst>
            <pc:docMk/>
            <pc:sldMk cId="3985412464" sldId="300"/>
            <ac:cxnSpMk id="295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2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3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4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7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8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09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13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18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21" creationId="{00000000-0000-0000-0000-000000000000}"/>
          </ac:cxnSpMkLst>
        </pc:cxnChg>
        <pc:cxnChg chg="mod topLvl">
          <ac:chgData name="Leonardo Dias da Silva Cabral" userId="0df9d9ef-7f73-40ea-9774-099cde7899a0" providerId="ADAL" clId="{8F66CA61-1F92-446D-A6EA-E71B725F452C}" dt="2024-11-08T17:48:28.811" v="1" actId="164"/>
          <ac:cxnSpMkLst>
            <pc:docMk/>
            <pc:sldMk cId="3985412464" sldId="300"/>
            <ac:cxnSpMk id="323" creationId="{00000000-0000-0000-0000-00000000000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064F3-4652-47A0-A6F1-7EAE3226BD76}" type="datetimeFigureOut">
              <a:rPr lang="pt-BR" smtClean="0"/>
              <a:pPr/>
              <a:t>08/11/2024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FADB9-B72B-465D-8D64-6AF5F552F20C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7" Type="http://schemas.openxmlformats.org/officeDocument/2006/relationships/image" Target="../media/image370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43.png"/><Relationship Id="rId10" Type="http://schemas.openxmlformats.org/officeDocument/2006/relationships/image" Target="../media/image42.png"/><Relationship Id="rId9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microsoft.com/office/2007/relationships/hdphoto" Target="../media/hdphoto4.wd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1.wdp"/><Relationship Id="rId7" Type="http://schemas.microsoft.com/office/2007/relationships/hdphoto" Target="../media/hdphoto4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8.JPG"/><Relationship Id="rId5" Type="http://schemas.microsoft.com/office/2007/relationships/hdphoto" Target="../media/hdphoto3.wdp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wmf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wmf"/><Relationship Id="rId9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80.png"/><Relationship Id="rId3" Type="http://schemas.openxmlformats.org/officeDocument/2006/relationships/image" Target="../media/image880.png"/><Relationship Id="rId7" Type="http://schemas.openxmlformats.org/officeDocument/2006/relationships/image" Target="../media/image920.png"/><Relationship Id="rId12" Type="http://schemas.openxmlformats.org/officeDocument/2006/relationships/image" Target="../media/image970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0" Type="http://schemas.openxmlformats.org/officeDocument/2006/relationships/image" Target="../media/image95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31"/>
          <p:cNvGrpSpPr/>
          <p:nvPr/>
        </p:nvGrpSpPr>
        <p:grpSpPr>
          <a:xfrm>
            <a:off x="547687" y="1030741"/>
            <a:ext cx="4048126" cy="739548"/>
            <a:chOff x="647700" y="2986087"/>
            <a:chExt cx="4048126" cy="739548"/>
          </a:xfrm>
        </p:grpSpPr>
        <p:sp>
          <p:nvSpPr>
            <p:cNvPr id="3" name="Arco 2"/>
            <p:cNvSpPr/>
            <p:nvPr/>
          </p:nvSpPr>
          <p:spPr>
            <a:xfrm>
              <a:off x="1833562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Arco 3"/>
            <p:cNvSpPr/>
            <p:nvPr/>
          </p:nvSpPr>
          <p:spPr>
            <a:xfrm>
              <a:off x="1833563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Arco 4"/>
            <p:cNvSpPr/>
            <p:nvPr/>
          </p:nvSpPr>
          <p:spPr>
            <a:xfrm>
              <a:off x="1581149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Arco 5"/>
            <p:cNvSpPr/>
            <p:nvPr/>
          </p:nvSpPr>
          <p:spPr>
            <a:xfrm>
              <a:off x="1581150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Arco 6"/>
            <p:cNvSpPr/>
            <p:nvPr/>
          </p:nvSpPr>
          <p:spPr>
            <a:xfrm>
              <a:off x="1328737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Arco 7"/>
            <p:cNvSpPr/>
            <p:nvPr/>
          </p:nvSpPr>
          <p:spPr>
            <a:xfrm>
              <a:off x="1328738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Arco 8"/>
            <p:cNvSpPr/>
            <p:nvPr/>
          </p:nvSpPr>
          <p:spPr>
            <a:xfrm>
              <a:off x="1076324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Arco 9"/>
            <p:cNvSpPr/>
            <p:nvPr/>
          </p:nvSpPr>
          <p:spPr>
            <a:xfrm>
              <a:off x="1076325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Arco 10"/>
            <p:cNvSpPr/>
            <p:nvPr/>
          </p:nvSpPr>
          <p:spPr>
            <a:xfrm>
              <a:off x="2843212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Arco 11"/>
            <p:cNvSpPr/>
            <p:nvPr/>
          </p:nvSpPr>
          <p:spPr>
            <a:xfrm>
              <a:off x="2843213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Arco 12"/>
            <p:cNvSpPr/>
            <p:nvPr/>
          </p:nvSpPr>
          <p:spPr>
            <a:xfrm>
              <a:off x="2590799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Arco 13"/>
            <p:cNvSpPr/>
            <p:nvPr/>
          </p:nvSpPr>
          <p:spPr>
            <a:xfrm>
              <a:off x="2590800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Arco 14"/>
            <p:cNvSpPr/>
            <p:nvPr/>
          </p:nvSpPr>
          <p:spPr>
            <a:xfrm>
              <a:off x="2338387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Arco 15"/>
            <p:cNvSpPr/>
            <p:nvPr/>
          </p:nvSpPr>
          <p:spPr>
            <a:xfrm>
              <a:off x="2338388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Arco 16"/>
            <p:cNvSpPr/>
            <p:nvPr/>
          </p:nvSpPr>
          <p:spPr>
            <a:xfrm>
              <a:off x="2085974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Arco 17"/>
            <p:cNvSpPr/>
            <p:nvPr/>
          </p:nvSpPr>
          <p:spPr>
            <a:xfrm>
              <a:off x="2085975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Arco 18"/>
            <p:cNvSpPr/>
            <p:nvPr/>
          </p:nvSpPr>
          <p:spPr>
            <a:xfrm>
              <a:off x="3848100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Arco 19"/>
            <p:cNvSpPr/>
            <p:nvPr/>
          </p:nvSpPr>
          <p:spPr>
            <a:xfrm>
              <a:off x="3848101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Arco 20"/>
            <p:cNvSpPr/>
            <p:nvPr/>
          </p:nvSpPr>
          <p:spPr>
            <a:xfrm>
              <a:off x="3595687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Arco 21"/>
            <p:cNvSpPr/>
            <p:nvPr/>
          </p:nvSpPr>
          <p:spPr>
            <a:xfrm>
              <a:off x="3595688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Arco 22"/>
            <p:cNvSpPr/>
            <p:nvPr/>
          </p:nvSpPr>
          <p:spPr>
            <a:xfrm>
              <a:off x="3343275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Arco 23"/>
            <p:cNvSpPr/>
            <p:nvPr/>
          </p:nvSpPr>
          <p:spPr>
            <a:xfrm>
              <a:off x="3343276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Arco 24"/>
            <p:cNvSpPr/>
            <p:nvPr/>
          </p:nvSpPr>
          <p:spPr>
            <a:xfrm>
              <a:off x="3090862" y="2986087"/>
              <a:ext cx="357187" cy="739548"/>
            </a:xfrm>
            <a:prstGeom prst="arc">
              <a:avLst>
                <a:gd name="adj1" fmla="val 16111471"/>
                <a:gd name="adj2" fmla="val 10811537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Arco 25"/>
            <p:cNvSpPr/>
            <p:nvPr/>
          </p:nvSpPr>
          <p:spPr>
            <a:xfrm>
              <a:off x="3090863" y="2986087"/>
              <a:ext cx="847725" cy="739548"/>
            </a:xfrm>
            <a:prstGeom prst="arc">
              <a:avLst>
                <a:gd name="adj1" fmla="val 10790931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Arco 26"/>
            <p:cNvSpPr/>
            <p:nvPr/>
          </p:nvSpPr>
          <p:spPr>
            <a:xfrm>
              <a:off x="823913" y="2986087"/>
              <a:ext cx="847725" cy="739548"/>
            </a:xfrm>
            <a:prstGeom prst="arc">
              <a:avLst>
                <a:gd name="adj1" fmla="val 10679173"/>
                <a:gd name="adj2" fmla="val 16194641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Arco 27"/>
            <p:cNvSpPr/>
            <p:nvPr/>
          </p:nvSpPr>
          <p:spPr>
            <a:xfrm>
              <a:off x="4090987" y="2986087"/>
              <a:ext cx="357187" cy="739548"/>
            </a:xfrm>
            <a:prstGeom prst="arc">
              <a:avLst>
                <a:gd name="adj1" fmla="val 16111471"/>
                <a:gd name="adj2" fmla="val 21589035"/>
              </a:avLst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0" name="Conector reto 29"/>
            <p:cNvCxnSpPr/>
            <p:nvPr/>
          </p:nvCxnSpPr>
          <p:spPr>
            <a:xfrm flipV="1">
              <a:off x="4438650" y="3357563"/>
              <a:ext cx="1800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 flipV="1">
              <a:off x="647700" y="3357563"/>
              <a:ext cx="18000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CaixaDeTexto 32"/>
          <p:cNvSpPr txBox="1"/>
          <p:nvPr/>
        </p:nvSpPr>
        <p:spPr>
          <a:xfrm>
            <a:off x="798959" y="43925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Mola</a:t>
            </a:r>
          </a:p>
        </p:txBody>
      </p:sp>
      <p:grpSp>
        <p:nvGrpSpPr>
          <p:cNvPr id="29" name="Grupo 38"/>
          <p:cNvGrpSpPr/>
          <p:nvPr/>
        </p:nvGrpSpPr>
        <p:grpSpPr>
          <a:xfrm>
            <a:off x="838200" y="3150593"/>
            <a:ext cx="3195638" cy="324036"/>
            <a:chOff x="1208315" y="3596907"/>
            <a:chExt cx="3195638" cy="324036"/>
          </a:xfrm>
        </p:grpSpPr>
        <p:cxnSp>
          <p:nvCxnSpPr>
            <p:cNvPr id="34" name="Conector reto 33"/>
            <p:cNvCxnSpPr/>
            <p:nvPr/>
          </p:nvCxnSpPr>
          <p:spPr>
            <a:xfrm flipV="1">
              <a:off x="1208315" y="3758925"/>
              <a:ext cx="1361051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Fluxograma: Armazenamento de acesso direto 34"/>
            <p:cNvSpPr/>
            <p:nvPr/>
          </p:nvSpPr>
          <p:spPr>
            <a:xfrm>
              <a:off x="2497358" y="3686917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Fluxograma: Armazenamento de acesso direto 35"/>
            <p:cNvSpPr/>
            <p:nvPr/>
          </p:nvSpPr>
          <p:spPr>
            <a:xfrm>
              <a:off x="2605370" y="3596907"/>
              <a:ext cx="396044" cy="32403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Fluxograma: Armazenamento de acesso direto 36"/>
            <p:cNvSpPr/>
            <p:nvPr/>
          </p:nvSpPr>
          <p:spPr>
            <a:xfrm>
              <a:off x="2929406" y="3686917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8" name="Conector reto 37"/>
            <p:cNvCxnSpPr/>
            <p:nvPr/>
          </p:nvCxnSpPr>
          <p:spPr>
            <a:xfrm>
              <a:off x="3109426" y="3758925"/>
              <a:ext cx="129452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CaixaDeTexto 39"/>
          <p:cNvSpPr txBox="1"/>
          <p:nvPr/>
        </p:nvSpPr>
        <p:spPr>
          <a:xfrm>
            <a:off x="798959" y="2485770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Amortecedor</a:t>
            </a:r>
          </a:p>
        </p:txBody>
      </p:sp>
      <p:grpSp>
        <p:nvGrpSpPr>
          <p:cNvPr id="32" name="Grupo 46"/>
          <p:cNvGrpSpPr/>
          <p:nvPr/>
        </p:nvGrpSpPr>
        <p:grpSpPr>
          <a:xfrm>
            <a:off x="1551269" y="5020769"/>
            <a:ext cx="522709" cy="647546"/>
            <a:chOff x="1551269" y="5020769"/>
            <a:chExt cx="522709" cy="647546"/>
          </a:xfrm>
        </p:grpSpPr>
        <p:sp>
          <p:nvSpPr>
            <p:cNvPr id="43" name="Elipse 42"/>
            <p:cNvSpPr/>
            <p:nvPr/>
          </p:nvSpPr>
          <p:spPr>
            <a:xfrm>
              <a:off x="1929962" y="527253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Elipse 43"/>
            <p:cNvSpPr/>
            <p:nvPr/>
          </p:nvSpPr>
          <p:spPr>
            <a:xfrm>
              <a:off x="1551269" y="527253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1633251" y="5020769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6" name="CaixaDeTexto 45"/>
          <p:cNvSpPr txBox="1"/>
          <p:nvPr/>
        </p:nvSpPr>
        <p:spPr>
          <a:xfrm>
            <a:off x="818009" y="4400295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Massa</a:t>
            </a:r>
          </a:p>
        </p:txBody>
      </p:sp>
      <p:grpSp>
        <p:nvGrpSpPr>
          <p:cNvPr id="39" name="Grupo 47"/>
          <p:cNvGrpSpPr/>
          <p:nvPr/>
        </p:nvGrpSpPr>
        <p:grpSpPr>
          <a:xfrm>
            <a:off x="3290888" y="4545035"/>
            <a:ext cx="288032" cy="1725017"/>
            <a:chOff x="1835696" y="2240868"/>
            <a:chExt cx="288032" cy="1725017"/>
          </a:xfrm>
          <a:effectLst/>
        </p:grpSpPr>
        <p:sp>
          <p:nvSpPr>
            <p:cNvPr id="49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0" name="Conector reto 49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reto 51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reto 52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Retângulo 59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Retângulo 60"/>
            <p:cNvSpPr/>
            <p:nvPr/>
          </p:nvSpPr>
          <p:spPr>
            <a:xfrm rot="19453682">
              <a:off x="1909799" y="3785865"/>
              <a:ext cx="140753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2" name="CaixaDeTexto 61"/>
          <p:cNvSpPr txBox="1"/>
          <p:nvPr/>
        </p:nvSpPr>
        <p:spPr>
          <a:xfrm>
            <a:off x="3161703" y="4300147"/>
            <a:ext cx="91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Engaste</a:t>
            </a:r>
          </a:p>
        </p:txBody>
      </p:sp>
      <p:cxnSp>
        <p:nvCxnSpPr>
          <p:cNvPr id="63" name="Conector de seta reta 62"/>
          <p:cNvCxnSpPr/>
          <p:nvPr/>
        </p:nvCxnSpPr>
        <p:spPr>
          <a:xfrm>
            <a:off x="6884507" y="2097684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V="1">
            <a:off x="6827476" y="2031154"/>
            <a:ext cx="0" cy="792088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Conector de seta reta 64"/>
          <p:cNvCxnSpPr/>
          <p:nvPr/>
        </p:nvCxnSpPr>
        <p:spPr>
          <a:xfrm>
            <a:off x="6884500" y="2449010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CaixaDeTexto 65"/>
          <p:cNvSpPr txBox="1"/>
          <p:nvPr/>
        </p:nvSpPr>
        <p:spPr>
          <a:xfrm>
            <a:off x="6956508" y="212497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67" name="CaixaDeTexto 66"/>
          <p:cNvSpPr txBox="1"/>
          <p:nvPr/>
        </p:nvSpPr>
        <p:spPr>
          <a:xfrm>
            <a:off x="6871523" y="16839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f1</a:t>
            </a:r>
          </a:p>
        </p:txBody>
      </p:sp>
      <p:sp>
        <p:nvSpPr>
          <p:cNvPr id="68" name="CaixaDeTexto 67"/>
          <p:cNvSpPr txBox="1"/>
          <p:nvPr/>
        </p:nvSpPr>
        <p:spPr>
          <a:xfrm>
            <a:off x="7455246" y="2757761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m1</a:t>
            </a:r>
          </a:p>
        </p:txBody>
      </p:sp>
      <p:sp>
        <p:nvSpPr>
          <p:cNvPr id="69" name="CaixaDeTexto 68"/>
          <p:cNvSpPr txBox="1"/>
          <p:nvPr/>
        </p:nvSpPr>
        <p:spPr>
          <a:xfrm>
            <a:off x="7597967" y="216638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k1</a:t>
            </a:r>
          </a:p>
        </p:txBody>
      </p:sp>
      <p:sp>
        <p:nvSpPr>
          <p:cNvPr id="70" name="CaixaDeTexto 69"/>
          <p:cNvSpPr txBox="1"/>
          <p:nvPr/>
        </p:nvSpPr>
        <p:spPr>
          <a:xfrm>
            <a:off x="6965614" y="270792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</a:t>
            </a:r>
            <a:r>
              <a:rPr lang="pt-BR" baseline="-25000" dirty="0"/>
              <a:t>13</a:t>
            </a:r>
          </a:p>
        </p:txBody>
      </p:sp>
      <p:sp>
        <p:nvSpPr>
          <p:cNvPr id="71" name="CaixaDeTexto 70"/>
          <p:cNvSpPr txBox="1"/>
          <p:nvPr/>
        </p:nvSpPr>
        <p:spPr>
          <a:xfrm>
            <a:off x="6329446" y="827604"/>
            <a:ext cx="1731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Setas e números</a:t>
            </a:r>
          </a:p>
        </p:txBody>
      </p:sp>
      <p:cxnSp>
        <p:nvCxnSpPr>
          <p:cNvPr id="72" name="Conector reto 71"/>
          <p:cNvCxnSpPr/>
          <p:nvPr/>
        </p:nvCxnSpPr>
        <p:spPr>
          <a:xfrm>
            <a:off x="4883797" y="656495"/>
            <a:ext cx="0" cy="5400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86"/>
          <p:cNvGrpSpPr/>
          <p:nvPr/>
        </p:nvGrpSpPr>
        <p:grpSpPr>
          <a:xfrm>
            <a:off x="4061421" y="2386646"/>
            <a:ext cx="3096344" cy="2304256"/>
            <a:chOff x="1115616" y="3429000"/>
            <a:chExt cx="3096344" cy="2304256"/>
          </a:xfrm>
        </p:grpSpPr>
        <p:cxnSp>
          <p:nvCxnSpPr>
            <p:cNvPr id="62" name="Conector reto 61"/>
            <p:cNvCxnSpPr/>
            <p:nvPr/>
          </p:nvCxnSpPr>
          <p:spPr>
            <a:xfrm flipV="1">
              <a:off x="1979712" y="4077072"/>
              <a:ext cx="1224136" cy="1656184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475656" y="4869160"/>
              <a:ext cx="2448272" cy="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1763688" y="4437112"/>
              <a:ext cx="244827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V="1">
              <a:off x="1259632" y="4077072"/>
              <a:ext cx="1224136" cy="1656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2771800" y="4077072"/>
              <a:ext cx="1224136" cy="1656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115616" y="5373216"/>
              <a:ext cx="244827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CaixaDeTexto 63"/>
            <p:cNvSpPr txBox="1"/>
            <p:nvPr/>
          </p:nvSpPr>
          <p:spPr>
            <a:xfrm>
              <a:off x="2843808" y="386104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cxnSp>
          <p:nvCxnSpPr>
            <p:cNvPr id="65" name="Conector reto 64"/>
            <p:cNvCxnSpPr/>
            <p:nvPr/>
          </p:nvCxnSpPr>
          <p:spPr>
            <a:xfrm flipV="1">
              <a:off x="2627784" y="3645024"/>
              <a:ext cx="0" cy="1584176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CaixaDeTexto 69"/>
            <p:cNvSpPr txBox="1"/>
            <p:nvPr/>
          </p:nvSpPr>
          <p:spPr>
            <a:xfrm>
              <a:off x="3851920" y="479715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2339752" y="3429000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1475656" y="5425479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</a:p>
          </p:txBody>
        </p:sp>
        <p:sp>
          <p:nvSpPr>
            <p:cNvPr id="73" name="Fluxograma: Conector 72"/>
            <p:cNvSpPr/>
            <p:nvPr/>
          </p:nvSpPr>
          <p:spPr>
            <a:xfrm>
              <a:off x="2123728" y="4365104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Fluxograma: Conector 73"/>
            <p:cNvSpPr/>
            <p:nvPr/>
          </p:nvSpPr>
          <p:spPr>
            <a:xfrm>
              <a:off x="2987824" y="5301208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Fluxograma: Conector 75"/>
            <p:cNvSpPr/>
            <p:nvPr/>
          </p:nvSpPr>
          <p:spPr>
            <a:xfrm>
              <a:off x="1475656" y="5301208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Fluxograma: Conector 77"/>
            <p:cNvSpPr/>
            <p:nvPr/>
          </p:nvSpPr>
          <p:spPr>
            <a:xfrm>
              <a:off x="3635896" y="4365104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CaixaDeTexto 78"/>
            <p:cNvSpPr txBox="1"/>
            <p:nvPr/>
          </p:nvSpPr>
          <p:spPr>
            <a:xfrm>
              <a:off x="3059832" y="5373216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3491880" y="4077072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1907704" y="4129335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</a:p>
          </p:txBody>
        </p:sp>
      </p:grpSp>
      <p:sp>
        <p:nvSpPr>
          <p:cNvPr id="86" name="CaixaDeTexto 85"/>
          <p:cNvSpPr txBox="1"/>
          <p:nvPr/>
        </p:nvSpPr>
        <p:spPr>
          <a:xfrm>
            <a:off x="6134054" y="1810142"/>
            <a:ext cx="15808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K=[-a/2,-b/2]</a:t>
            </a:r>
          </a:p>
          <a:p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L=[ a/2,-b/2]</a:t>
            </a:r>
          </a:p>
          <a:p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M=[ a/2, b/2]</a:t>
            </a:r>
          </a:p>
          <a:p>
            <a:r>
              <a:rPr lang="pt-B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N=[-a/2, b/2]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upo 67"/>
          <p:cNvGrpSpPr/>
          <p:nvPr/>
        </p:nvGrpSpPr>
        <p:grpSpPr>
          <a:xfrm>
            <a:off x="960868" y="1251530"/>
            <a:ext cx="6533008" cy="3926351"/>
            <a:chOff x="960868" y="1251530"/>
            <a:chExt cx="6533008" cy="3926351"/>
          </a:xfrm>
        </p:grpSpPr>
        <p:cxnSp>
          <p:nvCxnSpPr>
            <p:cNvPr id="32" name="Conector reto 31"/>
            <p:cNvCxnSpPr/>
            <p:nvPr/>
          </p:nvCxnSpPr>
          <p:spPr>
            <a:xfrm flipV="1">
              <a:off x="5065986" y="3436882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V="1">
              <a:off x="1876096" y="3452648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V="1">
              <a:off x="6432332" y="1460937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V="1">
              <a:off x="3242442" y="1466192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Arco 42"/>
            <p:cNvSpPr/>
            <p:nvPr/>
          </p:nvSpPr>
          <p:spPr>
            <a:xfrm rot="16200000" flipH="1">
              <a:off x="3503099" y="2284071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Arco 29"/>
            <p:cNvSpPr/>
            <p:nvPr/>
          </p:nvSpPr>
          <p:spPr>
            <a:xfrm rot="5400000">
              <a:off x="5195264" y="3766032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Arco 37"/>
            <p:cNvSpPr/>
            <p:nvPr/>
          </p:nvSpPr>
          <p:spPr>
            <a:xfrm rot="5400000">
              <a:off x="2057924" y="3708225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Arco 39"/>
            <p:cNvSpPr/>
            <p:nvPr/>
          </p:nvSpPr>
          <p:spPr>
            <a:xfrm rot="5400000">
              <a:off x="6603652" y="1832127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Arco 41"/>
            <p:cNvSpPr/>
            <p:nvPr/>
          </p:nvSpPr>
          <p:spPr>
            <a:xfrm rot="5400000">
              <a:off x="3424271" y="1805852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2" name="Conector reto 61"/>
            <p:cNvCxnSpPr/>
            <p:nvPr/>
          </p:nvCxnSpPr>
          <p:spPr>
            <a:xfrm flipV="1">
              <a:off x="2784033" y="1683482"/>
              <a:ext cx="2582817" cy="3494399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720520" y="3354716"/>
              <a:ext cx="5165634" cy="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2328242" y="2443134"/>
              <a:ext cx="51656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V="1">
              <a:off x="1264729" y="1683482"/>
              <a:ext cx="2582817" cy="34943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4455268" y="1683482"/>
              <a:ext cx="2582817" cy="34943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960868" y="4418229"/>
              <a:ext cx="51656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CaixaDeTexto 63"/>
            <p:cNvSpPr txBox="1"/>
            <p:nvPr/>
          </p:nvSpPr>
          <p:spPr>
            <a:xfrm>
              <a:off x="4964550" y="1280242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y</a:t>
              </a:r>
            </a:p>
          </p:txBody>
        </p:sp>
        <p:cxnSp>
          <p:nvCxnSpPr>
            <p:cNvPr id="65" name="Conector reto 64"/>
            <p:cNvCxnSpPr/>
            <p:nvPr/>
          </p:nvCxnSpPr>
          <p:spPr>
            <a:xfrm flipV="1">
              <a:off x="4151407" y="1465559"/>
              <a:ext cx="0" cy="252000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CaixaDeTexto 69"/>
            <p:cNvSpPr txBox="1"/>
            <p:nvPr/>
          </p:nvSpPr>
          <p:spPr>
            <a:xfrm>
              <a:off x="6587080" y="3297379"/>
              <a:ext cx="340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x</a:t>
              </a: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4216347" y="1251530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z</a:t>
              </a:r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1342145" y="441288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</a:p>
          </p:txBody>
        </p:sp>
        <p:sp>
          <p:nvSpPr>
            <p:cNvPr id="73" name="Fluxograma: Conector 72"/>
            <p:cNvSpPr/>
            <p:nvPr/>
          </p:nvSpPr>
          <p:spPr>
            <a:xfrm>
              <a:off x="3087894" y="2291203"/>
              <a:ext cx="303861" cy="30386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Fluxograma: Conector 73"/>
            <p:cNvSpPr/>
            <p:nvPr/>
          </p:nvSpPr>
          <p:spPr>
            <a:xfrm>
              <a:off x="4911059" y="4266299"/>
              <a:ext cx="303861" cy="30386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Fluxograma: Conector 75"/>
            <p:cNvSpPr/>
            <p:nvPr/>
          </p:nvSpPr>
          <p:spPr>
            <a:xfrm>
              <a:off x="1720520" y="4266299"/>
              <a:ext cx="303861" cy="30386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Fluxograma: Conector 77"/>
            <p:cNvSpPr/>
            <p:nvPr/>
          </p:nvSpPr>
          <p:spPr>
            <a:xfrm>
              <a:off x="6278433" y="2291203"/>
              <a:ext cx="303861" cy="303861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CaixaDeTexto 78"/>
            <p:cNvSpPr txBox="1"/>
            <p:nvPr/>
          </p:nvSpPr>
          <p:spPr>
            <a:xfrm>
              <a:off x="4484919" y="4418228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5827426" y="2503286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2758225" y="2455902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</a:p>
          </p:txBody>
        </p:sp>
        <p:sp>
          <p:nvSpPr>
            <p:cNvPr id="44" name="Arco 43"/>
            <p:cNvSpPr/>
            <p:nvPr/>
          </p:nvSpPr>
          <p:spPr>
            <a:xfrm rot="16200000" flipH="1">
              <a:off x="2131500" y="4254760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Arco 44"/>
            <p:cNvSpPr/>
            <p:nvPr/>
          </p:nvSpPr>
          <p:spPr>
            <a:xfrm rot="16200000" flipH="1">
              <a:off x="5321390" y="4260016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Arco 45"/>
            <p:cNvSpPr/>
            <p:nvPr/>
          </p:nvSpPr>
          <p:spPr>
            <a:xfrm rot="16200000" flipH="1">
              <a:off x="6714004" y="2289324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3670190" y="329352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2858073" y="1431142"/>
              <a:ext cx="3722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0070C0"/>
                  </a:solidFill>
                </a:rPr>
                <a:t>N</a:t>
              </a:r>
              <a:r>
                <a:rPr lang="pt-BR" sz="1600" b="1" baseline="-25000" dirty="0" err="1">
                  <a:solidFill>
                    <a:srgbClr val="0070C0"/>
                  </a:solidFill>
                </a:rPr>
                <a:t>z</a:t>
              </a:r>
              <a:endParaRPr lang="pt-BR" sz="16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49" name="CaixaDeTexto 48"/>
            <p:cNvSpPr txBox="1"/>
            <p:nvPr/>
          </p:nvSpPr>
          <p:spPr>
            <a:xfrm>
              <a:off x="4713149" y="3401832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0070C0"/>
                  </a:solidFill>
                </a:rPr>
                <a:t>L</a:t>
              </a:r>
              <a:r>
                <a:rPr lang="pt-BR" sz="1600" b="1" baseline="-25000" dirty="0" err="1">
                  <a:solidFill>
                    <a:srgbClr val="0070C0"/>
                  </a:solidFill>
                </a:rPr>
                <a:t>z</a:t>
              </a:r>
              <a:endParaRPr lang="pt-BR" sz="16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1512749" y="3417600"/>
              <a:ext cx="351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0070C0"/>
                  </a:solidFill>
                </a:rPr>
                <a:t>K</a:t>
              </a:r>
              <a:r>
                <a:rPr lang="pt-BR" sz="1600" b="1" baseline="-25000" dirty="0" err="1">
                  <a:solidFill>
                    <a:srgbClr val="0070C0"/>
                  </a:solidFill>
                </a:rPr>
                <a:t>z</a:t>
              </a:r>
              <a:endParaRPr lang="pt-BR" sz="16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52" name="CaixaDeTexto 51"/>
            <p:cNvSpPr txBox="1"/>
            <p:nvPr/>
          </p:nvSpPr>
          <p:spPr>
            <a:xfrm>
              <a:off x="6005921" y="1436400"/>
              <a:ext cx="4187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0070C0"/>
                  </a:solidFill>
                </a:rPr>
                <a:t>M</a:t>
              </a:r>
              <a:r>
                <a:rPr lang="pt-BR" sz="1600" b="1" baseline="-25000" dirty="0" err="1">
                  <a:solidFill>
                    <a:srgbClr val="0070C0"/>
                  </a:solidFill>
                </a:rPr>
                <a:t>z</a:t>
              </a:r>
              <a:endParaRPr lang="pt-BR" sz="1600" b="1" baseline="-25000" dirty="0">
                <a:solidFill>
                  <a:srgbClr val="0070C0"/>
                </a:solidFill>
              </a:endParaRPr>
            </a:p>
          </p:txBody>
        </p:sp>
        <p:sp>
          <p:nvSpPr>
            <p:cNvPr id="53" name="CaixaDeTexto 52"/>
            <p:cNvSpPr txBox="1"/>
            <p:nvPr/>
          </p:nvSpPr>
          <p:spPr>
            <a:xfrm>
              <a:off x="3304762" y="2571515"/>
              <a:ext cx="4299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C00000"/>
                  </a:solidFill>
                </a:rPr>
                <a:t>N</a:t>
              </a:r>
              <a:r>
                <a:rPr lang="pt-BR" sz="1600" b="1" baseline="-25000" dirty="0" err="1">
                  <a:solidFill>
                    <a:srgbClr val="C00000"/>
                  </a:solidFill>
                </a:rPr>
                <a:t>tx</a:t>
              </a:r>
              <a:endParaRPr lang="pt-BR" sz="1600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5201880" y="4542206"/>
              <a:ext cx="3779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C00000"/>
                  </a:solidFill>
                </a:rPr>
                <a:t>L</a:t>
              </a:r>
              <a:r>
                <a:rPr lang="pt-BR" sz="1600" b="1" baseline="-25000" dirty="0" err="1">
                  <a:solidFill>
                    <a:srgbClr val="C00000"/>
                  </a:solidFill>
                </a:rPr>
                <a:t>tx</a:t>
              </a:r>
              <a:endParaRPr lang="pt-BR" sz="1600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1990969" y="4536951"/>
              <a:ext cx="4023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C00000"/>
                  </a:solidFill>
                </a:rPr>
                <a:t>K</a:t>
              </a:r>
              <a:r>
                <a:rPr lang="pt-BR" sz="1600" b="1" baseline="-25000" dirty="0" err="1">
                  <a:solidFill>
                    <a:srgbClr val="C00000"/>
                  </a:solidFill>
                </a:rPr>
                <a:t>tx</a:t>
              </a:r>
              <a:endParaRPr lang="pt-BR" sz="1600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6484143" y="2534731"/>
              <a:ext cx="4748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rgbClr val="C00000"/>
                  </a:solidFill>
                </a:rPr>
                <a:t>M</a:t>
              </a:r>
              <a:r>
                <a:rPr lang="pt-BR" sz="1600" b="1" baseline="-25000" dirty="0" err="1">
                  <a:solidFill>
                    <a:srgbClr val="C00000"/>
                  </a:solidFill>
                </a:rPr>
                <a:t>tx</a:t>
              </a:r>
              <a:endParaRPr lang="pt-BR" sz="1600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3693646" y="1783241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3">
                      <a:lumMod val="50000"/>
                    </a:schemeClr>
                  </a:solidFill>
                </a:rPr>
                <a:t>N</a:t>
              </a:r>
              <a:r>
                <a:rPr lang="pt-BR" sz="1600" b="1" baseline="-25000" dirty="0" err="1">
                  <a:solidFill>
                    <a:schemeClr val="accent3">
                      <a:lumMod val="50000"/>
                    </a:schemeClr>
                  </a:solidFill>
                </a:rPr>
                <a:t>ty</a:t>
              </a:r>
              <a:endParaRPr lang="pt-BR" sz="1600" b="1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1" name="CaixaDeTexto 60"/>
            <p:cNvSpPr txBox="1"/>
            <p:nvPr/>
          </p:nvSpPr>
          <p:spPr>
            <a:xfrm>
              <a:off x="5506679" y="3711889"/>
              <a:ext cx="376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3">
                      <a:lumMod val="50000"/>
                    </a:schemeClr>
                  </a:solidFill>
                </a:rPr>
                <a:t>L</a:t>
              </a:r>
              <a:r>
                <a:rPr lang="pt-BR" sz="1600" b="1" baseline="-25000" dirty="0" err="1">
                  <a:solidFill>
                    <a:schemeClr val="accent3">
                      <a:lumMod val="50000"/>
                    </a:schemeClr>
                  </a:solidFill>
                </a:rPr>
                <a:t>ty</a:t>
              </a:r>
              <a:endParaRPr lang="pt-BR" sz="1600" b="1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6" name="CaixaDeTexto 65"/>
            <p:cNvSpPr txBox="1"/>
            <p:nvPr/>
          </p:nvSpPr>
          <p:spPr>
            <a:xfrm>
              <a:off x="2337809" y="3654082"/>
              <a:ext cx="40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3">
                      <a:lumMod val="50000"/>
                    </a:schemeClr>
                  </a:solidFill>
                </a:rPr>
                <a:t>K</a:t>
              </a:r>
              <a:r>
                <a:rPr lang="pt-BR" sz="1600" b="1" baseline="-25000" dirty="0" err="1">
                  <a:solidFill>
                    <a:schemeClr val="accent3">
                      <a:lumMod val="50000"/>
                    </a:schemeClr>
                  </a:solidFill>
                </a:rPr>
                <a:t>ty</a:t>
              </a:r>
              <a:endParaRPr lang="pt-BR" sz="1600" b="1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6862514" y="1809517"/>
              <a:ext cx="4764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 err="1">
                  <a:solidFill>
                    <a:schemeClr val="accent3">
                      <a:lumMod val="50000"/>
                    </a:schemeClr>
                  </a:solidFill>
                </a:rPr>
                <a:t>M</a:t>
              </a:r>
              <a:r>
                <a:rPr lang="pt-BR" sz="1600" b="1" baseline="-25000" dirty="0" err="1">
                  <a:solidFill>
                    <a:schemeClr val="accent3">
                      <a:lumMod val="50000"/>
                    </a:schemeClr>
                  </a:solidFill>
                </a:rPr>
                <a:t>ty</a:t>
              </a:r>
              <a:endParaRPr lang="pt-BR" sz="1600" b="1" baseline="-250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upo 98"/>
          <p:cNvGrpSpPr/>
          <p:nvPr/>
        </p:nvGrpSpPr>
        <p:grpSpPr>
          <a:xfrm>
            <a:off x="510782" y="1755227"/>
            <a:ext cx="8105220" cy="2353912"/>
            <a:chOff x="510782" y="1755227"/>
            <a:chExt cx="8105220" cy="2353912"/>
          </a:xfrm>
        </p:grpSpPr>
        <p:sp>
          <p:nvSpPr>
            <p:cNvPr id="98" name="Paralelogramo 97"/>
            <p:cNvSpPr/>
            <p:nvPr/>
          </p:nvSpPr>
          <p:spPr>
            <a:xfrm>
              <a:off x="5565574" y="2984938"/>
              <a:ext cx="1854730" cy="726493"/>
            </a:xfrm>
            <a:prstGeom prst="parallelogram">
              <a:avLst>
                <a:gd name="adj" fmla="val 79735"/>
              </a:avLst>
            </a:prstGeom>
            <a:solidFill>
              <a:srgbClr val="00B050">
                <a:alpha val="25000"/>
              </a:srgbClr>
            </a:solidFill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5" name="Grupo 94"/>
            <p:cNvGrpSpPr/>
            <p:nvPr/>
          </p:nvGrpSpPr>
          <p:grpSpPr>
            <a:xfrm>
              <a:off x="510782" y="1755227"/>
              <a:ext cx="8105220" cy="2353912"/>
              <a:chOff x="142920" y="3142593"/>
              <a:chExt cx="8105220" cy="2353912"/>
            </a:xfrm>
          </p:grpSpPr>
          <p:grpSp>
            <p:nvGrpSpPr>
              <p:cNvPr id="45" name="Grupo 44"/>
              <p:cNvGrpSpPr/>
              <p:nvPr/>
            </p:nvGrpSpPr>
            <p:grpSpPr>
              <a:xfrm>
                <a:off x="142920" y="3409076"/>
                <a:ext cx="4626796" cy="2087429"/>
                <a:chOff x="2213456" y="2168858"/>
                <a:chExt cx="4626796" cy="2087429"/>
              </a:xfrm>
            </p:grpSpPr>
            <p:sp>
              <p:nvSpPr>
                <p:cNvPr id="35" name="Forma livre 34"/>
                <p:cNvSpPr/>
                <p:nvPr/>
              </p:nvSpPr>
              <p:spPr>
                <a:xfrm>
                  <a:off x="2519772" y="2600908"/>
                  <a:ext cx="3806497" cy="1655379"/>
                </a:xfrm>
                <a:custGeom>
                  <a:avLst/>
                  <a:gdLst>
                    <a:gd name="connsiteX0" fmla="*/ 744483 w 3806497"/>
                    <a:gd name="connsiteY0" fmla="*/ 1555531 h 1655379"/>
                    <a:gd name="connsiteX1" fmla="*/ 1574800 w 3806497"/>
                    <a:gd name="connsiteY1" fmla="*/ 1355834 h 1655379"/>
                    <a:gd name="connsiteX2" fmla="*/ 2720427 w 3806497"/>
                    <a:gd name="connsiteY2" fmla="*/ 1597572 h 1655379"/>
                    <a:gd name="connsiteX3" fmla="*/ 3245945 w 3806497"/>
                    <a:gd name="connsiteY3" fmla="*/ 1397876 h 1655379"/>
                    <a:gd name="connsiteX4" fmla="*/ 3203903 w 3806497"/>
                    <a:gd name="connsiteY4" fmla="*/ 861848 h 1655379"/>
                    <a:gd name="connsiteX5" fmla="*/ 3792483 w 3806497"/>
                    <a:gd name="connsiteY5" fmla="*/ 367862 h 1655379"/>
                    <a:gd name="connsiteX6" fmla="*/ 3287986 w 3806497"/>
                    <a:gd name="connsiteY6" fmla="*/ 105103 h 1655379"/>
                    <a:gd name="connsiteX7" fmla="*/ 2184400 w 3806497"/>
                    <a:gd name="connsiteY7" fmla="*/ 220717 h 1655379"/>
                    <a:gd name="connsiteX8" fmla="*/ 1080814 w 3806497"/>
                    <a:gd name="connsiteY8" fmla="*/ 73572 h 1655379"/>
                    <a:gd name="connsiteX9" fmla="*/ 870607 w 3806497"/>
                    <a:gd name="connsiteY9" fmla="*/ 662152 h 1655379"/>
                    <a:gd name="connsiteX10" fmla="*/ 61310 w 3806497"/>
                    <a:gd name="connsiteY10" fmla="*/ 1334814 h 1655379"/>
                    <a:gd name="connsiteX11" fmla="*/ 502745 w 3806497"/>
                    <a:gd name="connsiteY11" fmla="*/ 1618593 h 1655379"/>
                    <a:gd name="connsiteX12" fmla="*/ 744483 w 3806497"/>
                    <a:gd name="connsiteY12" fmla="*/ 1555531 h 165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06497" h="1655379">
                      <a:moveTo>
                        <a:pt x="744483" y="1555531"/>
                      </a:moveTo>
                      <a:cubicBezTo>
                        <a:pt x="923159" y="1511738"/>
                        <a:pt x="1245476" y="1348827"/>
                        <a:pt x="1574800" y="1355834"/>
                      </a:cubicBezTo>
                      <a:cubicBezTo>
                        <a:pt x="1904124" y="1362841"/>
                        <a:pt x="2441903" y="1590565"/>
                        <a:pt x="2720427" y="1597572"/>
                      </a:cubicBezTo>
                      <a:cubicBezTo>
                        <a:pt x="2998951" y="1604579"/>
                        <a:pt x="3165366" y="1520497"/>
                        <a:pt x="3245945" y="1397876"/>
                      </a:cubicBezTo>
                      <a:cubicBezTo>
                        <a:pt x="3326524" y="1275255"/>
                        <a:pt x="3112813" y="1033517"/>
                        <a:pt x="3203903" y="861848"/>
                      </a:cubicBezTo>
                      <a:cubicBezTo>
                        <a:pt x="3294993" y="690179"/>
                        <a:pt x="3778469" y="493986"/>
                        <a:pt x="3792483" y="367862"/>
                      </a:cubicBezTo>
                      <a:cubicBezTo>
                        <a:pt x="3806497" y="241738"/>
                        <a:pt x="3556000" y="129627"/>
                        <a:pt x="3287986" y="105103"/>
                      </a:cubicBezTo>
                      <a:cubicBezTo>
                        <a:pt x="3019972" y="80579"/>
                        <a:pt x="2552262" y="225972"/>
                        <a:pt x="2184400" y="220717"/>
                      </a:cubicBezTo>
                      <a:cubicBezTo>
                        <a:pt x="1816538" y="215462"/>
                        <a:pt x="1299779" y="0"/>
                        <a:pt x="1080814" y="73572"/>
                      </a:cubicBezTo>
                      <a:cubicBezTo>
                        <a:pt x="861849" y="147144"/>
                        <a:pt x="1040524" y="451945"/>
                        <a:pt x="870607" y="662152"/>
                      </a:cubicBezTo>
                      <a:cubicBezTo>
                        <a:pt x="700690" y="872359"/>
                        <a:pt x="122620" y="1175407"/>
                        <a:pt x="61310" y="1334814"/>
                      </a:cubicBezTo>
                      <a:cubicBezTo>
                        <a:pt x="0" y="1494221"/>
                        <a:pt x="387131" y="1581807"/>
                        <a:pt x="502745" y="1618593"/>
                      </a:cubicBezTo>
                      <a:cubicBezTo>
                        <a:pt x="618359" y="1655379"/>
                        <a:pt x="565807" y="1599324"/>
                        <a:pt x="744483" y="1555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6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6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65000"/>
                        <a:tint val="23500"/>
                        <a:satMod val="160000"/>
                      </a:schemeClr>
                    </a:gs>
                  </a:gsLst>
                  <a:lin ang="18900000" scaled="1"/>
                  <a:tileRect/>
                </a:gra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CaixaDeTexto 45"/>
                <p:cNvSpPr txBox="1"/>
                <p:nvPr/>
              </p:nvSpPr>
              <p:spPr>
                <a:xfrm>
                  <a:off x="2854142" y="2168858"/>
                  <a:ext cx="708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T(x,y)</a:t>
                  </a:r>
                </a:p>
              </p:txBody>
            </p:sp>
            <p:sp>
              <p:nvSpPr>
                <p:cNvPr id="80" name="Forma livre 79"/>
                <p:cNvSpPr/>
                <p:nvPr/>
              </p:nvSpPr>
              <p:spPr>
                <a:xfrm>
                  <a:off x="2519772" y="2529705"/>
                  <a:ext cx="3806497" cy="1655379"/>
                </a:xfrm>
                <a:custGeom>
                  <a:avLst/>
                  <a:gdLst>
                    <a:gd name="connsiteX0" fmla="*/ 744483 w 3806497"/>
                    <a:gd name="connsiteY0" fmla="*/ 1555531 h 1655379"/>
                    <a:gd name="connsiteX1" fmla="*/ 1574800 w 3806497"/>
                    <a:gd name="connsiteY1" fmla="*/ 1355834 h 1655379"/>
                    <a:gd name="connsiteX2" fmla="*/ 2720427 w 3806497"/>
                    <a:gd name="connsiteY2" fmla="*/ 1597572 h 1655379"/>
                    <a:gd name="connsiteX3" fmla="*/ 3245945 w 3806497"/>
                    <a:gd name="connsiteY3" fmla="*/ 1397876 h 1655379"/>
                    <a:gd name="connsiteX4" fmla="*/ 3203903 w 3806497"/>
                    <a:gd name="connsiteY4" fmla="*/ 861848 h 1655379"/>
                    <a:gd name="connsiteX5" fmla="*/ 3792483 w 3806497"/>
                    <a:gd name="connsiteY5" fmla="*/ 367862 h 1655379"/>
                    <a:gd name="connsiteX6" fmla="*/ 3287986 w 3806497"/>
                    <a:gd name="connsiteY6" fmla="*/ 105103 h 1655379"/>
                    <a:gd name="connsiteX7" fmla="*/ 2184400 w 3806497"/>
                    <a:gd name="connsiteY7" fmla="*/ 220717 h 1655379"/>
                    <a:gd name="connsiteX8" fmla="*/ 1080814 w 3806497"/>
                    <a:gd name="connsiteY8" fmla="*/ 73572 h 1655379"/>
                    <a:gd name="connsiteX9" fmla="*/ 870607 w 3806497"/>
                    <a:gd name="connsiteY9" fmla="*/ 662152 h 1655379"/>
                    <a:gd name="connsiteX10" fmla="*/ 61310 w 3806497"/>
                    <a:gd name="connsiteY10" fmla="*/ 1334814 h 1655379"/>
                    <a:gd name="connsiteX11" fmla="*/ 502745 w 3806497"/>
                    <a:gd name="connsiteY11" fmla="*/ 1618593 h 1655379"/>
                    <a:gd name="connsiteX12" fmla="*/ 744483 w 3806497"/>
                    <a:gd name="connsiteY12" fmla="*/ 1555531 h 16553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06497" h="1655379">
                      <a:moveTo>
                        <a:pt x="744483" y="1555531"/>
                      </a:moveTo>
                      <a:cubicBezTo>
                        <a:pt x="923159" y="1511738"/>
                        <a:pt x="1245476" y="1348827"/>
                        <a:pt x="1574800" y="1355834"/>
                      </a:cubicBezTo>
                      <a:cubicBezTo>
                        <a:pt x="1904124" y="1362841"/>
                        <a:pt x="2441903" y="1590565"/>
                        <a:pt x="2720427" y="1597572"/>
                      </a:cubicBezTo>
                      <a:cubicBezTo>
                        <a:pt x="2998951" y="1604579"/>
                        <a:pt x="3165366" y="1520497"/>
                        <a:pt x="3245945" y="1397876"/>
                      </a:cubicBezTo>
                      <a:cubicBezTo>
                        <a:pt x="3326524" y="1275255"/>
                        <a:pt x="3112813" y="1033517"/>
                        <a:pt x="3203903" y="861848"/>
                      </a:cubicBezTo>
                      <a:cubicBezTo>
                        <a:pt x="3294993" y="690179"/>
                        <a:pt x="3778469" y="493986"/>
                        <a:pt x="3792483" y="367862"/>
                      </a:cubicBezTo>
                      <a:cubicBezTo>
                        <a:pt x="3806497" y="241738"/>
                        <a:pt x="3556000" y="129627"/>
                        <a:pt x="3287986" y="105103"/>
                      </a:cubicBezTo>
                      <a:cubicBezTo>
                        <a:pt x="3019972" y="80579"/>
                        <a:pt x="2552262" y="225972"/>
                        <a:pt x="2184400" y="220717"/>
                      </a:cubicBezTo>
                      <a:cubicBezTo>
                        <a:pt x="1816538" y="215462"/>
                        <a:pt x="1299779" y="0"/>
                        <a:pt x="1080814" y="73572"/>
                      </a:cubicBezTo>
                      <a:cubicBezTo>
                        <a:pt x="861849" y="147144"/>
                        <a:pt x="1040524" y="451945"/>
                        <a:pt x="870607" y="662152"/>
                      </a:cubicBezTo>
                      <a:cubicBezTo>
                        <a:pt x="700690" y="872359"/>
                        <a:pt x="122620" y="1175407"/>
                        <a:pt x="61310" y="1334814"/>
                      </a:cubicBezTo>
                      <a:cubicBezTo>
                        <a:pt x="0" y="1494221"/>
                        <a:pt x="387131" y="1581807"/>
                        <a:pt x="502745" y="1618593"/>
                      </a:cubicBezTo>
                      <a:cubicBezTo>
                        <a:pt x="618359" y="1655379"/>
                        <a:pt x="565807" y="1599324"/>
                        <a:pt x="744483" y="1555531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bg1">
                        <a:lumMod val="65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65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65000"/>
                        <a:tint val="23500"/>
                        <a:satMod val="160000"/>
                      </a:schemeClr>
                    </a:gs>
                  </a:gsLst>
                  <a:lin ang="18900000" scaled="1"/>
                  <a:tileRect/>
                </a:gra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Paralelogramo 82"/>
                <p:cNvSpPr/>
                <p:nvPr/>
              </p:nvSpPr>
              <p:spPr>
                <a:xfrm>
                  <a:off x="5040052" y="3037489"/>
                  <a:ext cx="477879" cy="211489"/>
                </a:xfrm>
                <a:prstGeom prst="parallelogram">
                  <a:avLst>
                    <a:gd name="adj" fmla="val 79735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85" name="Conector de seta reta 84"/>
                <p:cNvCxnSpPr/>
                <p:nvPr/>
              </p:nvCxnSpPr>
              <p:spPr>
                <a:xfrm flipH="1">
                  <a:off x="5040052" y="3320988"/>
                  <a:ext cx="144016" cy="216024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Conector de seta reta 93"/>
                <p:cNvCxnSpPr/>
                <p:nvPr/>
              </p:nvCxnSpPr>
              <p:spPr>
                <a:xfrm rot="10800000" flipH="1">
                  <a:off x="5400092" y="2744924"/>
                  <a:ext cx="144016" cy="216024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Conector de seta reta 95"/>
                <p:cNvCxnSpPr/>
                <p:nvPr/>
              </p:nvCxnSpPr>
              <p:spPr>
                <a:xfrm flipH="1">
                  <a:off x="4824028" y="3127788"/>
                  <a:ext cx="279648" cy="8384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Conector de seta reta 108"/>
                <p:cNvCxnSpPr/>
                <p:nvPr/>
              </p:nvCxnSpPr>
              <p:spPr>
                <a:xfrm>
                  <a:off x="5552492" y="3127788"/>
                  <a:ext cx="279648" cy="8384"/>
                </a:xfrm>
                <a:prstGeom prst="straightConnector1">
                  <a:avLst/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CaixaDeTexto 127"/>
                <p:cNvSpPr txBox="1"/>
                <p:nvPr/>
              </p:nvSpPr>
              <p:spPr>
                <a:xfrm>
                  <a:off x="5616116" y="2744924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T</a:t>
                  </a:r>
                </a:p>
              </p:txBody>
            </p:sp>
            <p:sp>
              <p:nvSpPr>
                <p:cNvPr id="129" name="CaixaDeTexto 128"/>
                <p:cNvSpPr txBox="1"/>
                <p:nvPr/>
              </p:nvSpPr>
              <p:spPr>
                <a:xfrm>
                  <a:off x="5112060" y="3383704"/>
                  <a:ext cx="2968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T</a:t>
                  </a:r>
                </a:p>
              </p:txBody>
            </p:sp>
            <p:sp>
              <p:nvSpPr>
                <p:cNvPr id="130" name="Arco 129"/>
                <p:cNvSpPr/>
                <p:nvPr/>
              </p:nvSpPr>
              <p:spPr>
                <a:xfrm rot="5400000" flipH="1" flipV="1">
                  <a:off x="2860388" y="2408443"/>
                  <a:ext cx="1208689" cy="1163497"/>
                </a:xfrm>
                <a:prstGeom prst="arc">
                  <a:avLst>
                    <a:gd name="adj1" fmla="val 384837"/>
                    <a:gd name="adj2" fmla="val 4836373"/>
                  </a:avLst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6" name="Conector reto 35"/>
                <p:cNvCxnSpPr/>
                <p:nvPr/>
              </p:nvCxnSpPr>
              <p:spPr>
                <a:xfrm>
                  <a:off x="6336196" y="2888940"/>
                  <a:ext cx="504056" cy="0"/>
                </a:xfrm>
                <a:prstGeom prst="line">
                  <a:avLst/>
                </a:prstGeom>
                <a:ln>
                  <a:prstDash val="sysDas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Conector reto 39"/>
                <p:cNvCxnSpPr/>
                <p:nvPr/>
              </p:nvCxnSpPr>
              <p:spPr>
                <a:xfrm>
                  <a:off x="6336196" y="2960948"/>
                  <a:ext cx="504056" cy="0"/>
                </a:xfrm>
                <a:prstGeom prst="line">
                  <a:avLst/>
                </a:prstGeom>
                <a:ln>
                  <a:prstDash val="sysDas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Conector reto 40"/>
                <p:cNvCxnSpPr/>
                <p:nvPr/>
              </p:nvCxnSpPr>
              <p:spPr>
                <a:xfrm>
                  <a:off x="6696236" y="2816932"/>
                  <a:ext cx="0" cy="216024"/>
                </a:xfrm>
                <a:prstGeom prst="line">
                  <a:avLst/>
                </a:prstGeom>
                <a:ln>
                  <a:prstDash val="sysDas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7" name="CaixaDeTexto 46"/>
                <p:cNvSpPr txBox="1"/>
                <p:nvPr/>
              </p:nvSpPr>
              <p:spPr>
                <a:xfrm>
                  <a:off x="6447825" y="2914655"/>
                  <a:ext cx="3064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h</a:t>
                  </a:r>
                </a:p>
              </p:txBody>
            </p:sp>
            <p:sp>
              <p:nvSpPr>
                <p:cNvPr id="48" name="CaixaDeTexto 47"/>
                <p:cNvSpPr txBox="1"/>
                <p:nvPr/>
              </p:nvSpPr>
              <p:spPr>
                <a:xfrm>
                  <a:off x="2213456" y="2781586"/>
                  <a:ext cx="73449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E, </a:t>
                  </a:r>
                  <a:r>
                    <a:rPr lang="el-GR" dirty="0"/>
                    <a:t>ν</a:t>
                  </a:r>
                  <a:r>
                    <a:rPr lang="pt-BR" dirty="0"/>
                    <a:t>, T</a:t>
                  </a:r>
                </a:p>
              </p:txBody>
            </p:sp>
            <p:sp>
              <p:nvSpPr>
                <p:cNvPr id="49" name="Arco 48"/>
                <p:cNvSpPr/>
                <p:nvPr/>
              </p:nvSpPr>
              <p:spPr>
                <a:xfrm rot="10800000" flipH="1" flipV="1">
                  <a:off x="2557888" y="2859130"/>
                  <a:ext cx="1448544" cy="936104"/>
                </a:xfrm>
                <a:prstGeom prst="arc">
                  <a:avLst>
                    <a:gd name="adj1" fmla="val 13575738"/>
                    <a:gd name="adj2" fmla="val 19175740"/>
                  </a:avLst>
                </a:prstGeom>
                <a:ln>
                  <a:tailEnd type="arrow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88" name="Conector reto 87"/>
                <p:cNvCxnSpPr/>
                <p:nvPr/>
              </p:nvCxnSpPr>
              <p:spPr>
                <a:xfrm flipV="1">
                  <a:off x="4535996" y="2672916"/>
                  <a:ext cx="936104" cy="12961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Conector reto 89"/>
                <p:cNvCxnSpPr>
                  <a:endCxn id="80" idx="6"/>
                </p:cNvCxnSpPr>
                <p:nvPr/>
              </p:nvCxnSpPr>
              <p:spPr>
                <a:xfrm flipV="1">
                  <a:off x="4752020" y="2634808"/>
                  <a:ext cx="1055739" cy="14062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Conector reto 90"/>
                <p:cNvCxnSpPr/>
                <p:nvPr/>
              </p:nvCxnSpPr>
              <p:spPr>
                <a:xfrm flipV="1">
                  <a:off x="5040052" y="2701159"/>
                  <a:ext cx="1066458" cy="1411917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Conector reto 91"/>
                <p:cNvCxnSpPr/>
                <p:nvPr/>
              </p:nvCxnSpPr>
              <p:spPr>
                <a:xfrm flipV="1">
                  <a:off x="5379072" y="3670518"/>
                  <a:ext cx="360040" cy="432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Conector reto 99"/>
                <p:cNvCxnSpPr/>
                <p:nvPr/>
              </p:nvCxnSpPr>
              <p:spPr>
                <a:xfrm flipV="1">
                  <a:off x="4258474" y="2734414"/>
                  <a:ext cx="864096" cy="11521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Conector reto 100"/>
                <p:cNvCxnSpPr/>
                <p:nvPr/>
              </p:nvCxnSpPr>
              <p:spPr>
                <a:xfrm flipV="1">
                  <a:off x="3863763" y="2750422"/>
                  <a:ext cx="888257" cy="114663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Conector reto 101"/>
                <p:cNvCxnSpPr/>
                <p:nvPr/>
              </p:nvCxnSpPr>
              <p:spPr>
                <a:xfrm flipV="1">
                  <a:off x="3383868" y="2744924"/>
                  <a:ext cx="1008112" cy="129614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Conector reto 102"/>
                <p:cNvCxnSpPr/>
                <p:nvPr/>
              </p:nvCxnSpPr>
              <p:spPr>
                <a:xfrm flipV="1">
                  <a:off x="2951820" y="2672916"/>
                  <a:ext cx="1080120" cy="144016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onector reto 103"/>
                <p:cNvCxnSpPr/>
                <p:nvPr/>
              </p:nvCxnSpPr>
              <p:spPr>
                <a:xfrm flipV="1">
                  <a:off x="3455876" y="2600908"/>
                  <a:ext cx="288032" cy="4320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Conector reto 104"/>
                <p:cNvCxnSpPr/>
                <p:nvPr/>
              </p:nvCxnSpPr>
              <p:spPr>
                <a:xfrm flipV="1">
                  <a:off x="2674298" y="3443984"/>
                  <a:ext cx="432048" cy="57606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ctor reto 139"/>
                <p:cNvCxnSpPr/>
                <p:nvPr/>
              </p:nvCxnSpPr>
              <p:spPr>
                <a:xfrm>
                  <a:off x="3343390" y="3248980"/>
                  <a:ext cx="252028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Conector reto 141"/>
                <p:cNvCxnSpPr/>
                <p:nvPr/>
              </p:nvCxnSpPr>
              <p:spPr>
                <a:xfrm>
                  <a:off x="3455876" y="3032956"/>
                  <a:ext cx="2736304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Conector reto 142"/>
                <p:cNvCxnSpPr>
                  <a:endCxn id="35" idx="4"/>
                </p:cNvCxnSpPr>
                <p:nvPr/>
              </p:nvCxnSpPr>
              <p:spPr>
                <a:xfrm flipV="1">
                  <a:off x="3095836" y="3462756"/>
                  <a:ext cx="2627839" cy="224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Conector reto 143"/>
                <p:cNvCxnSpPr/>
                <p:nvPr/>
              </p:nvCxnSpPr>
              <p:spPr>
                <a:xfrm>
                  <a:off x="2776274" y="3681028"/>
                  <a:ext cx="2952328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onector reto 144"/>
                <p:cNvCxnSpPr/>
                <p:nvPr/>
              </p:nvCxnSpPr>
              <p:spPr>
                <a:xfrm>
                  <a:off x="2591780" y="3886542"/>
                  <a:ext cx="316835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Conector reto 145"/>
                <p:cNvCxnSpPr/>
                <p:nvPr/>
              </p:nvCxnSpPr>
              <p:spPr>
                <a:xfrm>
                  <a:off x="2869302" y="4102566"/>
                  <a:ext cx="36004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Conector reto 146"/>
                <p:cNvCxnSpPr/>
                <p:nvPr/>
              </p:nvCxnSpPr>
              <p:spPr>
                <a:xfrm>
                  <a:off x="3476896" y="2816932"/>
                  <a:ext cx="280831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Conector reto 163"/>
                <p:cNvCxnSpPr/>
                <p:nvPr/>
              </p:nvCxnSpPr>
              <p:spPr>
                <a:xfrm flipV="1">
                  <a:off x="5040052" y="4109545"/>
                  <a:ext cx="372776" cy="3531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upo 49"/>
              <p:cNvGrpSpPr/>
              <p:nvPr/>
            </p:nvGrpSpPr>
            <p:grpSpPr>
              <a:xfrm>
                <a:off x="4855780" y="3142593"/>
                <a:ext cx="3392360" cy="2312143"/>
                <a:chOff x="2231740" y="1403484"/>
                <a:chExt cx="4032448" cy="2889612"/>
              </a:xfrm>
            </p:grpSpPr>
            <p:cxnSp>
              <p:nvCxnSpPr>
                <p:cNvPr id="51" name="Conector reto 50"/>
                <p:cNvCxnSpPr/>
                <p:nvPr/>
              </p:nvCxnSpPr>
              <p:spPr>
                <a:xfrm flipV="1">
                  <a:off x="3239852" y="1772816"/>
                  <a:ext cx="1332148" cy="252028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Conector reto 51"/>
                <p:cNvCxnSpPr/>
                <p:nvPr/>
              </p:nvCxnSpPr>
              <p:spPr>
                <a:xfrm flipV="1">
                  <a:off x="2735796" y="3176972"/>
                  <a:ext cx="3528392" cy="252028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Conector reto 52"/>
                <p:cNvCxnSpPr/>
                <p:nvPr/>
              </p:nvCxnSpPr>
              <p:spPr>
                <a:xfrm flipV="1">
                  <a:off x="3095836" y="1916832"/>
                  <a:ext cx="1728192" cy="2304256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/>
                <p:cNvCxnSpPr/>
                <p:nvPr/>
              </p:nvCxnSpPr>
              <p:spPr>
                <a:xfrm>
                  <a:off x="2591780" y="3356992"/>
                  <a:ext cx="3528392" cy="0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/>
                <p:cNvCxnSpPr/>
                <p:nvPr/>
              </p:nvCxnSpPr>
              <p:spPr>
                <a:xfrm>
                  <a:off x="2879812" y="2924944"/>
                  <a:ext cx="244827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/>
                <p:cNvCxnSpPr/>
                <p:nvPr/>
              </p:nvCxnSpPr>
              <p:spPr>
                <a:xfrm flipV="1">
                  <a:off x="2375756" y="2564904"/>
                  <a:ext cx="1224136" cy="16561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/>
                <p:cNvCxnSpPr/>
                <p:nvPr/>
              </p:nvCxnSpPr>
              <p:spPr>
                <a:xfrm flipV="1">
                  <a:off x="3887924" y="2564904"/>
                  <a:ext cx="1224136" cy="1656184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/>
                <p:cNvCxnSpPr/>
                <p:nvPr/>
              </p:nvCxnSpPr>
              <p:spPr>
                <a:xfrm>
                  <a:off x="2231740" y="3861048"/>
                  <a:ext cx="244827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59" name="CaixaDeTexto 58"/>
                <p:cNvSpPr txBox="1"/>
                <p:nvPr/>
              </p:nvSpPr>
              <p:spPr>
                <a:xfrm>
                  <a:off x="4788024" y="1727520"/>
                  <a:ext cx="2888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y</a:t>
                  </a:r>
                </a:p>
              </p:txBody>
            </p:sp>
            <p:cxnSp>
              <p:nvCxnSpPr>
                <p:cNvPr id="60" name="Conector reto 59"/>
                <p:cNvCxnSpPr/>
                <p:nvPr/>
              </p:nvCxnSpPr>
              <p:spPr>
                <a:xfrm flipV="1">
                  <a:off x="3743908" y="1448780"/>
                  <a:ext cx="0" cy="2268252"/>
                </a:xfrm>
                <a:prstGeom prst="line">
                  <a:avLst/>
                </a:prstGeom>
                <a:ln>
                  <a:solidFill>
                    <a:srgbClr val="00206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1" name="CaixaDeTexto 60"/>
                <p:cNvSpPr txBox="1"/>
                <p:nvPr/>
              </p:nvSpPr>
              <p:spPr>
                <a:xfrm>
                  <a:off x="5760132" y="3311696"/>
                  <a:ext cx="2888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x</a:t>
                  </a:r>
                </a:p>
              </p:txBody>
            </p:sp>
            <p:sp>
              <p:nvSpPr>
                <p:cNvPr id="62" name="CaixaDeTexto 61"/>
                <p:cNvSpPr txBox="1"/>
                <p:nvPr/>
              </p:nvSpPr>
              <p:spPr>
                <a:xfrm>
                  <a:off x="3419872" y="1403484"/>
                  <a:ext cx="276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z</a:t>
                  </a:r>
                </a:p>
              </p:txBody>
            </p:sp>
            <p:sp>
              <p:nvSpPr>
                <p:cNvPr id="63" name="CaixaDeTexto 62"/>
                <p:cNvSpPr txBox="1"/>
                <p:nvPr/>
              </p:nvSpPr>
              <p:spPr>
                <a:xfrm>
                  <a:off x="2591780" y="3913311"/>
                  <a:ext cx="2295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I</a:t>
                  </a:r>
                </a:p>
              </p:txBody>
            </p:sp>
            <p:sp>
              <p:nvSpPr>
                <p:cNvPr id="64" name="Fluxograma: Conector 63"/>
                <p:cNvSpPr/>
                <p:nvPr/>
              </p:nvSpPr>
              <p:spPr>
                <a:xfrm>
                  <a:off x="3250362" y="2852936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5" name="Fluxograma: Conector 64"/>
                <p:cNvSpPr/>
                <p:nvPr/>
              </p:nvSpPr>
              <p:spPr>
                <a:xfrm>
                  <a:off x="4103948" y="3789040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6" name="Fluxograma: Conector 65"/>
                <p:cNvSpPr/>
                <p:nvPr/>
              </p:nvSpPr>
              <p:spPr>
                <a:xfrm>
                  <a:off x="2581270" y="3789040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7" name="Fluxograma: Conector 66"/>
                <p:cNvSpPr/>
                <p:nvPr/>
              </p:nvSpPr>
              <p:spPr>
                <a:xfrm>
                  <a:off x="4762530" y="2852936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68" name="CaixaDeTexto 67"/>
                <p:cNvSpPr txBox="1"/>
                <p:nvPr/>
              </p:nvSpPr>
              <p:spPr>
                <a:xfrm>
                  <a:off x="4175956" y="3861048"/>
                  <a:ext cx="24237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J</a:t>
                  </a:r>
                </a:p>
              </p:txBody>
            </p:sp>
            <p:sp>
              <p:nvSpPr>
                <p:cNvPr id="69" name="CaixaDeTexto 68"/>
                <p:cNvSpPr txBox="1"/>
                <p:nvPr/>
              </p:nvSpPr>
              <p:spPr>
                <a:xfrm>
                  <a:off x="4570524" y="2551769"/>
                  <a:ext cx="2776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K</a:t>
                  </a:r>
                </a:p>
              </p:txBody>
            </p:sp>
            <p:sp>
              <p:nvSpPr>
                <p:cNvPr id="70" name="CaixaDeTexto 69"/>
                <p:cNvSpPr txBox="1"/>
                <p:nvPr/>
              </p:nvSpPr>
              <p:spPr>
                <a:xfrm>
                  <a:off x="3011334" y="2590897"/>
                  <a:ext cx="2600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L</a:t>
                  </a:r>
                </a:p>
              </p:txBody>
            </p:sp>
            <p:sp>
              <p:nvSpPr>
                <p:cNvPr id="71" name="Fluxograma: Conector 70"/>
                <p:cNvSpPr/>
                <p:nvPr/>
              </p:nvSpPr>
              <p:spPr>
                <a:xfrm>
                  <a:off x="2930800" y="3284984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2" name="Fluxograma: Conector 71"/>
                <p:cNvSpPr/>
                <p:nvPr/>
              </p:nvSpPr>
              <p:spPr>
                <a:xfrm>
                  <a:off x="3301227" y="3783785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3" name="Fluxograma: Conector 72"/>
                <p:cNvSpPr/>
                <p:nvPr/>
              </p:nvSpPr>
              <p:spPr>
                <a:xfrm>
                  <a:off x="4467877" y="3279289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4" name="Fluxograma: Conector 73"/>
                <p:cNvSpPr/>
                <p:nvPr/>
              </p:nvSpPr>
              <p:spPr>
                <a:xfrm>
                  <a:off x="3984401" y="2848365"/>
                  <a:ext cx="144016" cy="144016"/>
                </a:xfrm>
                <a:prstGeom prst="flowChartConnector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endParaRPr>
                </a:p>
              </p:txBody>
            </p:sp>
            <p:sp>
              <p:nvSpPr>
                <p:cNvPr id="75" name="CaixaDeTexto 74"/>
                <p:cNvSpPr txBox="1"/>
                <p:nvPr/>
              </p:nvSpPr>
              <p:spPr>
                <a:xfrm>
                  <a:off x="3383868" y="3861048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M</a:t>
                  </a:r>
                </a:p>
              </p:txBody>
            </p:sp>
            <p:sp>
              <p:nvSpPr>
                <p:cNvPr id="76" name="CaixaDeTexto 75"/>
                <p:cNvSpPr txBox="1"/>
                <p:nvPr/>
              </p:nvSpPr>
              <p:spPr>
                <a:xfrm>
                  <a:off x="4412439" y="3372317"/>
                  <a:ext cx="3000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N</a:t>
                  </a:r>
                </a:p>
              </p:txBody>
            </p:sp>
            <p:sp>
              <p:nvSpPr>
                <p:cNvPr id="77" name="CaixaDeTexto 76"/>
                <p:cNvSpPr txBox="1"/>
                <p:nvPr/>
              </p:nvSpPr>
              <p:spPr>
                <a:xfrm>
                  <a:off x="3706429" y="2600632"/>
                  <a:ext cx="3032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O</a:t>
                  </a:r>
                </a:p>
              </p:txBody>
            </p:sp>
            <p:sp>
              <p:nvSpPr>
                <p:cNvPr id="78" name="CaixaDeTexto 77"/>
                <p:cNvSpPr txBox="1"/>
                <p:nvPr/>
              </p:nvSpPr>
              <p:spPr>
                <a:xfrm>
                  <a:off x="2716306" y="3004466"/>
                  <a:ext cx="27764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P</a:t>
                  </a:r>
                </a:p>
              </p:txBody>
            </p:sp>
            <p:cxnSp>
              <p:nvCxnSpPr>
                <p:cNvPr id="79" name="Conector reto 78"/>
                <p:cNvCxnSpPr/>
                <p:nvPr/>
              </p:nvCxnSpPr>
              <p:spPr>
                <a:xfrm flipV="1">
                  <a:off x="3743908" y="2096852"/>
                  <a:ext cx="1016" cy="158417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  <a:headEnd type="none" w="med" len="med"/>
                  <a:tailEnd type="arrow" w="med" len="med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1" name="CaixaDeTexto 80"/>
                <p:cNvSpPr txBox="1"/>
                <p:nvPr/>
              </p:nvSpPr>
              <p:spPr>
                <a:xfrm>
                  <a:off x="4210485" y="1507654"/>
                  <a:ext cx="367408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y°</a:t>
                  </a:r>
                </a:p>
              </p:txBody>
            </p:sp>
            <p:sp>
              <p:nvSpPr>
                <p:cNvPr id="82" name="CaixaDeTexto 81"/>
                <p:cNvSpPr txBox="1"/>
                <p:nvPr/>
              </p:nvSpPr>
              <p:spPr>
                <a:xfrm>
                  <a:off x="5829190" y="2764834"/>
                  <a:ext cx="362600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x°</a:t>
                  </a:r>
                </a:p>
              </p:txBody>
            </p:sp>
            <p:sp>
              <p:nvSpPr>
                <p:cNvPr id="84" name="CaixaDeTexto 83"/>
                <p:cNvSpPr txBox="1"/>
                <p:nvPr/>
              </p:nvSpPr>
              <p:spPr>
                <a:xfrm>
                  <a:off x="3383868" y="1907540"/>
                  <a:ext cx="3545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z°</a:t>
                  </a:r>
                </a:p>
              </p:txBody>
            </p:sp>
            <p:sp>
              <p:nvSpPr>
                <p:cNvPr id="86" name="CaixaDeTexto 85"/>
                <p:cNvSpPr txBox="1"/>
                <p:nvPr/>
              </p:nvSpPr>
              <p:spPr>
                <a:xfrm>
                  <a:off x="3707904" y="3337247"/>
                  <a:ext cx="27603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sz="140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rPr>
                    <a:t>0</a:t>
                  </a:r>
                </a:p>
              </p:txBody>
            </p:sp>
          </p:grpSp>
          <p:sp>
            <p:nvSpPr>
              <p:cNvPr id="89" name="Arco 88"/>
              <p:cNvSpPr/>
              <p:nvPr/>
            </p:nvSpPr>
            <p:spPr>
              <a:xfrm rot="10800000" flipH="1" flipV="1">
                <a:off x="2279368" y="3394858"/>
                <a:ext cx="3448772" cy="1877093"/>
              </a:xfrm>
              <a:prstGeom prst="arc">
                <a:avLst>
                  <a:gd name="adj1" fmla="val 11139858"/>
                  <a:gd name="adj2" fmla="val 20823582"/>
                </a:avLst>
              </a:prstGeom>
              <a:ln>
                <a:solidFill>
                  <a:srgbClr val="C00000"/>
                </a:solidFill>
                <a:prstDash val="dash"/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Elipse 92"/>
              <p:cNvSpPr/>
              <p:nvPr/>
            </p:nvSpPr>
            <p:spPr>
              <a:xfrm rot="20710546">
                <a:off x="1923393" y="4193628"/>
                <a:ext cx="567559" cy="357351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7" name="Paralelogramo 96"/>
            <p:cNvSpPr/>
            <p:nvPr/>
          </p:nvSpPr>
          <p:spPr>
            <a:xfrm>
              <a:off x="2291600" y="2890346"/>
              <a:ext cx="546193" cy="216740"/>
            </a:xfrm>
            <a:prstGeom prst="parallelogram">
              <a:avLst>
                <a:gd name="adj" fmla="val 79735"/>
              </a:avLst>
            </a:prstGeom>
            <a:solidFill>
              <a:srgbClr val="00B050">
                <a:alpha val="25000"/>
              </a:srgbClr>
            </a:solidFill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upo 45"/>
          <p:cNvGrpSpPr/>
          <p:nvPr/>
        </p:nvGrpSpPr>
        <p:grpSpPr>
          <a:xfrm>
            <a:off x="2270872" y="1703276"/>
            <a:ext cx="4035008" cy="2889612"/>
            <a:chOff x="2231740" y="1403484"/>
            <a:chExt cx="4035008" cy="2889612"/>
          </a:xfrm>
        </p:grpSpPr>
        <p:cxnSp>
          <p:nvCxnSpPr>
            <p:cNvPr id="34" name="Conector reto 33"/>
            <p:cNvCxnSpPr/>
            <p:nvPr/>
          </p:nvCxnSpPr>
          <p:spPr>
            <a:xfrm flipV="1">
              <a:off x="3239852" y="1772816"/>
              <a:ext cx="1332148" cy="2520280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V="1">
              <a:off x="2735796" y="3176972"/>
              <a:ext cx="3528392" cy="252028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 flipV="1">
              <a:off x="3095836" y="1916832"/>
              <a:ext cx="1728192" cy="2304256"/>
            </a:xfrm>
            <a:prstGeom prst="line">
              <a:avLst/>
            </a:prstGeom>
            <a:ln>
              <a:solidFill>
                <a:srgbClr val="00206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2591780" y="3356992"/>
              <a:ext cx="3528392" cy="0"/>
            </a:xfrm>
            <a:prstGeom prst="line">
              <a:avLst/>
            </a:prstGeom>
            <a:ln>
              <a:solidFill>
                <a:srgbClr val="00206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2879812" y="2924944"/>
              <a:ext cx="244827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V="1">
              <a:off x="2375756" y="2564904"/>
              <a:ext cx="1224136" cy="1656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3887924" y="2564904"/>
              <a:ext cx="1224136" cy="165618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2231740" y="3861048"/>
              <a:ext cx="244827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CaixaDeTexto 63"/>
            <p:cNvSpPr txBox="1"/>
            <p:nvPr/>
          </p:nvSpPr>
          <p:spPr>
            <a:xfrm>
              <a:off x="4788024" y="172752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cxnSp>
          <p:nvCxnSpPr>
            <p:cNvPr id="65" name="Conector reto 64"/>
            <p:cNvCxnSpPr/>
            <p:nvPr/>
          </p:nvCxnSpPr>
          <p:spPr>
            <a:xfrm flipV="1">
              <a:off x="3743908" y="1448780"/>
              <a:ext cx="0" cy="2268252"/>
            </a:xfrm>
            <a:prstGeom prst="line">
              <a:avLst/>
            </a:prstGeom>
            <a:ln>
              <a:solidFill>
                <a:srgbClr val="00206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CaixaDeTexto 69"/>
            <p:cNvSpPr txBox="1"/>
            <p:nvPr/>
          </p:nvSpPr>
          <p:spPr>
            <a:xfrm>
              <a:off x="5760132" y="331169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3419872" y="1403484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2591780" y="3913311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  <p:sp>
          <p:nvSpPr>
            <p:cNvPr id="73" name="Fluxograma: Conector 72"/>
            <p:cNvSpPr/>
            <p:nvPr/>
          </p:nvSpPr>
          <p:spPr>
            <a:xfrm>
              <a:off x="3250362" y="2852936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Fluxograma: Conector 73"/>
            <p:cNvSpPr/>
            <p:nvPr/>
          </p:nvSpPr>
          <p:spPr>
            <a:xfrm>
              <a:off x="4103948" y="3789040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Fluxograma: Conector 75"/>
            <p:cNvSpPr/>
            <p:nvPr/>
          </p:nvSpPr>
          <p:spPr>
            <a:xfrm>
              <a:off x="2581270" y="3789040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Fluxograma: Conector 77"/>
            <p:cNvSpPr/>
            <p:nvPr/>
          </p:nvSpPr>
          <p:spPr>
            <a:xfrm>
              <a:off x="4762530" y="2852936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CaixaDeTexto 78"/>
            <p:cNvSpPr txBox="1"/>
            <p:nvPr/>
          </p:nvSpPr>
          <p:spPr>
            <a:xfrm>
              <a:off x="4175956" y="3861048"/>
              <a:ext cx="2423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</a:t>
              </a: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4608004" y="2564904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3023828" y="2617167"/>
              <a:ext cx="260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22" name="Fluxograma: Conector 21"/>
            <p:cNvSpPr/>
            <p:nvPr/>
          </p:nvSpPr>
          <p:spPr>
            <a:xfrm>
              <a:off x="2930800" y="3284984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Fluxograma: Conector 22"/>
            <p:cNvSpPr/>
            <p:nvPr/>
          </p:nvSpPr>
          <p:spPr>
            <a:xfrm>
              <a:off x="3301227" y="3783785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luxograma: Conector 23"/>
            <p:cNvSpPr/>
            <p:nvPr/>
          </p:nvSpPr>
          <p:spPr>
            <a:xfrm>
              <a:off x="4467877" y="3279289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luxograma: Conector 24"/>
            <p:cNvSpPr/>
            <p:nvPr/>
          </p:nvSpPr>
          <p:spPr>
            <a:xfrm>
              <a:off x="3984401" y="2848365"/>
              <a:ext cx="144016" cy="144016"/>
            </a:xfrm>
            <a:prstGeom prst="flowChartConnector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3383868" y="3861048"/>
              <a:ext cx="3385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412439" y="3372317"/>
              <a:ext cx="30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3743908" y="2653171"/>
              <a:ext cx="303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2741293" y="3057006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</a:t>
              </a:r>
            </a:p>
          </p:txBody>
        </p:sp>
        <p:cxnSp>
          <p:nvCxnSpPr>
            <p:cNvPr id="36" name="Conector reto 35"/>
            <p:cNvCxnSpPr/>
            <p:nvPr/>
          </p:nvCxnSpPr>
          <p:spPr>
            <a:xfrm flipV="1">
              <a:off x="3743908" y="2096852"/>
              <a:ext cx="1016" cy="158417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CaixaDeTexto 39"/>
            <p:cNvSpPr txBox="1"/>
            <p:nvPr/>
          </p:nvSpPr>
          <p:spPr>
            <a:xfrm>
              <a:off x="4247964" y="1520788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y°</a:t>
              </a:r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5904148" y="2843644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x°</a:t>
              </a:r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3383868" y="1907540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z°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3707904" y="333724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/>
          <p:cNvGrpSpPr/>
          <p:nvPr/>
        </p:nvGrpSpPr>
        <p:grpSpPr>
          <a:xfrm>
            <a:off x="1835696" y="2240868"/>
            <a:ext cx="4104456" cy="2421560"/>
            <a:chOff x="1835696" y="2240868"/>
            <a:chExt cx="4104456" cy="2421560"/>
          </a:xfrm>
        </p:grpSpPr>
        <p:cxnSp>
          <p:nvCxnSpPr>
            <p:cNvPr id="31" name="Conector reto 30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upo 3"/>
            <p:cNvGrpSpPr/>
            <p:nvPr/>
          </p:nvGrpSpPr>
          <p:grpSpPr>
            <a:xfrm>
              <a:off x="2051720" y="2456892"/>
              <a:ext cx="3888432" cy="2205536"/>
              <a:chOff x="719572" y="980728"/>
              <a:chExt cx="3888432" cy="2205536"/>
            </a:xfrm>
          </p:grpSpPr>
          <p:grpSp>
            <p:nvGrpSpPr>
              <p:cNvPr id="6" name="Grupo 36"/>
              <p:cNvGrpSpPr/>
              <p:nvPr/>
            </p:nvGrpSpPr>
            <p:grpSpPr>
              <a:xfrm>
                <a:off x="755576" y="1484784"/>
                <a:ext cx="1368152" cy="288032"/>
                <a:chOff x="755576" y="1484784"/>
                <a:chExt cx="1368152" cy="288032"/>
              </a:xfrm>
            </p:grpSpPr>
            <p:pic>
              <p:nvPicPr>
                <p:cNvPr id="28" name="Picture 2" descr="C:\Users\Vergílio\Desktop\Apresentações e Imagens\IMAGENS\apostila de matlab\massamolaamort2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3281" t="34363" r="63367" b="53610"/>
                <a:stretch>
                  <a:fillRect/>
                </a:stretch>
              </p:blipFill>
              <p:spPr bwMode="auto">
                <a:xfrm>
                  <a:off x="827584" y="1484784"/>
                  <a:ext cx="1193275" cy="28803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9" name="Elipse 28"/>
                <p:cNvSpPr/>
                <p:nvPr/>
              </p:nvSpPr>
              <p:spPr>
                <a:xfrm>
                  <a:off x="755576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0" name="Elipse 29"/>
                <p:cNvSpPr/>
                <p:nvPr/>
              </p:nvSpPr>
              <p:spPr>
                <a:xfrm>
                  <a:off x="1979712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cxnSp>
            <p:nvCxnSpPr>
              <p:cNvPr id="7" name="Conector de seta reta 6"/>
              <p:cNvCxnSpPr/>
              <p:nvPr/>
            </p:nvCxnSpPr>
            <p:spPr>
              <a:xfrm>
                <a:off x="799431" y="3104964"/>
                <a:ext cx="504056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" name="Grupo 37"/>
              <p:cNvGrpSpPr/>
              <p:nvPr/>
            </p:nvGrpSpPr>
            <p:grpSpPr>
              <a:xfrm>
                <a:off x="2735520" y="1484784"/>
                <a:ext cx="1368152" cy="288032"/>
                <a:chOff x="755576" y="1484784"/>
                <a:chExt cx="1368152" cy="288032"/>
              </a:xfrm>
            </p:grpSpPr>
            <p:pic>
              <p:nvPicPr>
                <p:cNvPr id="25" name="Picture 2" descr="C:\Users\Vergílio\Desktop\Apresentações e Imagens\IMAGENS\apostila de matlab\massamolaamort2.bmp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3281" t="34363" r="63367" b="53610"/>
                <a:stretch>
                  <a:fillRect/>
                </a:stretch>
              </p:blipFill>
              <p:spPr bwMode="auto">
                <a:xfrm>
                  <a:off x="827584" y="1484784"/>
                  <a:ext cx="1193275" cy="28803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26" name="Elipse 25"/>
                <p:cNvSpPr/>
                <p:nvPr/>
              </p:nvSpPr>
              <p:spPr>
                <a:xfrm>
                  <a:off x="755576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7" name="Elipse 26"/>
                <p:cNvSpPr/>
                <p:nvPr/>
              </p:nvSpPr>
              <p:spPr>
                <a:xfrm>
                  <a:off x="1979712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9" name="Retângulo 8"/>
              <p:cNvSpPr/>
              <p:nvPr/>
            </p:nvSpPr>
            <p:spPr>
              <a:xfrm>
                <a:off x="2075600" y="980728"/>
                <a:ext cx="720080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CaixaDeTexto 9"/>
              <p:cNvSpPr txBox="1"/>
              <p:nvPr/>
            </p:nvSpPr>
            <p:spPr>
              <a:xfrm>
                <a:off x="3315253" y="1133854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  <p:sp>
            <p:nvSpPr>
              <p:cNvPr id="11" name="CaixaDeTexto 10"/>
              <p:cNvSpPr txBox="1"/>
              <p:nvPr/>
            </p:nvSpPr>
            <p:spPr>
              <a:xfrm>
                <a:off x="1277905" y="1153907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  <p:sp>
            <p:nvSpPr>
              <p:cNvPr id="12" name="CaixaDeTexto 11"/>
              <p:cNvSpPr txBox="1"/>
              <p:nvPr/>
            </p:nvSpPr>
            <p:spPr>
              <a:xfrm>
                <a:off x="2256474" y="1410580"/>
                <a:ext cx="3818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M</a:t>
                </a:r>
              </a:p>
            </p:txBody>
          </p:sp>
          <p:sp>
            <p:nvSpPr>
              <p:cNvPr id="13" name="Retângulo 12"/>
              <p:cNvSpPr/>
              <p:nvPr/>
            </p:nvSpPr>
            <p:spPr>
              <a:xfrm>
                <a:off x="4056844" y="1313613"/>
                <a:ext cx="358745" cy="64754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CaixaDeTexto 13"/>
              <p:cNvSpPr txBox="1"/>
              <p:nvPr/>
            </p:nvSpPr>
            <p:spPr>
              <a:xfrm>
                <a:off x="4053191" y="1438654"/>
                <a:ext cx="3690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m</a:t>
                </a:r>
              </a:p>
            </p:txBody>
          </p:sp>
          <p:cxnSp>
            <p:nvCxnSpPr>
              <p:cNvPr id="15" name="Conector reto 14"/>
              <p:cNvCxnSpPr/>
              <p:nvPr/>
            </p:nvCxnSpPr>
            <p:spPr>
              <a:xfrm flipV="1">
                <a:off x="755576" y="2347246"/>
                <a:ext cx="0" cy="792088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/>
              <p:cNvCxnSpPr/>
              <p:nvPr/>
            </p:nvCxnSpPr>
            <p:spPr>
              <a:xfrm flipV="1">
                <a:off x="2087724" y="2355262"/>
                <a:ext cx="0" cy="792088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/>
              <p:cNvCxnSpPr/>
              <p:nvPr/>
            </p:nvCxnSpPr>
            <p:spPr>
              <a:xfrm flipV="1">
                <a:off x="4067944" y="2069432"/>
                <a:ext cx="474" cy="1085934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de seta reta 17"/>
              <p:cNvCxnSpPr/>
              <p:nvPr/>
            </p:nvCxnSpPr>
            <p:spPr>
              <a:xfrm>
                <a:off x="2123728" y="3140968"/>
                <a:ext cx="504056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/>
              <p:cNvCxnSpPr/>
              <p:nvPr/>
            </p:nvCxnSpPr>
            <p:spPr>
              <a:xfrm>
                <a:off x="4103948" y="3140968"/>
                <a:ext cx="504056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/>
              <p:cNvCxnSpPr/>
              <p:nvPr/>
            </p:nvCxnSpPr>
            <p:spPr>
              <a:xfrm flipH="1">
                <a:off x="1763688" y="2708920"/>
                <a:ext cx="576064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CaixaDeTexto 20"/>
              <p:cNvSpPr txBox="1"/>
              <p:nvPr/>
            </p:nvSpPr>
            <p:spPr>
              <a:xfrm>
                <a:off x="2195736" y="2816932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x</a:t>
                </a:r>
              </a:p>
            </p:txBody>
          </p:sp>
          <p:sp>
            <p:nvSpPr>
              <p:cNvPr id="22" name="CaixaDeTexto 21"/>
              <p:cNvSpPr txBox="1"/>
              <p:nvPr/>
            </p:nvSpPr>
            <p:spPr>
              <a:xfrm>
                <a:off x="4175956" y="2780928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y</a:t>
                </a:r>
              </a:p>
            </p:txBody>
          </p:sp>
          <p:sp>
            <p:nvSpPr>
              <p:cNvPr id="23" name="CaixaDeTexto 22"/>
              <p:cNvSpPr txBox="1"/>
              <p:nvPr/>
            </p:nvSpPr>
            <p:spPr>
              <a:xfrm>
                <a:off x="863588" y="2780928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z</a:t>
                </a: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1511660" y="2312876"/>
                <a:ext cx="5469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q(x)</a:t>
                </a:r>
              </a:p>
            </p:txBody>
          </p:sp>
          <p:sp>
            <p:nvSpPr>
              <p:cNvPr id="5" name="Retângulo 4"/>
              <p:cNvSpPr/>
              <p:nvPr/>
            </p:nvSpPr>
            <p:spPr>
              <a:xfrm>
                <a:off x="719572" y="980728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41" name="Conector reto 40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Retângulo 41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5" name="CaixaDeTexto 44"/>
          <p:cNvSpPr txBox="1"/>
          <p:nvPr/>
        </p:nvSpPr>
        <p:spPr>
          <a:xfrm>
            <a:off x="2627784" y="1268760"/>
            <a:ext cx="292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não amortecido de 1 </a:t>
            </a:r>
            <a:r>
              <a:rPr lang="pt-BR" dirty="0" err="1"/>
              <a:t>gdl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/>
          <p:cNvGrpSpPr/>
          <p:nvPr/>
        </p:nvGrpSpPr>
        <p:grpSpPr>
          <a:xfrm>
            <a:off x="863588" y="1628800"/>
            <a:ext cx="7056784" cy="3096344"/>
            <a:chOff x="863588" y="1628800"/>
            <a:chExt cx="7056784" cy="3096344"/>
          </a:xfrm>
        </p:grpSpPr>
        <p:cxnSp>
          <p:nvCxnSpPr>
            <p:cNvPr id="63" name="Conector reto 62"/>
            <p:cNvCxnSpPr/>
            <p:nvPr/>
          </p:nvCxnSpPr>
          <p:spPr>
            <a:xfrm flipV="1">
              <a:off x="863588" y="1803006"/>
              <a:ext cx="0" cy="292213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863588" y="4725144"/>
              <a:ext cx="590465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V="1">
              <a:off x="3527884" y="1911018"/>
              <a:ext cx="0" cy="281412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Forma livre 72"/>
            <p:cNvSpPr/>
            <p:nvPr/>
          </p:nvSpPr>
          <p:spPr>
            <a:xfrm>
              <a:off x="935596" y="1920146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Forma livre 73"/>
            <p:cNvSpPr/>
            <p:nvPr/>
          </p:nvSpPr>
          <p:spPr>
            <a:xfrm flipH="1">
              <a:off x="3746086" y="1911018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/>
            <p:nvPr/>
          </p:nvCxnSpPr>
          <p:spPr>
            <a:xfrm>
              <a:off x="5266037" y="2096852"/>
              <a:ext cx="1800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orma livre 76"/>
            <p:cNvSpPr/>
            <p:nvPr/>
          </p:nvSpPr>
          <p:spPr>
            <a:xfrm>
              <a:off x="943944" y="1911018"/>
              <a:ext cx="172819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Forma livre 77"/>
            <p:cNvSpPr/>
            <p:nvPr/>
          </p:nvSpPr>
          <p:spPr>
            <a:xfrm flipH="1">
              <a:off x="4472336" y="1911018"/>
              <a:ext cx="172819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Forma livre 79"/>
            <p:cNvSpPr/>
            <p:nvPr/>
          </p:nvSpPr>
          <p:spPr>
            <a:xfrm>
              <a:off x="3618638" y="1911018"/>
              <a:ext cx="553453" cy="2767263"/>
            </a:xfrm>
            <a:custGeom>
              <a:avLst/>
              <a:gdLst>
                <a:gd name="connsiteX0" fmla="*/ 553453 w 553453"/>
                <a:gd name="connsiteY0" fmla="*/ 0 h 2767263"/>
                <a:gd name="connsiteX1" fmla="*/ 372979 w 553453"/>
                <a:gd name="connsiteY1" fmla="*/ 1888957 h 2767263"/>
                <a:gd name="connsiteX2" fmla="*/ 0 w 553453"/>
                <a:gd name="connsiteY2" fmla="*/ 2767263 h 27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453" h="2767263">
                  <a:moveTo>
                    <a:pt x="553453" y="0"/>
                  </a:moveTo>
                  <a:cubicBezTo>
                    <a:pt x="509337" y="713873"/>
                    <a:pt x="465221" y="1427747"/>
                    <a:pt x="372979" y="1888957"/>
                  </a:cubicBezTo>
                  <a:cubicBezTo>
                    <a:pt x="280737" y="2350167"/>
                    <a:pt x="140368" y="2558715"/>
                    <a:pt x="0" y="2767263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 flipH="1">
              <a:off x="2888160" y="1911018"/>
              <a:ext cx="553453" cy="2767263"/>
            </a:xfrm>
            <a:custGeom>
              <a:avLst/>
              <a:gdLst>
                <a:gd name="connsiteX0" fmla="*/ 553453 w 553453"/>
                <a:gd name="connsiteY0" fmla="*/ 0 h 2767263"/>
                <a:gd name="connsiteX1" fmla="*/ 372979 w 553453"/>
                <a:gd name="connsiteY1" fmla="*/ 1888957 h 2767263"/>
                <a:gd name="connsiteX2" fmla="*/ 0 w 553453"/>
                <a:gd name="connsiteY2" fmla="*/ 2767263 h 27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453" h="2767263">
                  <a:moveTo>
                    <a:pt x="553453" y="0"/>
                  </a:moveTo>
                  <a:cubicBezTo>
                    <a:pt x="509337" y="713873"/>
                    <a:pt x="465221" y="1427747"/>
                    <a:pt x="372979" y="1888957"/>
                  </a:cubicBezTo>
                  <a:cubicBezTo>
                    <a:pt x="280737" y="2350167"/>
                    <a:pt x="140368" y="2558715"/>
                    <a:pt x="0" y="2767263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2" name="Conector reto 81"/>
            <p:cNvCxnSpPr/>
            <p:nvPr/>
          </p:nvCxnSpPr>
          <p:spPr>
            <a:xfrm>
              <a:off x="5266037" y="2384884"/>
              <a:ext cx="18002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CaixaDeTexto 86"/>
            <p:cNvSpPr txBox="1"/>
            <p:nvPr/>
          </p:nvSpPr>
          <p:spPr>
            <a:xfrm>
              <a:off x="5464059" y="1916832"/>
              <a:ext cx="1192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Sist. original</a:t>
              </a:r>
            </a:p>
          </p:txBody>
        </p:sp>
        <p:sp>
          <p:nvSpPr>
            <p:cNvPr id="88" name="CaixaDeTexto 87"/>
            <p:cNvSpPr txBox="1"/>
            <p:nvPr/>
          </p:nvSpPr>
          <p:spPr>
            <a:xfrm>
              <a:off x="5464059" y="2222866"/>
              <a:ext cx="2456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não amortecido ótimo</a:t>
              </a:r>
            </a:p>
          </p:txBody>
        </p:sp>
        <p:cxnSp>
          <p:nvCxnSpPr>
            <p:cNvPr id="92" name="Conector reto 91"/>
            <p:cNvCxnSpPr/>
            <p:nvPr/>
          </p:nvCxnSpPr>
          <p:spPr>
            <a:xfrm>
              <a:off x="5266037" y="2658398"/>
              <a:ext cx="18002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CaixaDeTexto 92"/>
            <p:cNvSpPr txBox="1"/>
            <p:nvPr/>
          </p:nvSpPr>
          <p:spPr>
            <a:xfrm>
              <a:off x="5464059" y="2514382"/>
              <a:ext cx="21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Assíntota / ressonância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899592" y="1628800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6516216" y="4293096"/>
              <a:ext cx="6046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ρ/2</a:t>
              </a:r>
              <a:r>
                <a:rPr lang="el-G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π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8" name="CaixaDeTexto 27"/>
          <p:cNvSpPr txBox="1"/>
          <p:nvPr/>
        </p:nvSpPr>
        <p:spPr>
          <a:xfrm>
            <a:off x="1871700" y="440668"/>
            <a:ext cx="586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não amortecido de 1 </a:t>
            </a:r>
            <a:r>
              <a:rPr lang="pt-BR" dirty="0" err="1"/>
              <a:t>gdl</a:t>
            </a:r>
            <a:r>
              <a:rPr lang="pt-BR" dirty="0"/>
              <a:t> para excitação harmônica fixa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aixaDeTexto 27"/>
          <p:cNvSpPr txBox="1"/>
          <p:nvPr/>
        </p:nvSpPr>
        <p:spPr>
          <a:xfrm>
            <a:off x="503548" y="548680"/>
            <a:ext cx="714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não amortecido de 1 </a:t>
            </a:r>
            <a:r>
              <a:rPr lang="pt-BR" dirty="0" err="1"/>
              <a:t>gdl</a:t>
            </a:r>
            <a:r>
              <a:rPr lang="pt-BR" dirty="0"/>
              <a:t> para excitação harmônica fixa - OTIMIZAÇÃO</a:t>
            </a:r>
          </a:p>
        </p:txBody>
      </p:sp>
      <p:grpSp>
        <p:nvGrpSpPr>
          <p:cNvPr id="46" name="Grupo 45"/>
          <p:cNvGrpSpPr/>
          <p:nvPr/>
        </p:nvGrpSpPr>
        <p:grpSpPr>
          <a:xfrm>
            <a:off x="863588" y="1628800"/>
            <a:ext cx="5912697" cy="3816424"/>
            <a:chOff x="863588" y="1628800"/>
            <a:chExt cx="5912697" cy="3816424"/>
          </a:xfrm>
        </p:grpSpPr>
        <p:sp>
          <p:nvSpPr>
            <p:cNvPr id="44" name="Seta para a direita 43"/>
            <p:cNvSpPr/>
            <p:nvPr/>
          </p:nvSpPr>
          <p:spPr>
            <a:xfrm>
              <a:off x="1943708" y="3501008"/>
              <a:ext cx="432048" cy="36004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Seta para a direita 44"/>
            <p:cNvSpPr/>
            <p:nvPr/>
          </p:nvSpPr>
          <p:spPr>
            <a:xfrm flipH="1">
              <a:off x="2915816" y="3501008"/>
              <a:ext cx="432048" cy="360040"/>
            </a:xfrm>
            <a:prstGeom prst="rightArrow">
              <a:avLst/>
            </a:prstGeom>
            <a:solidFill>
              <a:srgbClr val="FFC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1" name="Grupo 40"/>
            <p:cNvGrpSpPr/>
            <p:nvPr/>
          </p:nvGrpSpPr>
          <p:grpSpPr>
            <a:xfrm>
              <a:off x="863588" y="1628800"/>
              <a:ext cx="5912697" cy="3816424"/>
              <a:chOff x="863588" y="1628800"/>
              <a:chExt cx="5912697" cy="3816424"/>
            </a:xfrm>
          </p:grpSpPr>
          <p:cxnSp>
            <p:nvCxnSpPr>
              <p:cNvPr id="63" name="Conector reto 62"/>
              <p:cNvCxnSpPr/>
              <p:nvPr/>
            </p:nvCxnSpPr>
            <p:spPr>
              <a:xfrm flipV="1">
                <a:off x="863588" y="1803006"/>
                <a:ext cx="0" cy="2922138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/>
              <p:cNvCxnSpPr/>
              <p:nvPr/>
            </p:nvCxnSpPr>
            <p:spPr>
              <a:xfrm>
                <a:off x="863588" y="4725144"/>
                <a:ext cx="3924436" cy="0"/>
              </a:xfrm>
              <a:prstGeom prst="line">
                <a:avLst/>
              </a:prstGeom>
              <a:ln>
                <a:headEnd type="none" w="med" len="med"/>
                <a:tailEnd type="arrow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/>
              <p:cNvCxnSpPr/>
              <p:nvPr/>
            </p:nvCxnSpPr>
            <p:spPr>
              <a:xfrm flipV="1">
                <a:off x="2663788" y="1911018"/>
                <a:ext cx="0" cy="3282178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Forma livre 72"/>
              <p:cNvSpPr/>
              <p:nvPr/>
            </p:nvSpPr>
            <p:spPr>
              <a:xfrm>
                <a:off x="935596" y="1920146"/>
                <a:ext cx="1509990" cy="2709111"/>
              </a:xfrm>
              <a:custGeom>
                <a:avLst/>
                <a:gdLst>
                  <a:gd name="connsiteX0" fmla="*/ 0 w 2454442"/>
                  <a:gd name="connsiteY0" fmla="*/ 2683042 h 2709111"/>
                  <a:gd name="connsiteX1" fmla="*/ 1732548 w 2454442"/>
                  <a:gd name="connsiteY1" fmla="*/ 2261937 h 2709111"/>
                  <a:gd name="connsiteX2" fmla="*/ 2454442 w 2454442"/>
                  <a:gd name="connsiteY2" fmla="*/ 0 h 270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54442" h="2709111">
                    <a:moveTo>
                      <a:pt x="0" y="2683042"/>
                    </a:moveTo>
                    <a:cubicBezTo>
                      <a:pt x="661737" y="2696076"/>
                      <a:pt x="1323474" y="2709111"/>
                      <a:pt x="1732548" y="2261937"/>
                    </a:cubicBezTo>
                    <a:cubicBezTo>
                      <a:pt x="2141622" y="1814763"/>
                      <a:pt x="2298032" y="907381"/>
                      <a:pt x="2454442" y="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Forma livre 73"/>
              <p:cNvSpPr/>
              <p:nvPr/>
            </p:nvSpPr>
            <p:spPr>
              <a:xfrm flipH="1">
                <a:off x="2879812" y="1911018"/>
                <a:ext cx="1509990" cy="2709111"/>
              </a:xfrm>
              <a:custGeom>
                <a:avLst/>
                <a:gdLst>
                  <a:gd name="connsiteX0" fmla="*/ 0 w 2454442"/>
                  <a:gd name="connsiteY0" fmla="*/ 2683042 h 2709111"/>
                  <a:gd name="connsiteX1" fmla="*/ 1732548 w 2454442"/>
                  <a:gd name="connsiteY1" fmla="*/ 2261937 h 2709111"/>
                  <a:gd name="connsiteX2" fmla="*/ 2454442 w 2454442"/>
                  <a:gd name="connsiteY2" fmla="*/ 0 h 2709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54442" h="2709111">
                    <a:moveTo>
                      <a:pt x="0" y="2683042"/>
                    </a:moveTo>
                    <a:cubicBezTo>
                      <a:pt x="661737" y="2696076"/>
                      <a:pt x="1323474" y="2709111"/>
                      <a:pt x="1732548" y="2261937"/>
                    </a:cubicBezTo>
                    <a:cubicBezTo>
                      <a:pt x="2141622" y="1814763"/>
                      <a:pt x="2298032" y="907381"/>
                      <a:pt x="2454442" y="0"/>
                    </a:cubicBezTo>
                  </a:path>
                </a:pathLst>
              </a:custGeom>
              <a:ln>
                <a:prstDash val="dash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6" name="Conector reto 75"/>
              <p:cNvCxnSpPr/>
              <p:nvPr/>
            </p:nvCxnSpPr>
            <p:spPr>
              <a:xfrm>
                <a:off x="4121950" y="2831450"/>
                <a:ext cx="180020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/>
              <p:cNvCxnSpPr/>
              <p:nvPr/>
            </p:nvCxnSpPr>
            <p:spPr>
              <a:xfrm>
                <a:off x="4121950" y="3119482"/>
                <a:ext cx="180020" cy="0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87" name="CaixaDeTexto 86"/>
              <p:cNvSpPr txBox="1"/>
              <p:nvPr/>
            </p:nvSpPr>
            <p:spPr>
              <a:xfrm>
                <a:off x="4319972" y="2651430"/>
                <a:ext cx="119224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Sist. original</a:t>
                </a:r>
              </a:p>
            </p:txBody>
          </p:sp>
          <p:sp>
            <p:nvSpPr>
              <p:cNvPr id="88" name="CaixaDeTexto 87"/>
              <p:cNvSpPr txBox="1"/>
              <p:nvPr/>
            </p:nvSpPr>
            <p:spPr>
              <a:xfrm>
                <a:off x="4319972" y="2957464"/>
                <a:ext cx="24563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ADV não amortecido ótimo</a:t>
                </a:r>
              </a:p>
            </p:txBody>
          </p:sp>
          <p:cxnSp>
            <p:nvCxnSpPr>
              <p:cNvPr id="92" name="Conector reto 91"/>
              <p:cNvCxnSpPr/>
              <p:nvPr/>
            </p:nvCxnSpPr>
            <p:spPr>
              <a:xfrm>
                <a:off x="4121950" y="3392996"/>
                <a:ext cx="180020" cy="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3" name="CaixaDeTexto 92"/>
              <p:cNvSpPr txBox="1"/>
              <p:nvPr/>
            </p:nvSpPr>
            <p:spPr>
              <a:xfrm>
                <a:off x="4319972" y="3248980"/>
                <a:ext cx="21119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Assíntota / ressonância</a:t>
                </a:r>
              </a:p>
            </p:txBody>
          </p:sp>
          <p:sp>
            <p:nvSpPr>
              <p:cNvPr id="94" name="CaixaDeTexto 93"/>
              <p:cNvSpPr txBox="1"/>
              <p:nvPr/>
            </p:nvSpPr>
            <p:spPr>
              <a:xfrm>
                <a:off x="899592" y="1628800"/>
                <a:ext cx="27924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x</a:t>
                </a:r>
              </a:p>
            </p:txBody>
          </p:sp>
          <p:sp>
            <p:nvSpPr>
              <p:cNvPr id="95" name="CaixaDeTexto 94"/>
              <p:cNvSpPr txBox="1"/>
              <p:nvPr/>
            </p:nvSpPr>
            <p:spPr>
              <a:xfrm>
                <a:off x="4644008" y="4293096"/>
                <a:ext cx="2936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ρ</a:t>
                </a:r>
              </a:p>
            </p:txBody>
          </p:sp>
          <p:sp>
            <p:nvSpPr>
              <p:cNvPr id="22" name="Forma livre 21"/>
              <p:cNvSpPr/>
              <p:nvPr/>
            </p:nvSpPr>
            <p:spPr>
              <a:xfrm>
                <a:off x="1259632" y="1916832"/>
                <a:ext cx="1404156" cy="2736304"/>
              </a:xfrm>
              <a:custGeom>
                <a:avLst/>
                <a:gdLst>
                  <a:gd name="connsiteX0" fmla="*/ 0 w 935420"/>
                  <a:gd name="connsiteY0" fmla="*/ 0 h 1881352"/>
                  <a:gd name="connsiteX1" fmla="*/ 315310 w 935420"/>
                  <a:gd name="connsiteY1" fmla="*/ 672662 h 1881352"/>
                  <a:gd name="connsiteX2" fmla="*/ 746234 w 935420"/>
                  <a:gd name="connsiteY2" fmla="*/ 1072055 h 1881352"/>
                  <a:gd name="connsiteX3" fmla="*/ 935420 w 935420"/>
                  <a:gd name="connsiteY3" fmla="*/ 1881352 h 188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5420" h="1881352">
                    <a:moveTo>
                      <a:pt x="0" y="0"/>
                    </a:moveTo>
                    <a:cubicBezTo>
                      <a:pt x="95469" y="246993"/>
                      <a:pt x="190938" y="493986"/>
                      <a:pt x="315310" y="672662"/>
                    </a:cubicBezTo>
                    <a:cubicBezTo>
                      <a:pt x="439682" y="851338"/>
                      <a:pt x="642882" y="870607"/>
                      <a:pt x="746234" y="1072055"/>
                    </a:cubicBezTo>
                    <a:cubicBezTo>
                      <a:pt x="849586" y="1273503"/>
                      <a:pt x="892503" y="1577427"/>
                      <a:pt x="935420" y="1881352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Forma livre 22"/>
              <p:cNvSpPr/>
              <p:nvPr/>
            </p:nvSpPr>
            <p:spPr>
              <a:xfrm flipH="1">
                <a:off x="2663788" y="1916832"/>
                <a:ext cx="1404156" cy="2736304"/>
              </a:xfrm>
              <a:custGeom>
                <a:avLst/>
                <a:gdLst>
                  <a:gd name="connsiteX0" fmla="*/ 0 w 935420"/>
                  <a:gd name="connsiteY0" fmla="*/ 0 h 1881352"/>
                  <a:gd name="connsiteX1" fmla="*/ 315310 w 935420"/>
                  <a:gd name="connsiteY1" fmla="*/ 672662 h 1881352"/>
                  <a:gd name="connsiteX2" fmla="*/ 746234 w 935420"/>
                  <a:gd name="connsiteY2" fmla="*/ 1072055 h 1881352"/>
                  <a:gd name="connsiteX3" fmla="*/ 935420 w 935420"/>
                  <a:gd name="connsiteY3" fmla="*/ 1881352 h 1881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5420" h="1881352">
                    <a:moveTo>
                      <a:pt x="0" y="0"/>
                    </a:moveTo>
                    <a:cubicBezTo>
                      <a:pt x="95469" y="246993"/>
                      <a:pt x="190938" y="493986"/>
                      <a:pt x="315310" y="672662"/>
                    </a:cubicBezTo>
                    <a:cubicBezTo>
                      <a:pt x="439682" y="851338"/>
                      <a:pt x="642882" y="870607"/>
                      <a:pt x="746234" y="1072055"/>
                    </a:cubicBezTo>
                    <a:cubicBezTo>
                      <a:pt x="849586" y="1273503"/>
                      <a:pt x="892503" y="1577427"/>
                      <a:pt x="935420" y="1881352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CaixaDeTexto 24"/>
              <p:cNvSpPr txBox="1"/>
              <p:nvPr/>
            </p:nvSpPr>
            <p:spPr>
              <a:xfrm>
                <a:off x="2629422" y="5106670"/>
                <a:ext cx="25039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</a:t>
                </a:r>
              </a:p>
            </p:txBody>
          </p:sp>
          <p:sp>
            <p:nvSpPr>
              <p:cNvPr id="26" name="CaixaDeTexto 25"/>
              <p:cNvSpPr txBox="1"/>
              <p:nvPr/>
            </p:nvSpPr>
            <p:spPr>
              <a:xfrm>
                <a:off x="2123728" y="4653136"/>
                <a:ext cx="362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pt-BR" sz="1600" b="1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1</a:t>
                </a:r>
              </a:p>
            </p:txBody>
          </p:sp>
          <p:sp>
            <p:nvSpPr>
              <p:cNvPr id="27" name="CaixaDeTexto 26"/>
              <p:cNvSpPr txBox="1"/>
              <p:nvPr/>
            </p:nvSpPr>
            <p:spPr>
              <a:xfrm>
                <a:off x="2807804" y="4653136"/>
                <a:ext cx="362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</a:t>
                </a:r>
                <a:r>
                  <a:rPr lang="pt-BR" sz="1600" b="1" baseline="-25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</a:p>
            </p:txBody>
          </p:sp>
          <p:cxnSp>
            <p:nvCxnSpPr>
              <p:cNvPr id="29" name="Conector reto 28"/>
              <p:cNvCxnSpPr/>
              <p:nvPr/>
            </p:nvCxnSpPr>
            <p:spPr>
              <a:xfrm flipV="1">
                <a:off x="2447764" y="3248980"/>
                <a:ext cx="0" cy="1661998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/>
              <p:cNvCxnSpPr/>
              <p:nvPr/>
            </p:nvCxnSpPr>
            <p:spPr>
              <a:xfrm flipV="1">
                <a:off x="2843808" y="3248980"/>
                <a:ext cx="0" cy="1661998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>
                <a:off x="2447764" y="3681028"/>
                <a:ext cx="396044" cy="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39" name="CaixaDeTexto 38"/>
              <p:cNvSpPr txBox="1"/>
              <p:nvPr/>
            </p:nvSpPr>
            <p:spPr>
              <a:xfrm>
                <a:off x="2195736" y="400506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</a:t>
                </a:r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2786136" y="4005064"/>
                <a:ext cx="3097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A</a:t>
                </a: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upo 68"/>
          <p:cNvGrpSpPr/>
          <p:nvPr/>
        </p:nvGrpSpPr>
        <p:grpSpPr>
          <a:xfrm>
            <a:off x="1835696" y="2240868"/>
            <a:ext cx="4104456" cy="2421560"/>
            <a:chOff x="1835696" y="2240868"/>
            <a:chExt cx="4104456" cy="2421560"/>
          </a:xfrm>
        </p:grpSpPr>
        <p:grpSp>
          <p:nvGrpSpPr>
            <p:cNvPr id="47" name="Grupo 46"/>
            <p:cNvGrpSpPr/>
            <p:nvPr/>
          </p:nvGrpSpPr>
          <p:grpSpPr>
            <a:xfrm>
              <a:off x="406794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6" name="Grupo 45"/>
            <p:cNvGrpSpPr/>
            <p:nvPr/>
          </p:nvGrpSpPr>
          <p:grpSpPr>
            <a:xfrm>
              <a:off x="208772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5" name="Conector reto 44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Elipse 31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9" name="Fluxograma: Armazenamento de acesso direto 38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Fluxograma: Armazenamento de acesso direto 3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luxograma: Armazenamento de acesso direto 40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2" name="Conector reto 41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Elipse 32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" name="Grupo 36"/>
            <p:cNvGrpSpPr/>
            <p:nvPr/>
          </p:nvGrpSpPr>
          <p:grpSpPr>
            <a:xfrm>
              <a:off x="2087724" y="2751765"/>
              <a:ext cx="1368152" cy="288032"/>
              <a:chOff x="755576" y="1484784"/>
              <a:chExt cx="1368152" cy="288032"/>
            </a:xfrm>
          </p:grpSpPr>
          <p:pic>
            <p:nvPicPr>
              <p:cNvPr id="28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Elipse 28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2131579" y="458112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upo 37"/>
            <p:cNvGrpSpPr/>
            <p:nvPr/>
          </p:nvGrpSpPr>
          <p:grpSpPr>
            <a:xfrm>
              <a:off x="4067668" y="2735814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07748" y="245689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47401" y="238488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610053" y="24208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563888" y="29156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5388992" y="2789777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400092" y="2915652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2087724" y="3823410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3419872" y="3831426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5400092" y="3545596"/>
              <a:ext cx="474" cy="108593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345587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543609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/>
            <p:nvPr/>
          </p:nvCxnSpPr>
          <p:spPr>
            <a:xfrm flipH="1">
              <a:off x="3095836" y="4185084"/>
              <a:ext cx="57606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3527884" y="429309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508104" y="425709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2195736" y="42570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843808" y="37890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2610924" y="349171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4644008" y="346500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0" name="CaixaDeTexto 69"/>
          <p:cNvSpPr txBox="1"/>
          <p:nvPr/>
        </p:nvSpPr>
        <p:spPr>
          <a:xfrm>
            <a:off x="2591780" y="1160748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endParaRPr lang="pt-B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95"/>
          <p:cNvGrpSpPr/>
          <p:nvPr/>
        </p:nvGrpSpPr>
        <p:grpSpPr>
          <a:xfrm>
            <a:off x="863588" y="1628800"/>
            <a:ext cx="7056784" cy="3096344"/>
            <a:chOff x="1043608" y="2060848"/>
            <a:chExt cx="7056784" cy="3096344"/>
          </a:xfrm>
        </p:grpSpPr>
        <p:cxnSp>
          <p:nvCxnSpPr>
            <p:cNvPr id="63" name="Conector reto 62"/>
            <p:cNvCxnSpPr/>
            <p:nvPr/>
          </p:nvCxnSpPr>
          <p:spPr>
            <a:xfrm flipV="1">
              <a:off x="1043608" y="2235054"/>
              <a:ext cx="0" cy="292213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1043608" y="5157192"/>
              <a:ext cx="590465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V="1">
              <a:off x="3707904" y="2343066"/>
              <a:ext cx="0" cy="281412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Forma livre 72"/>
            <p:cNvSpPr/>
            <p:nvPr/>
          </p:nvSpPr>
          <p:spPr>
            <a:xfrm>
              <a:off x="1115616" y="2352194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Forma livre 73"/>
            <p:cNvSpPr/>
            <p:nvPr/>
          </p:nvSpPr>
          <p:spPr>
            <a:xfrm flipH="1">
              <a:off x="3926106" y="2343066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/>
            <p:nvPr/>
          </p:nvCxnSpPr>
          <p:spPr>
            <a:xfrm>
              <a:off x="5446057" y="2528900"/>
              <a:ext cx="1800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Forma livre 76"/>
            <p:cNvSpPr/>
            <p:nvPr/>
          </p:nvSpPr>
          <p:spPr>
            <a:xfrm>
              <a:off x="1123964" y="2343066"/>
              <a:ext cx="172819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Forma livre 77"/>
            <p:cNvSpPr/>
            <p:nvPr/>
          </p:nvSpPr>
          <p:spPr>
            <a:xfrm flipH="1">
              <a:off x="4652356" y="2343066"/>
              <a:ext cx="172819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Forma livre 79"/>
            <p:cNvSpPr/>
            <p:nvPr/>
          </p:nvSpPr>
          <p:spPr>
            <a:xfrm>
              <a:off x="3798658" y="2343066"/>
              <a:ext cx="553453" cy="2767263"/>
            </a:xfrm>
            <a:custGeom>
              <a:avLst/>
              <a:gdLst>
                <a:gd name="connsiteX0" fmla="*/ 553453 w 553453"/>
                <a:gd name="connsiteY0" fmla="*/ 0 h 2767263"/>
                <a:gd name="connsiteX1" fmla="*/ 372979 w 553453"/>
                <a:gd name="connsiteY1" fmla="*/ 1888957 h 2767263"/>
                <a:gd name="connsiteX2" fmla="*/ 0 w 553453"/>
                <a:gd name="connsiteY2" fmla="*/ 2767263 h 27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453" h="2767263">
                  <a:moveTo>
                    <a:pt x="553453" y="0"/>
                  </a:moveTo>
                  <a:cubicBezTo>
                    <a:pt x="509337" y="713873"/>
                    <a:pt x="465221" y="1427747"/>
                    <a:pt x="372979" y="1888957"/>
                  </a:cubicBezTo>
                  <a:cubicBezTo>
                    <a:pt x="280737" y="2350167"/>
                    <a:pt x="140368" y="2558715"/>
                    <a:pt x="0" y="2767263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orma livre 80"/>
            <p:cNvSpPr/>
            <p:nvPr/>
          </p:nvSpPr>
          <p:spPr>
            <a:xfrm flipH="1">
              <a:off x="3068180" y="2343066"/>
              <a:ext cx="553453" cy="2767263"/>
            </a:xfrm>
            <a:custGeom>
              <a:avLst/>
              <a:gdLst>
                <a:gd name="connsiteX0" fmla="*/ 553453 w 553453"/>
                <a:gd name="connsiteY0" fmla="*/ 0 h 2767263"/>
                <a:gd name="connsiteX1" fmla="*/ 372979 w 553453"/>
                <a:gd name="connsiteY1" fmla="*/ 1888957 h 2767263"/>
                <a:gd name="connsiteX2" fmla="*/ 0 w 553453"/>
                <a:gd name="connsiteY2" fmla="*/ 2767263 h 276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453" h="2767263">
                  <a:moveTo>
                    <a:pt x="553453" y="0"/>
                  </a:moveTo>
                  <a:cubicBezTo>
                    <a:pt x="509337" y="713873"/>
                    <a:pt x="465221" y="1427747"/>
                    <a:pt x="372979" y="1888957"/>
                  </a:cubicBezTo>
                  <a:cubicBezTo>
                    <a:pt x="280737" y="2350167"/>
                    <a:pt x="140368" y="2558715"/>
                    <a:pt x="0" y="2767263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2" name="Conector reto 81"/>
            <p:cNvCxnSpPr/>
            <p:nvPr/>
          </p:nvCxnSpPr>
          <p:spPr>
            <a:xfrm>
              <a:off x="5446057" y="2816932"/>
              <a:ext cx="180020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3" name="Forma livre 82"/>
            <p:cNvSpPr/>
            <p:nvPr/>
          </p:nvSpPr>
          <p:spPr>
            <a:xfrm>
              <a:off x="1151711" y="3747857"/>
              <a:ext cx="5185610" cy="1299411"/>
            </a:xfrm>
            <a:custGeom>
              <a:avLst/>
              <a:gdLst>
                <a:gd name="connsiteX0" fmla="*/ 0 w 5185610"/>
                <a:gd name="connsiteY0" fmla="*/ 1287379 h 1299411"/>
                <a:gd name="connsiteX1" fmla="*/ 1167063 w 5185610"/>
                <a:gd name="connsiteY1" fmla="*/ 1082842 h 1299411"/>
                <a:gd name="connsiteX2" fmla="*/ 1720516 w 5185610"/>
                <a:gd name="connsiteY2" fmla="*/ 529390 h 1299411"/>
                <a:gd name="connsiteX3" fmla="*/ 2045368 w 5185610"/>
                <a:gd name="connsiteY3" fmla="*/ 264695 h 1299411"/>
                <a:gd name="connsiteX4" fmla="*/ 2598821 w 5185610"/>
                <a:gd name="connsiteY4" fmla="*/ 409074 h 1299411"/>
                <a:gd name="connsiteX5" fmla="*/ 3080084 w 5185610"/>
                <a:gd name="connsiteY5" fmla="*/ 24063 h 1299411"/>
                <a:gd name="connsiteX6" fmla="*/ 3404937 w 5185610"/>
                <a:gd name="connsiteY6" fmla="*/ 553453 h 1299411"/>
                <a:gd name="connsiteX7" fmla="*/ 3910263 w 5185610"/>
                <a:gd name="connsiteY7" fmla="*/ 1022684 h 1299411"/>
                <a:gd name="connsiteX8" fmla="*/ 5185610 w 5185610"/>
                <a:gd name="connsiteY8" fmla="*/ 1299411 h 129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5610" h="1299411">
                  <a:moveTo>
                    <a:pt x="0" y="1287379"/>
                  </a:moveTo>
                  <a:cubicBezTo>
                    <a:pt x="440155" y="1248276"/>
                    <a:pt x="880310" y="1209173"/>
                    <a:pt x="1167063" y="1082842"/>
                  </a:cubicBezTo>
                  <a:cubicBezTo>
                    <a:pt x="1453816" y="956511"/>
                    <a:pt x="1574132" y="665748"/>
                    <a:pt x="1720516" y="529390"/>
                  </a:cubicBezTo>
                  <a:cubicBezTo>
                    <a:pt x="1866900" y="393032"/>
                    <a:pt x="1898984" y="284748"/>
                    <a:pt x="2045368" y="264695"/>
                  </a:cubicBezTo>
                  <a:cubicBezTo>
                    <a:pt x="2191752" y="244642"/>
                    <a:pt x="2426368" y="449179"/>
                    <a:pt x="2598821" y="409074"/>
                  </a:cubicBezTo>
                  <a:cubicBezTo>
                    <a:pt x="2771274" y="368969"/>
                    <a:pt x="2945731" y="0"/>
                    <a:pt x="3080084" y="24063"/>
                  </a:cubicBezTo>
                  <a:cubicBezTo>
                    <a:pt x="3214437" y="48126"/>
                    <a:pt x="3266574" y="387016"/>
                    <a:pt x="3404937" y="553453"/>
                  </a:cubicBezTo>
                  <a:cubicBezTo>
                    <a:pt x="3543300" y="719890"/>
                    <a:pt x="3613484" y="898358"/>
                    <a:pt x="3910263" y="1022684"/>
                  </a:cubicBezTo>
                  <a:cubicBezTo>
                    <a:pt x="4207042" y="1147010"/>
                    <a:pt x="4696326" y="1223210"/>
                    <a:pt x="5185610" y="1299411"/>
                  </a:cubicBezTo>
                </a:path>
              </a:pathLst>
            </a:custGeom>
            <a:ln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/>
            <p:cNvSpPr/>
            <p:nvPr/>
          </p:nvSpPr>
          <p:spPr>
            <a:xfrm>
              <a:off x="3140188" y="3963246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85" name="Conector reto 84"/>
            <p:cNvCxnSpPr/>
            <p:nvPr/>
          </p:nvCxnSpPr>
          <p:spPr>
            <a:xfrm>
              <a:off x="5446057" y="3104964"/>
              <a:ext cx="180020" cy="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86" name="Elipse 85"/>
            <p:cNvSpPr/>
            <p:nvPr/>
          </p:nvSpPr>
          <p:spPr>
            <a:xfrm>
              <a:off x="4184304" y="3747222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7" name="CaixaDeTexto 86"/>
            <p:cNvSpPr txBox="1"/>
            <p:nvPr/>
          </p:nvSpPr>
          <p:spPr>
            <a:xfrm>
              <a:off x="5644079" y="2348880"/>
              <a:ext cx="1192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Sist. original</a:t>
              </a:r>
            </a:p>
          </p:txBody>
        </p:sp>
        <p:sp>
          <p:nvSpPr>
            <p:cNvPr id="88" name="CaixaDeTexto 87"/>
            <p:cNvSpPr txBox="1"/>
            <p:nvPr/>
          </p:nvSpPr>
          <p:spPr>
            <a:xfrm>
              <a:off x="5644079" y="2654914"/>
              <a:ext cx="2456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não amortecido ótimo</a:t>
              </a: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5644079" y="2960948"/>
              <a:ext cx="2095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amortecido ótimo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5482061" y="3356992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5644079" y="3270466"/>
              <a:ext cx="1713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Pontos invariantes</a:t>
              </a:r>
            </a:p>
          </p:txBody>
        </p:sp>
        <p:cxnSp>
          <p:nvCxnSpPr>
            <p:cNvPr id="92" name="Conector reto 91"/>
            <p:cNvCxnSpPr/>
            <p:nvPr/>
          </p:nvCxnSpPr>
          <p:spPr>
            <a:xfrm>
              <a:off x="5446057" y="3717032"/>
              <a:ext cx="18002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CaixaDeTexto 92"/>
            <p:cNvSpPr txBox="1"/>
            <p:nvPr/>
          </p:nvSpPr>
          <p:spPr>
            <a:xfrm>
              <a:off x="5644079" y="3573016"/>
              <a:ext cx="21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Assíntota / ressonância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1079612" y="2060848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6696236" y="4725144"/>
              <a:ext cx="6046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ρ/2</a:t>
              </a:r>
              <a:r>
                <a:rPr lang="el-G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π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7" name="CaixaDeTexto 26"/>
          <p:cNvSpPr txBox="1"/>
          <p:nvPr/>
        </p:nvSpPr>
        <p:spPr>
          <a:xfrm>
            <a:off x="1871700" y="440668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 de ADVs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/>
          <p:cNvSpPr txBox="1"/>
          <p:nvPr/>
        </p:nvSpPr>
        <p:spPr>
          <a:xfrm>
            <a:off x="1871700" y="440668"/>
            <a:ext cx="495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 de ADVs – amortecimentos diferentes</a:t>
            </a:r>
          </a:p>
        </p:txBody>
      </p:sp>
      <p:grpSp>
        <p:nvGrpSpPr>
          <p:cNvPr id="32" name="Grupo 31"/>
          <p:cNvGrpSpPr/>
          <p:nvPr/>
        </p:nvGrpSpPr>
        <p:grpSpPr>
          <a:xfrm>
            <a:off x="863588" y="1628800"/>
            <a:ext cx="6400825" cy="3096344"/>
            <a:chOff x="863588" y="1628800"/>
            <a:chExt cx="6400825" cy="3096344"/>
          </a:xfrm>
        </p:grpSpPr>
        <p:cxnSp>
          <p:nvCxnSpPr>
            <p:cNvPr id="63" name="Conector reto 62"/>
            <p:cNvCxnSpPr/>
            <p:nvPr/>
          </p:nvCxnSpPr>
          <p:spPr>
            <a:xfrm flipV="1">
              <a:off x="863588" y="1803006"/>
              <a:ext cx="0" cy="2922138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863588" y="4725144"/>
              <a:ext cx="5904656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 flipV="1">
              <a:off x="3527884" y="1911018"/>
              <a:ext cx="0" cy="281412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Forma livre 72"/>
            <p:cNvSpPr/>
            <p:nvPr/>
          </p:nvSpPr>
          <p:spPr>
            <a:xfrm>
              <a:off x="965430" y="1920146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4" name="Forma livre 73"/>
            <p:cNvSpPr/>
            <p:nvPr/>
          </p:nvSpPr>
          <p:spPr>
            <a:xfrm flipH="1">
              <a:off x="3671900" y="1911018"/>
              <a:ext cx="2454442" cy="2709111"/>
            </a:xfrm>
            <a:custGeom>
              <a:avLst/>
              <a:gdLst>
                <a:gd name="connsiteX0" fmla="*/ 0 w 2454442"/>
                <a:gd name="connsiteY0" fmla="*/ 2683042 h 2709111"/>
                <a:gd name="connsiteX1" fmla="*/ 1732548 w 2454442"/>
                <a:gd name="connsiteY1" fmla="*/ 2261937 h 2709111"/>
                <a:gd name="connsiteX2" fmla="*/ 2454442 w 2454442"/>
                <a:gd name="connsiteY2" fmla="*/ 0 h 27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4442" h="2709111">
                  <a:moveTo>
                    <a:pt x="0" y="2683042"/>
                  </a:moveTo>
                  <a:cubicBezTo>
                    <a:pt x="661737" y="2696076"/>
                    <a:pt x="1323474" y="2709111"/>
                    <a:pt x="1732548" y="2261937"/>
                  </a:cubicBezTo>
                  <a:cubicBezTo>
                    <a:pt x="2141622" y="1814763"/>
                    <a:pt x="2298032" y="907381"/>
                    <a:pt x="2454442" y="0"/>
                  </a:cubicBezTo>
                </a:path>
              </a:pathLst>
            </a:cu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76" name="Conector reto 75"/>
            <p:cNvCxnSpPr/>
            <p:nvPr/>
          </p:nvCxnSpPr>
          <p:spPr>
            <a:xfrm>
              <a:off x="4945061" y="1895346"/>
              <a:ext cx="18002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>
              <a:off x="4945061" y="2183378"/>
              <a:ext cx="180020" cy="0"/>
            </a:xfrm>
            <a:prstGeom prst="line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>
              <a:off x="4945061" y="2471410"/>
              <a:ext cx="180020" cy="0"/>
            </a:xfrm>
            <a:prstGeom prst="line">
              <a:avLst/>
            </a:prstGeom>
            <a:ln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CaixaDeTexto 86"/>
            <p:cNvSpPr txBox="1"/>
            <p:nvPr/>
          </p:nvSpPr>
          <p:spPr>
            <a:xfrm>
              <a:off x="5148064" y="1715326"/>
              <a:ext cx="11922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Sist. original</a:t>
              </a:r>
            </a:p>
          </p:txBody>
        </p:sp>
        <p:sp>
          <p:nvSpPr>
            <p:cNvPr id="88" name="CaixaDeTexto 87"/>
            <p:cNvSpPr txBox="1"/>
            <p:nvPr/>
          </p:nvSpPr>
          <p:spPr>
            <a:xfrm>
              <a:off x="5148064" y="2014856"/>
              <a:ext cx="21163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pouco amortecido</a:t>
              </a: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5148064" y="2314386"/>
              <a:ext cx="20956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amortecido ótimo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4981065" y="3047474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1" name="CaixaDeTexto 90"/>
            <p:cNvSpPr txBox="1"/>
            <p:nvPr/>
          </p:nvSpPr>
          <p:spPr>
            <a:xfrm>
              <a:off x="5148064" y="2913446"/>
              <a:ext cx="1713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Pontos invariantes</a:t>
              </a:r>
            </a:p>
          </p:txBody>
        </p:sp>
        <p:cxnSp>
          <p:nvCxnSpPr>
            <p:cNvPr id="92" name="Conector reto 91"/>
            <p:cNvCxnSpPr/>
            <p:nvPr/>
          </p:nvCxnSpPr>
          <p:spPr>
            <a:xfrm>
              <a:off x="4945061" y="3371510"/>
              <a:ext cx="18002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CaixaDeTexto 92"/>
            <p:cNvSpPr txBox="1"/>
            <p:nvPr/>
          </p:nvSpPr>
          <p:spPr>
            <a:xfrm>
              <a:off x="5148064" y="3212976"/>
              <a:ext cx="21119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Assíntota / ressonância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899592" y="1628800"/>
              <a:ext cx="314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95" name="CaixaDeTexto 94"/>
            <p:cNvSpPr txBox="1"/>
            <p:nvPr/>
          </p:nvSpPr>
          <p:spPr>
            <a:xfrm>
              <a:off x="6516216" y="4293096"/>
              <a:ext cx="6046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ρ/2</a:t>
              </a:r>
              <a:r>
                <a:rPr lang="el-G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π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Forma livre 27"/>
            <p:cNvSpPr/>
            <p:nvPr/>
          </p:nvSpPr>
          <p:spPr>
            <a:xfrm>
              <a:off x="987972" y="2086304"/>
              <a:ext cx="4981904" cy="2517227"/>
            </a:xfrm>
            <a:custGeom>
              <a:avLst/>
              <a:gdLst>
                <a:gd name="connsiteX0" fmla="*/ 0 w 4981904"/>
                <a:gd name="connsiteY0" fmla="*/ 2506717 h 2517227"/>
                <a:gd name="connsiteX1" fmla="*/ 987973 w 4981904"/>
                <a:gd name="connsiteY1" fmla="*/ 2380593 h 2517227"/>
                <a:gd name="connsiteX2" fmla="*/ 1429407 w 4981904"/>
                <a:gd name="connsiteY2" fmla="*/ 1718441 h 2517227"/>
                <a:gd name="connsiteX3" fmla="*/ 1681656 w 4981904"/>
                <a:gd name="connsiteY3" fmla="*/ 709448 h 2517227"/>
                <a:gd name="connsiteX4" fmla="*/ 2039007 w 4981904"/>
                <a:gd name="connsiteY4" fmla="*/ 1508234 h 2517227"/>
                <a:gd name="connsiteX5" fmla="*/ 2532994 w 4981904"/>
                <a:gd name="connsiteY5" fmla="*/ 2138855 h 2517227"/>
                <a:gd name="connsiteX6" fmla="*/ 2995449 w 4981904"/>
                <a:gd name="connsiteY6" fmla="*/ 1245475 h 2517227"/>
                <a:gd name="connsiteX7" fmla="*/ 3279228 w 4981904"/>
                <a:gd name="connsiteY7" fmla="*/ 99848 h 2517227"/>
                <a:gd name="connsiteX8" fmla="*/ 3636580 w 4981904"/>
                <a:gd name="connsiteY8" fmla="*/ 1844565 h 2517227"/>
                <a:gd name="connsiteX9" fmla="*/ 4981904 w 4981904"/>
                <a:gd name="connsiteY9" fmla="*/ 2517227 h 251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81904" h="2517227">
                  <a:moveTo>
                    <a:pt x="0" y="2506717"/>
                  </a:moveTo>
                  <a:cubicBezTo>
                    <a:pt x="374869" y="2509344"/>
                    <a:pt x="749739" y="2511972"/>
                    <a:pt x="987973" y="2380593"/>
                  </a:cubicBezTo>
                  <a:cubicBezTo>
                    <a:pt x="1226207" y="2249214"/>
                    <a:pt x="1313793" y="1996965"/>
                    <a:pt x="1429407" y="1718441"/>
                  </a:cubicBezTo>
                  <a:cubicBezTo>
                    <a:pt x="1545021" y="1439917"/>
                    <a:pt x="1580056" y="744483"/>
                    <a:pt x="1681656" y="709448"/>
                  </a:cubicBezTo>
                  <a:cubicBezTo>
                    <a:pt x="1783256" y="674413"/>
                    <a:pt x="1897117" y="1270000"/>
                    <a:pt x="2039007" y="1508234"/>
                  </a:cubicBezTo>
                  <a:cubicBezTo>
                    <a:pt x="2180897" y="1746469"/>
                    <a:pt x="2373587" y="2182648"/>
                    <a:pt x="2532994" y="2138855"/>
                  </a:cubicBezTo>
                  <a:cubicBezTo>
                    <a:pt x="2692401" y="2095062"/>
                    <a:pt x="2871077" y="1585309"/>
                    <a:pt x="2995449" y="1245475"/>
                  </a:cubicBezTo>
                  <a:cubicBezTo>
                    <a:pt x="3119821" y="905641"/>
                    <a:pt x="3172373" y="0"/>
                    <a:pt x="3279228" y="99848"/>
                  </a:cubicBezTo>
                  <a:cubicBezTo>
                    <a:pt x="3386083" y="199696"/>
                    <a:pt x="3352801" y="1441669"/>
                    <a:pt x="3636580" y="1844565"/>
                  </a:cubicBezTo>
                  <a:cubicBezTo>
                    <a:pt x="3920359" y="2247461"/>
                    <a:pt x="4981904" y="2517227"/>
                    <a:pt x="4981904" y="2517227"/>
                  </a:cubicBezTo>
                </a:path>
              </a:pathLst>
            </a:cu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" name="Conector reto 28"/>
            <p:cNvCxnSpPr/>
            <p:nvPr/>
          </p:nvCxnSpPr>
          <p:spPr>
            <a:xfrm>
              <a:off x="4945061" y="2759442"/>
              <a:ext cx="180020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0" name="CaixaDeTexto 29"/>
            <p:cNvSpPr txBox="1"/>
            <p:nvPr/>
          </p:nvSpPr>
          <p:spPr>
            <a:xfrm>
              <a:off x="5138103" y="2613916"/>
              <a:ext cx="20920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ADV muito amortecido</a:t>
              </a:r>
            </a:p>
          </p:txBody>
        </p:sp>
        <p:sp>
          <p:nvSpPr>
            <p:cNvPr id="31" name="Forma livre 30"/>
            <p:cNvSpPr/>
            <p:nvPr/>
          </p:nvSpPr>
          <p:spPr>
            <a:xfrm>
              <a:off x="987972" y="2483945"/>
              <a:ext cx="5023945" cy="2119586"/>
            </a:xfrm>
            <a:custGeom>
              <a:avLst/>
              <a:gdLst>
                <a:gd name="connsiteX0" fmla="*/ 0 w 5023945"/>
                <a:gd name="connsiteY0" fmla="*/ 2119586 h 2119586"/>
                <a:gd name="connsiteX1" fmla="*/ 1303283 w 5023945"/>
                <a:gd name="connsiteY1" fmla="*/ 1919889 h 2119586"/>
                <a:gd name="connsiteX2" fmla="*/ 2028497 w 5023945"/>
                <a:gd name="connsiteY2" fmla="*/ 1100083 h 2119586"/>
                <a:gd name="connsiteX3" fmla="*/ 2522483 w 5023945"/>
                <a:gd name="connsiteY3" fmla="*/ 38538 h 2119586"/>
                <a:gd name="connsiteX4" fmla="*/ 3005959 w 5023945"/>
                <a:gd name="connsiteY4" fmla="*/ 868855 h 2119586"/>
                <a:gd name="connsiteX5" fmla="*/ 3825766 w 5023945"/>
                <a:gd name="connsiteY5" fmla="*/ 1877848 h 2119586"/>
                <a:gd name="connsiteX6" fmla="*/ 5023945 w 5023945"/>
                <a:gd name="connsiteY6" fmla="*/ 2119586 h 211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23945" h="2119586">
                  <a:moveTo>
                    <a:pt x="0" y="2119586"/>
                  </a:moveTo>
                  <a:cubicBezTo>
                    <a:pt x="482600" y="2104696"/>
                    <a:pt x="965200" y="2089806"/>
                    <a:pt x="1303283" y="1919889"/>
                  </a:cubicBezTo>
                  <a:cubicBezTo>
                    <a:pt x="1641366" y="1749972"/>
                    <a:pt x="1825297" y="1413641"/>
                    <a:pt x="2028497" y="1100083"/>
                  </a:cubicBezTo>
                  <a:cubicBezTo>
                    <a:pt x="2231697" y="786525"/>
                    <a:pt x="2359573" y="77076"/>
                    <a:pt x="2522483" y="38538"/>
                  </a:cubicBezTo>
                  <a:cubicBezTo>
                    <a:pt x="2685393" y="0"/>
                    <a:pt x="2788745" y="562303"/>
                    <a:pt x="3005959" y="868855"/>
                  </a:cubicBezTo>
                  <a:cubicBezTo>
                    <a:pt x="3223173" y="1175407"/>
                    <a:pt x="3489435" y="1669393"/>
                    <a:pt x="3825766" y="1877848"/>
                  </a:cubicBezTo>
                  <a:cubicBezTo>
                    <a:pt x="4162097" y="2086303"/>
                    <a:pt x="5023945" y="2119586"/>
                    <a:pt x="5023945" y="2119586"/>
                  </a:cubicBezTo>
                </a:path>
              </a:pathLst>
            </a:custGeom>
            <a:ln w="381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Forma livre 82"/>
            <p:cNvSpPr/>
            <p:nvPr/>
          </p:nvSpPr>
          <p:spPr>
            <a:xfrm>
              <a:off x="971691" y="3315809"/>
              <a:ext cx="5076473" cy="1299411"/>
            </a:xfrm>
            <a:custGeom>
              <a:avLst/>
              <a:gdLst>
                <a:gd name="connsiteX0" fmla="*/ 0 w 5185610"/>
                <a:gd name="connsiteY0" fmla="*/ 1287379 h 1299411"/>
                <a:gd name="connsiteX1" fmla="*/ 1167063 w 5185610"/>
                <a:gd name="connsiteY1" fmla="*/ 1082842 h 1299411"/>
                <a:gd name="connsiteX2" fmla="*/ 1720516 w 5185610"/>
                <a:gd name="connsiteY2" fmla="*/ 529390 h 1299411"/>
                <a:gd name="connsiteX3" fmla="*/ 2045368 w 5185610"/>
                <a:gd name="connsiteY3" fmla="*/ 264695 h 1299411"/>
                <a:gd name="connsiteX4" fmla="*/ 2598821 w 5185610"/>
                <a:gd name="connsiteY4" fmla="*/ 409074 h 1299411"/>
                <a:gd name="connsiteX5" fmla="*/ 3080084 w 5185610"/>
                <a:gd name="connsiteY5" fmla="*/ 24063 h 1299411"/>
                <a:gd name="connsiteX6" fmla="*/ 3404937 w 5185610"/>
                <a:gd name="connsiteY6" fmla="*/ 553453 h 1299411"/>
                <a:gd name="connsiteX7" fmla="*/ 3910263 w 5185610"/>
                <a:gd name="connsiteY7" fmla="*/ 1022684 h 1299411"/>
                <a:gd name="connsiteX8" fmla="*/ 5185610 w 5185610"/>
                <a:gd name="connsiteY8" fmla="*/ 1299411 h 129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5610" h="1299411">
                  <a:moveTo>
                    <a:pt x="0" y="1287379"/>
                  </a:moveTo>
                  <a:cubicBezTo>
                    <a:pt x="440155" y="1248276"/>
                    <a:pt x="880310" y="1209173"/>
                    <a:pt x="1167063" y="1082842"/>
                  </a:cubicBezTo>
                  <a:cubicBezTo>
                    <a:pt x="1453816" y="956511"/>
                    <a:pt x="1574132" y="665748"/>
                    <a:pt x="1720516" y="529390"/>
                  </a:cubicBezTo>
                  <a:cubicBezTo>
                    <a:pt x="1866900" y="393032"/>
                    <a:pt x="1898984" y="284748"/>
                    <a:pt x="2045368" y="264695"/>
                  </a:cubicBezTo>
                  <a:cubicBezTo>
                    <a:pt x="2191752" y="244642"/>
                    <a:pt x="2426368" y="449179"/>
                    <a:pt x="2598821" y="409074"/>
                  </a:cubicBezTo>
                  <a:cubicBezTo>
                    <a:pt x="2771274" y="368969"/>
                    <a:pt x="2945731" y="0"/>
                    <a:pt x="3080084" y="24063"/>
                  </a:cubicBezTo>
                  <a:cubicBezTo>
                    <a:pt x="3214437" y="48126"/>
                    <a:pt x="3266574" y="387016"/>
                    <a:pt x="3404937" y="553453"/>
                  </a:cubicBezTo>
                  <a:cubicBezTo>
                    <a:pt x="3543300" y="719890"/>
                    <a:pt x="3613484" y="898358"/>
                    <a:pt x="3910263" y="1022684"/>
                  </a:cubicBezTo>
                  <a:cubicBezTo>
                    <a:pt x="4207042" y="1147010"/>
                    <a:pt x="4696326" y="1223210"/>
                    <a:pt x="5185610" y="1299411"/>
                  </a:cubicBezTo>
                </a:path>
              </a:pathLst>
            </a:custGeom>
            <a:ln w="38100"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Elipse 83"/>
            <p:cNvSpPr/>
            <p:nvPr/>
          </p:nvSpPr>
          <p:spPr>
            <a:xfrm>
              <a:off x="2960168" y="3531198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6" name="Elipse 85"/>
            <p:cNvSpPr/>
            <p:nvPr/>
          </p:nvSpPr>
          <p:spPr>
            <a:xfrm>
              <a:off x="3923928" y="3284984"/>
              <a:ext cx="108012" cy="10801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/>
          <p:cNvSpPr txBox="1"/>
          <p:nvPr/>
        </p:nvSpPr>
        <p:spPr>
          <a:xfrm>
            <a:off x="827584" y="1196752"/>
            <a:ext cx="596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a) Barra uniforme, solicitada a carregamento axial distribuído:</a:t>
            </a:r>
          </a:p>
        </p:txBody>
      </p:sp>
      <p:grpSp>
        <p:nvGrpSpPr>
          <p:cNvPr id="107" name="Grupo 106"/>
          <p:cNvGrpSpPr/>
          <p:nvPr/>
        </p:nvGrpSpPr>
        <p:grpSpPr>
          <a:xfrm>
            <a:off x="868732" y="1547500"/>
            <a:ext cx="6439573" cy="1953508"/>
            <a:chOff x="940739" y="899428"/>
            <a:chExt cx="6439573" cy="1953508"/>
          </a:xfrm>
        </p:grpSpPr>
        <p:sp>
          <p:nvSpPr>
            <p:cNvPr id="58" name="Retângulo 57"/>
            <p:cNvSpPr/>
            <p:nvPr/>
          </p:nvSpPr>
          <p:spPr>
            <a:xfrm>
              <a:off x="1259632" y="1988840"/>
              <a:ext cx="6120680" cy="45262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Retângulo 59"/>
            <p:cNvSpPr/>
            <p:nvPr/>
          </p:nvSpPr>
          <p:spPr>
            <a:xfrm>
              <a:off x="1187624" y="15567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3" name="Conector reto 62"/>
            <p:cNvCxnSpPr/>
            <p:nvPr/>
          </p:nvCxnSpPr>
          <p:spPr>
            <a:xfrm>
              <a:off x="940739" y="1556792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>
              <a:off x="940739" y="1772816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940739" y="1988840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Conector reto 75"/>
            <p:cNvCxnSpPr/>
            <p:nvPr/>
          </p:nvCxnSpPr>
          <p:spPr>
            <a:xfrm>
              <a:off x="940739" y="2204864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Conector reto 76"/>
            <p:cNvCxnSpPr/>
            <p:nvPr/>
          </p:nvCxnSpPr>
          <p:spPr>
            <a:xfrm>
              <a:off x="940739" y="2420888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Conector reto 77"/>
            <p:cNvCxnSpPr/>
            <p:nvPr/>
          </p:nvCxnSpPr>
          <p:spPr>
            <a:xfrm>
              <a:off x="940739" y="2636912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ector de seta reta 78"/>
            <p:cNvCxnSpPr/>
            <p:nvPr/>
          </p:nvCxnSpPr>
          <p:spPr>
            <a:xfrm>
              <a:off x="1331640" y="169151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CaixaDeTexto 79"/>
            <p:cNvSpPr txBox="1"/>
            <p:nvPr/>
          </p:nvSpPr>
          <p:spPr>
            <a:xfrm>
              <a:off x="1331640" y="133147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u(x)</a:t>
              </a:r>
            </a:p>
          </p:txBody>
        </p:sp>
        <p:cxnSp>
          <p:nvCxnSpPr>
            <p:cNvPr id="82" name="Conector reto 81"/>
            <p:cNvCxnSpPr/>
            <p:nvPr/>
          </p:nvCxnSpPr>
          <p:spPr>
            <a:xfrm flipV="1">
              <a:off x="1259632" y="1124744"/>
              <a:ext cx="0" cy="3600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 de seta reta 82"/>
            <p:cNvCxnSpPr/>
            <p:nvPr/>
          </p:nvCxnSpPr>
          <p:spPr>
            <a:xfrm>
              <a:off x="1331640" y="125946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CaixaDeTexto 83"/>
            <p:cNvSpPr txBox="1"/>
            <p:nvPr/>
          </p:nvSpPr>
          <p:spPr>
            <a:xfrm>
              <a:off x="1331640" y="89942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86" name="CaixaDeTexto 85"/>
            <p:cNvSpPr txBox="1"/>
            <p:nvPr/>
          </p:nvSpPr>
          <p:spPr>
            <a:xfrm>
              <a:off x="3707904" y="1619508"/>
              <a:ext cx="750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E, A, L</a:t>
              </a:r>
            </a:p>
          </p:txBody>
        </p:sp>
        <p:grpSp>
          <p:nvGrpSpPr>
            <p:cNvPr id="102" name="Grupo 101"/>
            <p:cNvGrpSpPr/>
            <p:nvPr/>
          </p:nvGrpSpPr>
          <p:grpSpPr>
            <a:xfrm>
              <a:off x="1259632" y="2215151"/>
              <a:ext cx="6120680" cy="0"/>
              <a:chOff x="1547664" y="4359960"/>
              <a:chExt cx="6120680" cy="0"/>
            </a:xfrm>
          </p:grpSpPr>
          <p:cxnSp>
            <p:nvCxnSpPr>
              <p:cNvPr id="87" name="Conector de seta reta 86"/>
              <p:cNvCxnSpPr/>
              <p:nvPr/>
            </p:nvCxnSpPr>
            <p:spPr>
              <a:xfrm>
                <a:off x="1547664" y="4359960"/>
                <a:ext cx="6120680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Conector de seta reta 89"/>
              <p:cNvCxnSpPr/>
              <p:nvPr/>
            </p:nvCxnSpPr>
            <p:spPr>
              <a:xfrm>
                <a:off x="1547664" y="4359960"/>
                <a:ext cx="4896544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ector de seta reta 91"/>
              <p:cNvCxnSpPr/>
              <p:nvPr/>
            </p:nvCxnSpPr>
            <p:spPr>
              <a:xfrm>
                <a:off x="1547664" y="4359960"/>
                <a:ext cx="3816424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ector de seta reta 93"/>
              <p:cNvCxnSpPr/>
              <p:nvPr/>
            </p:nvCxnSpPr>
            <p:spPr>
              <a:xfrm>
                <a:off x="1547664" y="4359960"/>
                <a:ext cx="2808312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Conector de seta reta 97"/>
              <p:cNvCxnSpPr/>
              <p:nvPr/>
            </p:nvCxnSpPr>
            <p:spPr>
              <a:xfrm>
                <a:off x="1547664" y="4359960"/>
                <a:ext cx="1872208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Conector de seta reta 99"/>
              <p:cNvCxnSpPr/>
              <p:nvPr/>
            </p:nvCxnSpPr>
            <p:spPr>
              <a:xfrm>
                <a:off x="1547664" y="4359960"/>
                <a:ext cx="936104" cy="0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3" name="Conector de seta reta 102"/>
            <p:cNvCxnSpPr>
              <a:stCxn id="104" idx="1"/>
            </p:cNvCxnSpPr>
            <p:nvPr/>
          </p:nvCxnSpPr>
          <p:spPr>
            <a:xfrm flipH="1">
              <a:off x="6300192" y="1525434"/>
              <a:ext cx="288032" cy="67943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CaixaDeTexto 103"/>
            <p:cNvSpPr txBox="1"/>
            <p:nvPr/>
          </p:nvSpPr>
          <p:spPr>
            <a:xfrm>
              <a:off x="6588224" y="1340768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1367644" y="1196752"/>
            <a:ext cx="606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r>
              <a:rPr lang="pt-BR" dirty="0"/>
              <a:t> em base de N </a:t>
            </a:r>
            <a:r>
              <a:rPr lang="pt-BR" dirty="0" err="1"/>
              <a:t>gdl</a:t>
            </a:r>
            <a:r>
              <a:rPr lang="pt-BR" dirty="0"/>
              <a:t> – formulação modal</a:t>
            </a:r>
          </a:p>
        </p:txBody>
      </p:sp>
      <p:grpSp>
        <p:nvGrpSpPr>
          <p:cNvPr id="34" name="Grupo 33"/>
          <p:cNvGrpSpPr/>
          <p:nvPr/>
        </p:nvGrpSpPr>
        <p:grpSpPr>
          <a:xfrm>
            <a:off x="2087724" y="1988840"/>
            <a:ext cx="5256584" cy="1845496"/>
            <a:chOff x="2087724" y="1988840"/>
            <a:chExt cx="5256584" cy="1845496"/>
          </a:xfrm>
        </p:grpSpPr>
        <p:sp>
          <p:nvSpPr>
            <p:cNvPr id="71" name="Elipse 70"/>
            <p:cNvSpPr/>
            <p:nvPr/>
          </p:nvSpPr>
          <p:spPr>
            <a:xfrm>
              <a:off x="3347864" y="265491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Grupo 46"/>
            <p:cNvGrpSpPr/>
            <p:nvPr/>
          </p:nvGrpSpPr>
          <p:grpSpPr>
            <a:xfrm>
              <a:off x="5472100" y="2780928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3499731" y="375303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upo 37"/>
            <p:cNvGrpSpPr/>
            <p:nvPr/>
          </p:nvGrpSpPr>
          <p:grpSpPr>
            <a:xfrm>
              <a:off x="5471824" y="2339770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55876" y="2060848"/>
              <a:ext cx="20761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6051557" y="1988840"/>
              <a:ext cx="358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k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779912" y="2519608"/>
              <a:ext cx="136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Est. primária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6793148" y="2393733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757542" y="2492896"/>
              <a:ext cx="4427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  <a:r>
                <a:rPr lang="pt-BR" baseline="-25000" dirty="0"/>
                <a:t>a</a:t>
              </a:r>
            </a:p>
            <a:p>
              <a:endParaRPr lang="pt-BR" baseline="-25000" dirty="0"/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3455876" y="3427366"/>
              <a:ext cx="0" cy="36167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5544108" y="3435382"/>
              <a:ext cx="0" cy="35365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804248" y="3149552"/>
              <a:ext cx="474" cy="6394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558011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684025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5652120" y="3465004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  <a:r>
                <a:rPr lang="pt-BR" baseline="-25000" dirty="0"/>
                <a:t>c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912260" y="342900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3563888" y="342900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f</a:t>
              </a:r>
              <a:endParaRPr lang="pt-BR" baseline="-25000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087724" y="2204864"/>
              <a:ext cx="1151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F(t)=F</a:t>
              </a:r>
              <a:r>
                <a:rPr lang="pt-BR" baseline="-25000" dirty="0"/>
                <a:t>0</a:t>
              </a:r>
              <a:r>
                <a:rPr lang="pt-BR" dirty="0"/>
                <a:t>e</a:t>
              </a:r>
              <a:r>
                <a:rPr lang="pt-BR" baseline="30000" dirty="0"/>
                <a:t>i</a:t>
              </a:r>
              <a:r>
                <a:rPr lang="el-GR" baseline="30000" dirty="0"/>
                <a:t>Ω</a:t>
              </a:r>
              <a:r>
                <a:rPr lang="pt-BR" baseline="30000" dirty="0"/>
                <a:t>t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6048164" y="306896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c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72" name="Seta para a direita 71"/>
            <p:cNvSpPr/>
            <p:nvPr/>
          </p:nvSpPr>
          <p:spPr>
            <a:xfrm>
              <a:off x="2663788" y="2600908"/>
              <a:ext cx="612068" cy="2520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1146927" y="397965"/>
            <a:ext cx="211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pelo MEF</a:t>
            </a:r>
          </a:p>
        </p:txBody>
      </p:sp>
      <p:grpSp>
        <p:nvGrpSpPr>
          <p:cNvPr id="188" name="Grupo 187"/>
          <p:cNvGrpSpPr/>
          <p:nvPr/>
        </p:nvGrpSpPr>
        <p:grpSpPr>
          <a:xfrm>
            <a:off x="1566041" y="1492468"/>
            <a:ext cx="4924259" cy="3849417"/>
            <a:chOff x="1566041" y="1492468"/>
            <a:chExt cx="4924259" cy="3849417"/>
          </a:xfrm>
        </p:grpSpPr>
        <p:sp>
          <p:nvSpPr>
            <p:cNvPr id="122" name="Cilindro 121"/>
            <p:cNvSpPr/>
            <p:nvPr/>
          </p:nvSpPr>
          <p:spPr>
            <a:xfrm rot="5400000">
              <a:off x="2948151" y="2601314"/>
              <a:ext cx="1355835" cy="4120056"/>
            </a:xfrm>
            <a:prstGeom prst="can">
              <a:avLst>
                <a:gd name="adj" fmla="val 89504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3" name="Arco 122"/>
            <p:cNvSpPr/>
            <p:nvPr/>
          </p:nvSpPr>
          <p:spPr>
            <a:xfrm rot="16200000">
              <a:off x="1705308" y="4051740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Arco 123"/>
            <p:cNvSpPr/>
            <p:nvPr/>
          </p:nvSpPr>
          <p:spPr>
            <a:xfrm rot="16200000">
              <a:off x="1950724" y="4051740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Arco 124"/>
            <p:cNvSpPr/>
            <p:nvPr/>
          </p:nvSpPr>
          <p:spPr>
            <a:xfrm rot="16200000">
              <a:off x="2196141" y="4051740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Arco 125"/>
            <p:cNvSpPr/>
            <p:nvPr/>
          </p:nvSpPr>
          <p:spPr>
            <a:xfrm rot="16200000">
              <a:off x="2441558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Arco 126"/>
            <p:cNvSpPr/>
            <p:nvPr/>
          </p:nvSpPr>
          <p:spPr>
            <a:xfrm rot="16200000">
              <a:off x="2686975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Arco 127"/>
            <p:cNvSpPr/>
            <p:nvPr/>
          </p:nvSpPr>
          <p:spPr>
            <a:xfrm rot="16200000">
              <a:off x="2932392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Arco 128"/>
            <p:cNvSpPr/>
            <p:nvPr/>
          </p:nvSpPr>
          <p:spPr>
            <a:xfrm rot="16200000">
              <a:off x="3177809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lg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Arco 129"/>
            <p:cNvSpPr/>
            <p:nvPr/>
          </p:nvSpPr>
          <p:spPr>
            <a:xfrm rot="16200000">
              <a:off x="3423226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Arco 130"/>
            <p:cNvSpPr/>
            <p:nvPr/>
          </p:nvSpPr>
          <p:spPr>
            <a:xfrm rot="16200000">
              <a:off x="3668642" y="4051741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Elipse 134"/>
            <p:cNvSpPr/>
            <p:nvPr/>
          </p:nvSpPr>
          <p:spPr>
            <a:xfrm>
              <a:off x="4614042" y="4088525"/>
              <a:ext cx="956441" cy="1156137"/>
            </a:xfrm>
            <a:prstGeom prst="ellips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6" name="Elipse 135"/>
            <p:cNvSpPr/>
            <p:nvPr/>
          </p:nvSpPr>
          <p:spPr>
            <a:xfrm>
              <a:off x="4761186" y="4235668"/>
              <a:ext cx="667407" cy="846083"/>
            </a:xfrm>
            <a:prstGeom prst="ellips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7" name="Elipse 136"/>
            <p:cNvSpPr/>
            <p:nvPr/>
          </p:nvSpPr>
          <p:spPr>
            <a:xfrm>
              <a:off x="4918841" y="4403835"/>
              <a:ext cx="378372" cy="483475"/>
            </a:xfrm>
            <a:prstGeom prst="ellips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reto 138"/>
            <p:cNvCxnSpPr/>
            <p:nvPr/>
          </p:nvCxnSpPr>
          <p:spPr>
            <a:xfrm flipV="1">
              <a:off x="1919233" y="404648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 flipV="1">
              <a:off x="1762903" y="417129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 flipV="1">
              <a:off x="1610503" y="439989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 flipV="1">
              <a:off x="1572403" y="478724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to 143"/>
            <p:cNvCxnSpPr/>
            <p:nvPr/>
          </p:nvCxnSpPr>
          <p:spPr>
            <a:xfrm flipV="1">
              <a:off x="1661303" y="501584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reto 144"/>
            <p:cNvCxnSpPr/>
            <p:nvPr/>
          </p:nvCxnSpPr>
          <p:spPr>
            <a:xfrm flipV="1">
              <a:off x="1769253" y="517459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 flipV="1">
              <a:off x="1896253" y="5269843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ector reto 146"/>
            <p:cNvCxnSpPr/>
            <p:nvPr/>
          </p:nvCxnSpPr>
          <p:spPr>
            <a:xfrm>
              <a:off x="4837168" y="4043417"/>
              <a:ext cx="546100" cy="12192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>
              <a:off x="4665718" y="4164067"/>
              <a:ext cx="889000" cy="9398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>
              <a:off x="4526018" y="4399017"/>
              <a:ext cx="1143000" cy="4572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V="1">
              <a:off x="4500618" y="4487917"/>
              <a:ext cx="1162050" cy="3048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V="1">
              <a:off x="4564118" y="4297417"/>
              <a:ext cx="1009650" cy="717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V="1">
              <a:off x="4678418" y="4157717"/>
              <a:ext cx="787400" cy="1009650"/>
            </a:xfrm>
            <a:prstGeom prst="line">
              <a:avLst/>
            </a:prstGeom>
            <a:noFill/>
            <a:ln w="19050">
              <a:prstDash val="lg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V="1">
              <a:off x="4792718" y="4068817"/>
              <a:ext cx="558800" cy="1193800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5008618" y="3998967"/>
              <a:ext cx="165100" cy="1333500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o Explicativo 2 (Sem Bordas) 171"/>
            <p:cNvSpPr/>
            <p:nvPr/>
          </p:nvSpPr>
          <p:spPr>
            <a:xfrm>
              <a:off x="3100552" y="1492468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05482"/>
                <a:gd name="adj6" fmla="val -5989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Malha ortogonal regular</a:t>
              </a:r>
            </a:p>
          </p:txBody>
        </p:sp>
        <p:sp>
          <p:nvSpPr>
            <p:cNvPr id="173" name="Texto Explicativo 2 (Sem Bordas) 172"/>
            <p:cNvSpPr/>
            <p:nvPr/>
          </p:nvSpPr>
          <p:spPr>
            <a:xfrm>
              <a:off x="2843048" y="2895600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66886"/>
                <a:gd name="adj6" fmla="val -14436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Sistema de eixos cilíndrico coaxial</a:t>
              </a:r>
            </a:p>
          </p:txBody>
        </p:sp>
        <p:sp>
          <p:nvSpPr>
            <p:cNvPr id="174" name="Texto Explicativo 2 (Sem Bordas) 173"/>
            <p:cNvSpPr/>
            <p:nvPr/>
          </p:nvSpPr>
          <p:spPr>
            <a:xfrm flipH="1">
              <a:off x="3704897" y="2201917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75658"/>
                <a:gd name="adj6" fmla="val -3716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Passos axial e angular constantes</a:t>
              </a:r>
            </a:p>
          </p:txBody>
        </p:sp>
        <p:cxnSp>
          <p:nvCxnSpPr>
            <p:cNvPr id="175" name="Conector reto 174"/>
            <p:cNvCxnSpPr/>
            <p:nvPr/>
          </p:nvCxnSpPr>
          <p:spPr>
            <a:xfrm flipV="1">
              <a:off x="5620407" y="3783724"/>
              <a:ext cx="675290" cy="47975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>
            <a:xfrm flipV="1">
              <a:off x="5704052" y="4267200"/>
              <a:ext cx="770320" cy="215462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Arco 178"/>
            <p:cNvSpPr/>
            <p:nvPr/>
          </p:nvSpPr>
          <p:spPr>
            <a:xfrm rot="3710877">
              <a:off x="4992835" y="3867434"/>
              <a:ext cx="1355834" cy="1072515"/>
            </a:xfrm>
            <a:prstGeom prst="arc">
              <a:avLst>
                <a:gd name="adj1" fmla="val 14959439"/>
                <a:gd name="adj2" fmla="val 17336192"/>
              </a:avLst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0" name="CaixaDeTexto 179"/>
            <p:cNvSpPr txBox="1"/>
            <p:nvPr/>
          </p:nvSpPr>
          <p:spPr>
            <a:xfrm>
              <a:off x="6138922" y="3891455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az-Cyrl-AZ" b="1" baseline="-25000" dirty="0"/>
                <a:t>ѳ</a:t>
              </a:r>
              <a:endParaRPr lang="pt-BR" b="1" baseline="-25000" dirty="0"/>
            </a:p>
          </p:txBody>
        </p:sp>
        <p:cxnSp>
          <p:nvCxnSpPr>
            <p:cNvPr id="181" name="Conector reto 180"/>
            <p:cNvCxnSpPr/>
            <p:nvPr/>
          </p:nvCxnSpPr>
          <p:spPr>
            <a:xfrm flipV="1">
              <a:off x="3531476" y="3715408"/>
              <a:ext cx="320566" cy="67791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Conector reto 182"/>
            <p:cNvCxnSpPr/>
            <p:nvPr/>
          </p:nvCxnSpPr>
          <p:spPr>
            <a:xfrm flipV="1">
              <a:off x="3788972" y="3720663"/>
              <a:ext cx="320566" cy="67791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Conector reto 183"/>
            <p:cNvCxnSpPr/>
            <p:nvPr/>
          </p:nvCxnSpPr>
          <p:spPr>
            <a:xfrm flipV="1">
              <a:off x="3825766" y="3815255"/>
              <a:ext cx="215455" cy="0"/>
            </a:xfrm>
            <a:prstGeom prst="line">
              <a:avLst/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CaixaDeTexto 186"/>
            <p:cNvSpPr txBox="1"/>
            <p:nvPr/>
          </p:nvSpPr>
          <p:spPr>
            <a:xfrm>
              <a:off x="4052618" y="3623442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pt-BR" b="1" baseline="-25000" dirty="0"/>
                <a:t>L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222016" y="156228"/>
            <a:ext cx="2117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pelo MEF</a:t>
            </a:r>
          </a:p>
        </p:txBody>
      </p:sp>
      <p:grpSp>
        <p:nvGrpSpPr>
          <p:cNvPr id="300" name="Grupo 299"/>
          <p:cNvGrpSpPr/>
          <p:nvPr/>
        </p:nvGrpSpPr>
        <p:grpSpPr>
          <a:xfrm>
            <a:off x="1220907" y="1577604"/>
            <a:ext cx="6848790" cy="3710153"/>
            <a:chOff x="1220907" y="1577604"/>
            <a:chExt cx="6848790" cy="3710153"/>
          </a:xfrm>
        </p:grpSpPr>
        <p:sp>
          <p:nvSpPr>
            <p:cNvPr id="88" name="Cubo 87"/>
            <p:cNvSpPr/>
            <p:nvPr/>
          </p:nvSpPr>
          <p:spPr>
            <a:xfrm>
              <a:off x="2945520" y="1577604"/>
              <a:ext cx="4335083" cy="37101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4476355" y="2881413"/>
              <a:ext cx="1188470" cy="1156137"/>
            </a:xfrm>
            <a:prstGeom prst="ellipse">
              <a:avLst/>
            </a:prstGeom>
            <a:solidFill>
              <a:schemeClr val="bg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9" name="Arco 88"/>
            <p:cNvSpPr/>
            <p:nvPr/>
          </p:nvSpPr>
          <p:spPr>
            <a:xfrm rot="16200000">
              <a:off x="4641501" y="2792731"/>
              <a:ext cx="1148258" cy="1193706"/>
            </a:xfrm>
            <a:prstGeom prst="arc">
              <a:avLst>
                <a:gd name="adj1" fmla="val 9534958"/>
                <a:gd name="adj2" fmla="val 19658921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2" name="Conector reto 91"/>
            <p:cNvCxnSpPr>
              <a:endCxn id="89" idx="0"/>
            </p:cNvCxnSpPr>
            <p:nvPr/>
          </p:nvCxnSpPr>
          <p:spPr>
            <a:xfrm flipH="1" flipV="1">
              <a:off x="5423171" y="3927885"/>
              <a:ext cx="1666932" cy="644553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to 92"/>
            <p:cNvCxnSpPr/>
            <p:nvPr/>
          </p:nvCxnSpPr>
          <p:spPr>
            <a:xfrm flipV="1">
              <a:off x="5391478" y="1778597"/>
              <a:ext cx="1688306" cy="1199198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/>
            <p:nvPr/>
          </p:nvCxnSpPr>
          <p:spPr>
            <a:xfrm flipV="1">
              <a:off x="5567691" y="2301519"/>
              <a:ext cx="1519237" cy="84534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reto 96"/>
            <p:cNvCxnSpPr/>
            <p:nvPr/>
          </p:nvCxnSpPr>
          <p:spPr>
            <a:xfrm flipV="1">
              <a:off x="5652463" y="2809678"/>
              <a:ext cx="1432560" cy="54102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>
              <a:stCxn id="86" idx="6"/>
            </p:cNvCxnSpPr>
            <p:nvPr/>
          </p:nvCxnSpPr>
          <p:spPr>
            <a:xfrm flipV="1">
              <a:off x="5664825" y="3187344"/>
              <a:ext cx="1419722" cy="272138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>
              <a:endCxn id="88" idx="4"/>
            </p:cNvCxnSpPr>
            <p:nvPr/>
          </p:nvCxnSpPr>
          <p:spPr>
            <a:xfrm flipV="1">
              <a:off x="5639128" y="3526046"/>
              <a:ext cx="1454743" cy="9230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 flipH="1" flipV="1">
              <a:off x="5320041" y="3980301"/>
              <a:ext cx="1771650" cy="990600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to 105"/>
            <p:cNvCxnSpPr/>
            <p:nvPr/>
          </p:nvCxnSpPr>
          <p:spPr>
            <a:xfrm flipH="1">
              <a:off x="7077403" y="209593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to 106"/>
            <p:cNvCxnSpPr/>
            <p:nvPr/>
          </p:nvCxnSpPr>
          <p:spPr>
            <a:xfrm flipH="1" flipV="1">
              <a:off x="7179003" y="1683188"/>
              <a:ext cx="12700" cy="3511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to 109"/>
            <p:cNvCxnSpPr>
              <a:stCxn id="86" idx="5"/>
            </p:cNvCxnSpPr>
            <p:nvPr/>
          </p:nvCxnSpPr>
          <p:spPr>
            <a:xfrm>
              <a:off x="5490777" y="3868238"/>
              <a:ext cx="1599326" cy="2724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to 110"/>
            <p:cNvCxnSpPr/>
            <p:nvPr/>
          </p:nvCxnSpPr>
          <p:spPr>
            <a:xfrm flipH="1" flipV="1">
              <a:off x="5586741" y="3751701"/>
              <a:ext cx="1498282" cy="8667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/>
            <p:nvPr/>
          </p:nvCxnSpPr>
          <p:spPr>
            <a:xfrm flipH="1">
              <a:off x="7077403" y="261663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/>
            <p:nvPr/>
          </p:nvCxnSpPr>
          <p:spPr>
            <a:xfrm flipH="1">
              <a:off x="7077403" y="298493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/>
            <p:nvPr/>
          </p:nvCxnSpPr>
          <p:spPr>
            <a:xfrm flipH="1">
              <a:off x="7077403" y="332148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/>
            <p:nvPr/>
          </p:nvCxnSpPr>
          <p:spPr>
            <a:xfrm flipH="1">
              <a:off x="7077403" y="363898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/>
            <p:nvPr/>
          </p:nvCxnSpPr>
          <p:spPr>
            <a:xfrm flipH="1">
              <a:off x="7077403" y="393743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Conector reto 162"/>
            <p:cNvCxnSpPr/>
            <p:nvPr/>
          </p:nvCxnSpPr>
          <p:spPr>
            <a:xfrm flipH="1">
              <a:off x="7077403" y="436923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 flipH="1">
              <a:off x="7077403" y="476928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Arco 168"/>
            <p:cNvSpPr/>
            <p:nvPr/>
          </p:nvSpPr>
          <p:spPr>
            <a:xfrm rot="16200000">
              <a:off x="4276419" y="2668073"/>
              <a:ext cx="1695450" cy="1706880"/>
            </a:xfrm>
            <a:prstGeom prst="arc">
              <a:avLst>
                <a:gd name="adj1" fmla="val 680201"/>
                <a:gd name="adj2" fmla="val 9047141"/>
              </a:avLst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0" name="Arco 169"/>
            <p:cNvSpPr>
              <a:spLocks noChangeAspect="1"/>
            </p:cNvSpPr>
            <p:nvPr/>
          </p:nvSpPr>
          <p:spPr>
            <a:xfrm rot="16200000">
              <a:off x="4341140" y="2495401"/>
              <a:ext cx="2057402" cy="2071272"/>
            </a:xfrm>
            <a:prstGeom prst="arc">
              <a:avLst>
                <a:gd name="adj1" fmla="val 680201"/>
                <a:gd name="adj2" fmla="val 9047141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1" name="Arco 170"/>
            <p:cNvSpPr>
              <a:spLocks noChangeAspect="1"/>
            </p:cNvSpPr>
            <p:nvPr/>
          </p:nvSpPr>
          <p:spPr>
            <a:xfrm rot="16200000">
              <a:off x="4387115" y="2301251"/>
              <a:ext cx="2510375" cy="2527299"/>
            </a:xfrm>
            <a:prstGeom prst="arc">
              <a:avLst>
                <a:gd name="adj1" fmla="val 680201"/>
                <a:gd name="adj2" fmla="val 9047141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6" name="Arco 175"/>
            <p:cNvSpPr>
              <a:spLocks noChangeAspect="1"/>
            </p:cNvSpPr>
            <p:nvPr/>
          </p:nvSpPr>
          <p:spPr>
            <a:xfrm rot="16200000">
              <a:off x="4282341" y="2253624"/>
              <a:ext cx="3259676" cy="2647950"/>
            </a:xfrm>
            <a:prstGeom prst="arc">
              <a:avLst>
                <a:gd name="adj1" fmla="val 680201"/>
                <a:gd name="adj2" fmla="val 349550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8" name="Arco 177"/>
            <p:cNvSpPr>
              <a:spLocks noChangeAspect="1"/>
            </p:cNvSpPr>
            <p:nvPr/>
          </p:nvSpPr>
          <p:spPr>
            <a:xfrm rot="16200000">
              <a:off x="4288691" y="2259974"/>
              <a:ext cx="3259676" cy="2647950"/>
            </a:xfrm>
            <a:prstGeom prst="arc">
              <a:avLst>
                <a:gd name="adj1" fmla="val 7353364"/>
                <a:gd name="adj2" fmla="val 9047141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82" name="Conector reto 181"/>
            <p:cNvCxnSpPr/>
            <p:nvPr/>
          </p:nvCxnSpPr>
          <p:spPr>
            <a:xfrm flipH="1">
              <a:off x="7077403" y="4159688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8" name="Arco 187"/>
            <p:cNvSpPr/>
            <p:nvPr/>
          </p:nvSpPr>
          <p:spPr>
            <a:xfrm rot="3710877">
              <a:off x="6540483" y="1928056"/>
              <a:ext cx="1355834" cy="1072515"/>
            </a:xfrm>
            <a:prstGeom prst="arc">
              <a:avLst>
                <a:gd name="adj1" fmla="val 14959439"/>
                <a:gd name="adj2" fmla="val 18405999"/>
              </a:avLst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9" name="CaixaDeTexto 188"/>
            <p:cNvSpPr txBox="1"/>
            <p:nvPr/>
          </p:nvSpPr>
          <p:spPr>
            <a:xfrm>
              <a:off x="7718319" y="2066376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az-Cyrl-AZ" b="1" baseline="-25000" dirty="0"/>
                <a:t>ѳ</a:t>
              </a:r>
              <a:endParaRPr lang="pt-BR" b="1" baseline="-25000" dirty="0"/>
            </a:p>
          </p:txBody>
        </p:sp>
        <p:cxnSp>
          <p:nvCxnSpPr>
            <p:cNvPr id="190" name="Conector reto 189"/>
            <p:cNvCxnSpPr/>
            <p:nvPr/>
          </p:nvCxnSpPr>
          <p:spPr>
            <a:xfrm flipV="1">
              <a:off x="7149498" y="1933904"/>
              <a:ext cx="607136" cy="34585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Conector reto 191"/>
            <p:cNvCxnSpPr/>
            <p:nvPr/>
          </p:nvCxnSpPr>
          <p:spPr>
            <a:xfrm flipV="1">
              <a:off x="7139677" y="2464238"/>
              <a:ext cx="896576" cy="34517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Conector reto 196"/>
            <p:cNvCxnSpPr/>
            <p:nvPr/>
          </p:nvCxnSpPr>
          <p:spPr>
            <a:xfrm>
              <a:off x="7425230" y="3522717"/>
              <a:ext cx="1423" cy="255971"/>
            </a:xfrm>
            <a:prstGeom prst="line">
              <a:avLst/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8" name="CaixaDeTexto 197"/>
            <p:cNvSpPr txBox="1"/>
            <p:nvPr/>
          </p:nvSpPr>
          <p:spPr>
            <a:xfrm>
              <a:off x="7436182" y="3394404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pt-BR" b="1" baseline="-25000" dirty="0"/>
                <a:t>L</a:t>
              </a:r>
            </a:p>
          </p:txBody>
        </p:sp>
        <p:cxnSp>
          <p:nvCxnSpPr>
            <p:cNvPr id="200" name="Conector reto 199"/>
            <p:cNvCxnSpPr/>
            <p:nvPr/>
          </p:nvCxnSpPr>
          <p:spPr>
            <a:xfrm flipH="1">
              <a:off x="7306003" y="3705663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ector reto 200"/>
            <p:cNvCxnSpPr/>
            <p:nvPr/>
          </p:nvCxnSpPr>
          <p:spPr>
            <a:xfrm flipH="1">
              <a:off x="7306003" y="3413563"/>
              <a:ext cx="203200" cy="209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Conector reto 202"/>
            <p:cNvCxnSpPr/>
            <p:nvPr/>
          </p:nvCxnSpPr>
          <p:spPr>
            <a:xfrm flipH="1">
              <a:off x="5567691" y="2832538"/>
              <a:ext cx="42862" cy="30956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Conector reto 203"/>
            <p:cNvCxnSpPr/>
            <p:nvPr/>
          </p:nvCxnSpPr>
          <p:spPr>
            <a:xfrm flipH="1">
              <a:off x="5653416" y="3008751"/>
              <a:ext cx="155574" cy="33337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Conector reto 204"/>
            <p:cNvCxnSpPr/>
            <p:nvPr/>
          </p:nvCxnSpPr>
          <p:spPr>
            <a:xfrm flipH="1">
              <a:off x="6486853" y="2161025"/>
              <a:ext cx="65087" cy="471488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Conector reto 208"/>
            <p:cNvCxnSpPr/>
            <p:nvPr/>
          </p:nvCxnSpPr>
          <p:spPr>
            <a:xfrm flipH="1">
              <a:off x="5801053" y="2637275"/>
              <a:ext cx="74612" cy="376238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Conector reto 210"/>
            <p:cNvCxnSpPr/>
            <p:nvPr/>
          </p:nvCxnSpPr>
          <p:spPr>
            <a:xfrm flipH="1">
              <a:off x="6124903" y="2427725"/>
              <a:ext cx="50799" cy="40481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Conector reto 212"/>
            <p:cNvCxnSpPr/>
            <p:nvPr/>
          </p:nvCxnSpPr>
          <p:spPr>
            <a:xfrm flipH="1">
              <a:off x="6853566" y="1770500"/>
              <a:ext cx="236536" cy="65722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Conector reto 213"/>
            <p:cNvCxnSpPr/>
            <p:nvPr/>
          </p:nvCxnSpPr>
          <p:spPr>
            <a:xfrm flipH="1">
              <a:off x="6310641" y="2637276"/>
              <a:ext cx="174624" cy="461962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Conector reto 214"/>
            <p:cNvCxnSpPr/>
            <p:nvPr/>
          </p:nvCxnSpPr>
          <p:spPr>
            <a:xfrm flipH="1">
              <a:off x="6734503" y="2432488"/>
              <a:ext cx="117474" cy="5143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Conector reto 218"/>
            <p:cNvCxnSpPr/>
            <p:nvPr/>
          </p:nvCxnSpPr>
          <p:spPr>
            <a:xfrm flipH="1">
              <a:off x="5929641" y="2832538"/>
              <a:ext cx="203199" cy="4191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Conector reto 219"/>
            <p:cNvCxnSpPr>
              <a:endCxn id="86" idx="6"/>
            </p:cNvCxnSpPr>
            <p:nvPr/>
          </p:nvCxnSpPr>
          <p:spPr>
            <a:xfrm flipH="1">
              <a:off x="5664825" y="3242113"/>
              <a:ext cx="267990" cy="217369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Conector reto 220"/>
            <p:cNvCxnSpPr/>
            <p:nvPr/>
          </p:nvCxnSpPr>
          <p:spPr>
            <a:xfrm flipH="1">
              <a:off x="5967741" y="3104001"/>
              <a:ext cx="346074" cy="30003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Conector reto 226"/>
            <p:cNvCxnSpPr/>
            <p:nvPr/>
          </p:nvCxnSpPr>
          <p:spPr>
            <a:xfrm flipH="1">
              <a:off x="6905953" y="3194488"/>
              <a:ext cx="179387" cy="342900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Conector reto 227"/>
            <p:cNvCxnSpPr/>
            <p:nvPr/>
          </p:nvCxnSpPr>
          <p:spPr>
            <a:xfrm flipH="1">
              <a:off x="5581978" y="3585013"/>
              <a:ext cx="403224" cy="1714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Conector reto 228"/>
            <p:cNvCxnSpPr/>
            <p:nvPr/>
          </p:nvCxnSpPr>
          <p:spPr>
            <a:xfrm flipH="1">
              <a:off x="5972503" y="3318313"/>
              <a:ext cx="407987" cy="2857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Conector reto 229"/>
            <p:cNvCxnSpPr/>
            <p:nvPr/>
          </p:nvCxnSpPr>
          <p:spPr>
            <a:xfrm flipH="1">
              <a:off x="6377316" y="2946838"/>
              <a:ext cx="355599" cy="376238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Conector reto 230"/>
            <p:cNvCxnSpPr/>
            <p:nvPr/>
          </p:nvCxnSpPr>
          <p:spPr>
            <a:xfrm flipH="1">
              <a:off x="5634366" y="3399276"/>
              <a:ext cx="336549" cy="21907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Conector reto 235"/>
            <p:cNvCxnSpPr/>
            <p:nvPr/>
          </p:nvCxnSpPr>
          <p:spPr>
            <a:xfrm flipH="1">
              <a:off x="6863091" y="2818250"/>
              <a:ext cx="217487" cy="404813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ector reto 236"/>
            <p:cNvCxnSpPr/>
            <p:nvPr/>
          </p:nvCxnSpPr>
          <p:spPr>
            <a:xfrm flipH="1">
              <a:off x="6405891" y="3232588"/>
              <a:ext cx="450849" cy="342900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Conector reto 237"/>
            <p:cNvCxnSpPr/>
            <p:nvPr/>
          </p:nvCxnSpPr>
          <p:spPr>
            <a:xfrm flipH="1">
              <a:off x="5939166" y="3580250"/>
              <a:ext cx="465137" cy="200026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Conector reto 241"/>
            <p:cNvCxnSpPr>
              <a:endCxn id="86" idx="5"/>
            </p:cNvCxnSpPr>
            <p:nvPr/>
          </p:nvCxnSpPr>
          <p:spPr>
            <a:xfrm flipH="1">
              <a:off x="5490777" y="3770750"/>
              <a:ext cx="446802" cy="97488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Conector reto 243"/>
            <p:cNvCxnSpPr/>
            <p:nvPr/>
          </p:nvCxnSpPr>
          <p:spPr>
            <a:xfrm flipH="1">
              <a:off x="6367791" y="3537388"/>
              <a:ext cx="531811" cy="266700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Conector reto 244"/>
            <p:cNvCxnSpPr>
              <a:endCxn id="89" idx="0"/>
            </p:cNvCxnSpPr>
            <p:nvPr/>
          </p:nvCxnSpPr>
          <p:spPr>
            <a:xfrm flipH="1">
              <a:off x="5423171" y="3918388"/>
              <a:ext cx="457257" cy="9497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Conector reto 245"/>
            <p:cNvCxnSpPr/>
            <p:nvPr/>
          </p:nvCxnSpPr>
          <p:spPr>
            <a:xfrm flipH="1">
              <a:off x="5872491" y="3799325"/>
              <a:ext cx="488949" cy="133351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Conector reto 251"/>
            <p:cNvCxnSpPr/>
            <p:nvPr/>
          </p:nvCxnSpPr>
          <p:spPr>
            <a:xfrm flipH="1">
              <a:off x="4848553" y="3908863"/>
              <a:ext cx="104775" cy="80963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Conector reto 254"/>
            <p:cNvCxnSpPr>
              <a:endCxn id="86" idx="3"/>
            </p:cNvCxnSpPr>
            <p:nvPr/>
          </p:nvCxnSpPr>
          <p:spPr>
            <a:xfrm flipH="1">
              <a:off x="4650403" y="3799326"/>
              <a:ext cx="141000" cy="68912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Conector reto 257"/>
            <p:cNvCxnSpPr/>
            <p:nvPr/>
          </p:nvCxnSpPr>
          <p:spPr>
            <a:xfrm flipH="1">
              <a:off x="4538990" y="3656449"/>
              <a:ext cx="142875" cy="6667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Conector reto 259"/>
            <p:cNvCxnSpPr/>
            <p:nvPr/>
          </p:nvCxnSpPr>
          <p:spPr>
            <a:xfrm flipH="1">
              <a:off x="4486605" y="3496907"/>
              <a:ext cx="140492" cy="4524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Conector reto 261"/>
            <p:cNvCxnSpPr/>
            <p:nvPr/>
          </p:nvCxnSpPr>
          <p:spPr>
            <a:xfrm flipH="1">
              <a:off x="4486605" y="3356413"/>
              <a:ext cx="128586" cy="1428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Conector reto 263"/>
            <p:cNvCxnSpPr/>
            <p:nvPr/>
          </p:nvCxnSpPr>
          <p:spPr>
            <a:xfrm flipH="1" flipV="1">
              <a:off x="4515180" y="3256400"/>
              <a:ext cx="119061" cy="476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Conector reto 265"/>
            <p:cNvCxnSpPr/>
            <p:nvPr/>
          </p:nvCxnSpPr>
          <p:spPr>
            <a:xfrm flipH="1" flipV="1">
              <a:off x="4548519" y="3180199"/>
              <a:ext cx="100009" cy="14289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Conector reto 267"/>
            <p:cNvCxnSpPr/>
            <p:nvPr/>
          </p:nvCxnSpPr>
          <p:spPr>
            <a:xfrm flipH="1" flipV="1">
              <a:off x="4586620" y="3127812"/>
              <a:ext cx="80958" cy="19051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Conector reto 269"/>
            <p:cNvCxnSpPr/>
            <p:nvPr/>
          </p:nvCxnSpPr>
          <p:spPr>
            <a:xfrm flipH="1" flipV="1">
              <a:off x="4605670" y="3089712"/>
              <a:ext cx="80958" cy="2619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Conector reto 271"/>
            <p:cNvCxnSpPr/>
            <p:nvPr/>
          </p:nvCxnSpPr>
          <p:spPr>
            <a:xfrm flipH="1" flipV="1">
              <a:off x="4634242" y="3063519"/>
              <a:ext cx="66674" cy="3095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Conector reto 273"/>
            <p:cNvCxnSpPr/>
            <p:nvPr/>
          </p:nvCxnSpPr>
          <p:spPr>
            <a:xfrm flipH="1" flipV="1">
              <a:off x="4660439" y="3044469"/>
              <a:ext cx="52383" cy="28575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7" name="Triângulo isósceles 276"/>
            <p:cNvSpPr/>
            <p:nvPr/>
          </p:nvSpPr>
          <p:spPr>
            <a:xfrm rot="2875605">
              <a:off x="4718712" y="2914224"/>
              <a:ext cx="69300" cy="171794"/>
            </a:xfrm>
            <a:prstGeom prst="triangle">
              <a:avLst/>
            </a:prstGeom>
            <a:solidFill>
              <a:schemeClr val="tx1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78" name="Conector reto 277"/>
            <p:cNvCxnSpPr>
              <a:stCxn id="277" idx="0"/>
              <a:endCxn id="277" idx="3"/>
            </p:cNvCxnSpPr>
            <p:nvPr/>
          </p:nvCxnSpPr>
          <p:spPr>
            <a:xfrm flipH="1">
              <a:off x="4689602" y="2942563"/>
              <a:ext cx="127520" cy="11511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ector reto 280"/>
            <p:cNvCxnSpPr/>
            <p:nvPr/>
          </p:nvCxnSpPr>
          <p:spPr>
            <a:xfrm flipH="1" flipV="1">
              <a:off x="4591383" y="3127812"/>
              <a:ext cx="52383" cy="59532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ector reto 282"/>
            <p:cNvCxnSpPr/>
            <p:nvPr/>
          </p:nvCxnSpPr>
          <p:spPr>
            <a:xfrm flipH="1" flipV="1">
              <a:off x="4555666" y="3184962"/>
              <a:ext cx="71431" cy="6905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Conector reto 284"/>
            <p:cNvCxnSpPr/>
            <p:nvPr/>
          </p:nvCxnSpPr>
          <p:spPr>
            <a:xfrm flipH="1" flipV="1">
              <a:off x="4517567" y="3258782"/>
              <a:ext cx="92861" cy="952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Conector reto 286"/>
            <p:cNvCxnSpPr/>
            <p:nvPr/>
          </p:nvCxnSpPr>
          <p:spPr>
            <a:xfrm flipH="1" flipV="1">
              <a:off x="4491375" y="3370701"/>
              <a:ext cx="128578" cy="128587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Conector reto 288"/>
            <p:cNvCxnSpPr/>
            <p:nvPr/>
          </p:nvCxnSpPr>
          <p:spPr>
            <a:xfrm flipH="1" flipV="1">
              <a:off x="4483498" y="3545198"/>
              <a:ext cx="195986" cy="113634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Conector reto 293"/>
            <p:cNvCxnSpPr/>
            <p:nvPr/>
          </p:nvCxnSpPr>
          <p:spPr>
            <a:xfrm>
              <a:off x="4546134" y="3723126"/>
              <a:ext cx="245269" cy="78581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Texto Explicativo 2 (Sem Bordas) 296"/>
            <p:cNvSpPr/>
            <p:nvPr/>
          </p:nvSpPr>
          <p:spPr>
            <a:xfrm flipH="1">
              <a:off x="1220907" y="1785182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5307"/>
                <a:gd name="adj6" fmla="val -212634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Passos diferentes para cada elemento</a:t>
              </a:r>
            </a:p>
          </p:txBody>
        </p:sp>
        <p:sp>
          <p:nvSpPr>
            <p:cNvPr id="298" name="Texto Explicativo 2 (Sem Bordas) 297"/>
            <p:cNvSpPr/>
            <p:nvPr/>
          </p:nvSpPr>
          <p:spPr>
            <a:xfrm flipH="1">
              <a:off x="1220907" y="2493842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4035"/>
                <a:gd name="adj6" fmla="val -116595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Regiões com refinamento</a:t>
              </a:r>
            </a:p>
          </p:txBody>
        </p:sp>
        <p:sp>
          <p:nvSpPr>
            <p:cNvPr id="299" name="Texto Explicativo 2 (Sem Bordas) 298"/>
            <p:cNvSpPr/>
            <p:nvPr/>
          </p:nvSpPr>
          <p:spPr>
            <a:xfrm flipH="1">
              <a:off x="1220907" y="3217742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7149"/>
                <a:gd name="adj6" fmla="val -98235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Tipos de elemento diferentes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222016" y="156228"/>
            <a:ext cx="227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Problema de 3 massas</a:t>
            </a:r>
          </a:p>
        </p:txBody>
      </p:sp>
      <p:cxnSp>
        <p:nvCxnSpPr>
          <p:cNvPr id="321" name="Conector reto 320"/>
          <p:cNvCxnSpPr/>
          <p:nvPr/>
        </p:nvCxnSpPr>
        <p:spPr>
          <a:xfrm>
            <a:off x="6018538" y="3513133"/>
            <a:ext cx="0" cy="646337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Conector reto 322"/>
          <p:cNvCxnSpPr/>
          <p:nvPr/>
        </p:nvCxnSpPr>
        <p:spPr>
          <a:xfrm>
            <a:off x="2818138" y="3513133"/>
            <a:ext cx="0" cy="646337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4" name="Elipse 313"/>
          <p:cNvSpPr/>
          <p:nvPr/>
        </p:nvSpPr>
        <p:spPr>
          <a:xfrm>
            <a:off x="2739409" y="3417476"/>
            <a:ext cx="144016" cy="14401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9" name="Elipse 318"/>
          <p:cNvSpPr/>
          <p:nvPr/>
        </p:nvSpPr>
        <p:spPr>
          <a:xfrm>
            <a:off x="5950001" y="3417475"/>
            <a:ext cx="144016" cy="14401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34" name="Conector de seta reta 133"/>
          <p:cNvCxnSpPr/>
          <p:nvPr/>
        </p:nvCxnSpPr>
        <p:spPr>
          <a:xfrm>
            <a:off x="5904792" y="2048135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6" name="Grupo 215"/>
          <p:cNvGrpSpPr/>
          <p:nvPr/>
        </p:nvGrpSpPr>
        <p:grpSpPr>
          <a:xfrm>
            <a:off x="1330979" y="2688896"/>
            <a:ext cx="1368152" cy="618909"/>
            <a:chOff x="2087724" y="2631088"/>
            <a:chExt cx="1368152" cy="618909"/>
          </a:xfrm>
        </p:grpSpPr>
        <p:pic>
          <p:nvPicPr>
            <p:cNvPr id="183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159732" y="2961965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4" name="Elipse 183"/>
            <p:cNvSpPr/>
            <p:nvPr/>
          </p:nvSpPr>
          <p:spPr>
            <a:xfrm>
              <a:off x="2087724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85" name="Elipse 184"/>
            <p:cNvSpPr/>
            <p:nvPr/>
          </p:nvSpPr>
          <p:spPr>
            <a:xfrm>
              <a:off x="3311860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8" name="CaixaDeTexto 137"/>
            <p:cNvSpPr txBox="1"/>
            <p:nvPr/>
          </p:nvSpPr>
          <p:spPr>
            <a:xfrm>
              <a:off x="2610053" y="26310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</p:grpSp>
      <p:cxnSp>
        <p:nvCxnSpPr>
          <p:cNvPr id="143" name="Conector reto 142"/>
          <p:cNvCxnSpPr/>
          <p:nvPr/>
        </p:nvCxnSpPr>
        <p:spPr>
          <a:xfrm flipV="1">
            <a:off x="5847761" y="1981605"/>
            <a:ext cx="0" cy="792088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Conector de seta reta 144"/>
          <p:cNvCxnSpPr/>
          <p:nvPr/>
        </p:nvCxnSpPr>
        <p:spPr>
          <a:xfrm>
            <a:off x="5904785" y="2399461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CaixaDeTexto 147"/>
          <p:cNvSpPr txBox="1"/>
          <p:nvPr/>
        </p:nvSpPr>
        <p:spPr>
          <a:xfrm>
            <a:off x="5976793" y="207542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x3</a:t>
            </a:r>
          </a:p>
        </p:txBody>
      </p:sp>
      <p:sp>
        <p:nvSpPr>
          <p:cNvPr id="151" name="CaixaDeTexto 150"/>
          <p:cNvSpPr txBox="1"/>
          <p:nvPr/>
        </p:nvSpPr>
        <p:spPr>
          <a:xfrm>
            <a:off x="5891808" y="163441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f3</a:t>
            </a:r>
          </a:p>
        </p:txBody>
      </p:sp>
      <p:grpSp>
        <p:nvGrpSpPr>
          <p:cNvPr id="275" name="Grupo 274"/>
          <p:cNvGrpSpPr/>
          <p:nvPr/>
        </p:nvGrpSpPr>
        <p:grpSpPr>
          <a:xfrm>
            <a:off x="1110481" y="2296046"/>
            <a:ext cx="288032" cy="1728192"/>
            <a:chOff x="1835696" y="2240868"/>
            <a:chExt cx="288032" cy="1728192"/>
          </a:xfrm>
        </p:grpSpPr>
        <p:sp>
          <p:nvSpPr>
            <p:cNvPr id="152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9" name="Conector reto 158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Conector reto 165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Conector reto 166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Conector reto 171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Conector reto 172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Conector reto 173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5" name="Retângulo 174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7" name="Grupo 216"/>
          <p:cNvGrpSpPr/>
          <p:nvPr/>
        </p:nvGrpSpPr>
        <p:grpSpPr>
          <a:xfrm>
            <a:off x="2933808" y="2688896"/>
            <a:ext cx="1368152" cy="618909"/>
            <a:chOff x="2087724" y="2631088"/>
            <a:chExt cx="1368152" cy="618909"/>
          </a:xfrm>
        </p:grpSpPr>
        <p:pic>
          <p:nvPicPr>
            <p:cNvPr id="218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159732" y="2961965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2" name="Elipse 221"/>
            <p:cNvSpPr/>
            <p:nvPr/>
          </p:nvSpPr>
          <p:spPr>
            <a:xfrm>
              <a:off x="2087724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3" name="Elipse 222"/>
            <p:cNvSpPr/>
            <p:nvPr/>
          </p:nvSpPr>
          <p:spPr>
            <a:xfrm>
              <a:off x="3311860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4" name="CaixaDeTexto 223"/>
            <p:cNvSpPr txBox="1"/>
            <p:nvPr/>
          </p:nvSpPr>
          <p:spPr>
            <a:xfrm>
              <a:off x="2610053" y="26310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</p:grpSp>
      <p:grpSp>
        <p:nvGrpSpPr>
          <p:cNvPr id="232" name="Grupo 231"/>
          <p:cNvGrpSpPr/>
          <p:nvPr/>
        </p:nvGrpSpPr>
        <p:grpSpPr>
          <a:xfrm>
            <a:off x="4536637" y="2688896"/>
            <a:ext cx="1368152" cy="618909"/>
            <a:chOff x="2087724" y="2631088"/>
            <a:chExt cx="1368152" cy="618909"/>
          </a:xfrm>
        </p:grpSpPr>
        <p:pic>
          <p:nvPicPr>
            <p:cNvPr id="233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159732" y="2961965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4" name="Elipse 233"/>
            <p:cNvSpPr/>
            <p:nvPr/>
          </p:nvSpPr>
          <p:spPr>
            <a:xfrm>
              <a:off x="2087724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5" name="Elipse 234"/>
            <p:cNvSpPr/>
            <p:nvPr/>
          </p:nvSpPr>
          <p:spPr>
            <a:xfrm>
              <a:off x="3311860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9" name="CaixaDeTexto 238"/>
            <p:cNvSpPr txBox="1"/>
            <p:nvPr/>
          </p:nvSpPr>
          <p:spPr>
            <a:xfrm>
              <a:off x="2610053" y="26310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</p:grpSp>
      <p:grpSp>
        <p:nvGrpSpPr>
          <p:cNvPr id="243" name="Grupo 242"/>
          <p:cNvGrpSpPr/>
          <p:nvPr/>
        </p:nvGrpSpPr>
        <p:grpSpPr>
          <a:xfrm>
            <a:off x="6139465" y="2688896"/>
            <a:ext cx="1368152" cy="618909"/>
            <a:chOff x="2087724" y="2631088"/>
            <a:chExt cx="1368152" cy="618909"/>
          </a:xfrm>
        </p:grpSpPr>
        <p:pic>
          <p:nvPicPr>
            <p:cNvPr id="247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159732" y="2961965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8" name="Elipse 247"/>
            <p:cNvSpPr/>
            <p:nvPr/>
          </p:nvSpPr>
          <p:spPr>
            <a:xfrm>
              <a:off x="2087724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9" name="Elipse 248"/>
            <p:cNvSpPr/>
            <p:nvPr/>
          </p:nvSpPr>
          <p:spPr>
            <a:xfrm>
              <a:off x="3311860" y="303397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50" name="CaixaDeTexto 249"/>
            <p:cNvSpPr txBox="1"/>
            <p:nvPr/>
          </p:nvSpPr>
          <p:spPr>
            <a:xfrm>
              <a:off x="2610053" y="26310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</p:grpSp>
      <p:sp>
        <p:nvSpPr>
          <p:cNvPr id="225" name="Retângulo 224"/>
          <p:cNvSpPr/>
          <p:nvPr/>
        </p:nvSpPr>
        <p:spPr>
          <a:xfrm>
            <a:off x="4248622" y="2836369"/>
            <a:ext cx="358745" cy="6475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6" name="CaixaDeTexto 225"/>
          <p:cNvSpPr txBox="1"/>
          <p:nvPr/>
        </p:nvSpPr>
        <p:spPr>
          <a:xfrm>
            <a:off x="4175641" y="297547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m2</a:t>
            </a:r>
          </a:p>
        </p:txBody>
      </p:sp>
      <p:sp>
        <p:nvSpPr>
          <p:cNvPr id="140" name="Retângulo 139"/>
          <p:cNvSpPr/>
          <p:nvPr/>
        </p:nvSpPr>
        <p:spPr>
          <a:xfrm>
            <a:off x="2635283" y="2836369"/>
            <a:ext cx="358745" cy="6475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CaixaDeTexto 140"/>
          <p:cNvSpPr txBox="1"/>
          <p:nvPr/>
        </p:nvSpPr>
        <p:spPr>
          <a:xfrm>
            <a:off x="2562302" y="297547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m1</a:t>
            </a:r>
          </a:p>
        </p:txBody>
      </p:sp>
      <p:sp>
        <p:nvSpPr>
          <p:cNvPr id="240" name="Retângulo 239"/>
          <p:cNvSpPr/>
          <p:nvPr/>
        </p:nvSpPr>
        <p:spPr>
          <a:xfrm>
            <a:off x="5840941" y="2836369"/>
            <a:ext cx="358745" cy="6475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1" name="CaixaDeTexto 240"/>
          <p:cNvSpPr txBox="1"/>
          <p:nvPr/>
        </p:nvSpPr>
        <p:spPr>
          <a:xfrm>
            <a:off x="5767960" y="297547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m3</a:t>
            </a:r>
          </a:p>
        </p:txBody>
      </p:sp>
      <p:grpSp>
        <p:nvGrpSpPr>
          <p:cNvPr id="276" name="Grupo 275"/>
          <p:cNvGrpSpPr/>
          <p:nvPr/>
        </p:nvGrpSpPr>
        <p:grpSpPr>
          <a:xfrm flipH="1" flipV="1">
            <a:off x="7453480" y="2296046"/>
            <a:ext cx="288032" cy="1728192"/>
            <a:chOff x="1835696" y="2240868"/>
            <a:chExt cx="288032" cy="1728192"/>
          </a:xfrm>
        </p:grpSpPr>
        <p:sp>
          <p:nvSpPr>
            <p:cNvPr id="279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80" name="Conector reto 279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ector reto 281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ector reto 283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Conector reto 285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Conector reto 287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Conector reto 289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to 290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Conector reto 291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 reto 292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Conector reto 294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6" name="Retângulo 295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Retângulo 299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02" name="Conector de seta reta 301"/>
          <p:cNvCxnSpPr/>
          <p:nvPr/>
        </p:nvCxnSpPr>
        <p:spPr>
          <a:xfrm>
            <a:off x="2704392" y="2032370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3" name="Conector reto 302"/>
          <p:cNvCxnSpPr/>
          <p:nvPr/>
        </p:nvCxnSpPr>
        <p:spPr>
          <a:xfrm flipV="1">
            <a:off x="2647361" y="1965840"/>
            <a:ext cx="0" cy="792088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Conector de seta reta 303"/>
          <p:cNvCxnSpPr/>
          <p:nvPr/>
        </p:nvCxnSpPr>
        <p:spPr>
          <a:xfrm>
            <a:off x="2704385" y="2383696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5" name="CaixaDeTexto 304"/>
          <p:cNvSpPr txBox="1"/>
          <p:nvPr/>
        </p:nvSpPr>
        <p:spPr>
          <a:xfrm>
            <a:off x="2776393" y="205966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x1</a:t>
            </a:r>
          </a:p>
        </p:txBody>
      </p:sp>
      <p:sp>
        <p:nvSpPr>
          <p:cNvPr id="306" name="CaixaDeTexto 305"/>
          <p:cNvSpPr txBox="1"/>
          <p:nvPr/>
        </p:nvSpPr>
        <p:spPr>
          <a:xfrm>
            <a:off x="2691408" y="161865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f1</a:t>
            </a:r>
          </a:p>
        </p:txBody>
      </p:sp>
      <p:cxnSp>
        <p:nvCxnSpPr>
          <p:cNvPr id="307" name="Conector de seta reta 306"/>
          <p:cNvCxnSpPr/>
          <p:nvPr/>
        </p:nvCxnSpPr>
        <p:spPr>
          <a:xfrm>
            <a:off x="4312476" y="2042881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Conector reto 307"/>
          <p:cNvCxnSpPr/>
          <p:nvPr/>
        </p:nvCxnSpPr>
        <p:spPr>
          <a:xfrm flipV="1">
            <a:off x="4255445" y="1976351"/>
            <a:ext cx="0" cy="792088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Conector de seta reta 308"/>
          <p:cNvCxnSpPr/>
          <p:nvPr/>
        </p:nvCxnSpPr>
        <p:spPr>
          <a:xfrm>
            <a:off x="4312469" y="2394207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0" name="CaixaDeTexto 309"/>
          <p:cNvSpPr txBox="1"/>
          <p:nvPr/>
        </p:nvSpPr>
        <p:spPr>
          <a:xfrm>
            <a:off x="4384477" y="207017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x2</a:t>
            </a:r>
          </a:p>
        </p:txBody>
      </p:sp>
      <p:sp>
        <p:nvSpPr>
          <p:cNvPr id="311" name="CaixaDeTexto 310"/>
          <p:cNvSpPr txBox="1"/>
          <p:nvPr/>
        </p:nvSpPr>
        <p:spPr>
          <a:xfrm>
            <a:off x="4299492" y="162916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f2</a:t>
            </a:r>
          </a:p>
        </p:txBody>
      </p:sp>
      <p:cxnSp>
        <p:nvCxnSpPr>
          <p:cNvPr id="313" name="Conector reto 312"/>
          <p:cNvCxnSpPr/>
          <p:nvPr/>
        </p:nvCxnSpPr>
        <p:spPr>
          <a:xfrm flipV="1">
            <a:off x="2819400" y="4150810"/>
            <a:ext cx="1361051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Fluxograma: Armazenamento de acesso direto 314"/>
          <p:cNvSpPr/>
          <p:nvPr/>
        </p:nvSpPr>
        <p:spPr>
          <a:xfrm>
            <a:off x="4108443" y="4078802"/>
            <a:ext cx="216024" cy="144016"/>
          </a:xfrm>
          <a:prstGeom prst="flowChartMagneticDrum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6" name="Fluxograma: Armazenamento de acesso direto 315"/>
          <p:cNvSpPr/>
          <p:nvPr/>
        </p:nvSpPr>
        <p:spPr>
          <a:xfrm>
            <a:off x="4216455" y="3988792"/>
            <a:ext cx="396044" cy="324036"/>
          </a:xfrm>
          <a:prstGeom prst="flowChartMagneticDrum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7" name="Fluxograma: Armazenamento de acesso direto 316"/>
          <p:cNvSpPr/>
          <p:nvPr/>
        </p:nvSpPr>
        <p:spPr>
          <a:xfrm>
            <a:off x="4540491" y="4078802"/>
            <a:ext cx="216024" cy="144016"/>
          </a:xfrm>
          <a:prstGeom prst="flowChartMagneticDrum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8" name="Conector reto 317"/>
          <p:cNvCxnSpPr/>
          <p:nvPr/>
        </p:nvCxnSpPr>
        <p:spPr>
          <a:xfrm>
            <a:off x="4720511" y="4150810"/>
            <a:ext cx="1294527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0" name="CaixaDeTexto 319"/>
          <p:cNvSpPr txBox="1"/>
          <p:nvPr/>
        </p:nvSpPr>
        <p:spPr>
          <a:xfrm>
            <a:off x="4581642" y="367674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</a:t>
            </a:r>
            <a:r>
              <a:rPr lang="pt-BR" baseline="-25000" dirty="0"/>
              <a:t>13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4931" y="145342"/>
            <a:ext cx="153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LAB 2 - Lépore</a:t>
            </a:r>
          </a:p>
        </p:txBody>
      </p:sp>
      <p:grpSp>
        <p:nvGrpSpPr>
          <p:cNvPr id="167" name="Grupo 166"/>
          <p:cNvGrpSpPr/>
          <p:nvPr/>
        </p:nvGrpSpPr>
        <p:grpSpPr>
          <a:xfrm>
            <a:off x="768803" y="284390"/>
            <a:ext cx="8111495" cy="6270751"/>
            <a:chOff x="768803" y="284390"/>
            <a:chExt cx="8111495" cy="6270751"/>
          </a:xfrm>
        </p:grpSpPr>
        <p:grpSp>
          <p:nvGrpSpPr>
            <p:cNvPr id="154" name="Grupo 47"/>
            <p:cNvGrpSpPr/>
            <p:nvPr/>
          </p:nvGrpSpPr>
          <p:grpSpPr>
            <a:xfrm rot="13500000">
              <a:off x="7971945" y="2544361"/>
              <a:ext cx="213929" cy="1602777"/>
              <a:chOff x="1909799" y="2363108"/>
              <a:chExt cx="213929" cy="1602777"/>
            </a:xfrm>
            <a:effectLst/>
          </p:grpSpPr>
          <p:sp>
            <p:nvSpPr>
              <p:cNvPr id="155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6" name="Conector reto 155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Conector reto 156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ector reto 157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ector reto 158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ector reto 159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ector reto 160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Conector reto 161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ector reto 162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ector reto 163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ector reto 164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Retângulo 165"/>
              <p:cNvSpPr/>
              <p:nvPr/>
            </p:nvSpPr>
            <p:spPr>
              <a:xfrm rot="19453682">
                <a:off x="1909799" y="3785865"/>
                <a:ext cx="140753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5" name="Grupo 47"/>
            <p:cNvGrpSpPr/>
            <p:nvPr/>
          </p:nvGrpSpPr>
          <p:grpSpPr>
            <a:xfrm rot="13500000">
              <a:off x="5397045" y="5135160"/>
              <a:ext cx="213929" cy="1602777"/>
              <a:chOff x="1909799" y="2363108"/>
              <a:chExt cx="213929" cy="1602777"/>
            </a:xfrm>
            <a:effectLst/>
          </p:grpSpPr>
          <p:sp>
            <p:nvSpPr>
              <p:cNvPr id="116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7" name="Conector reto 116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Conector reto 118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Conector reto 119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Conector reto 120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Conector reto 125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Retângulo 126"/>
              <p:cNvSpPr/>
              <p:nvPr/>
            </p:nvSpPr>
            <p:spPr>
              <a:xfrm rot="19453682">
                <a:off x="1909799" y="3785865"/>
                <a:ext cx="140753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8" name="Grupo 47"/>
            <p:cNvGrpSpPr/>
            <p:nvPr/>
          </p:nvGrpSpPr>
          <p:grpSpPr>
            <a:xfrm rot="13500000">
              <a:off x="6360859" y="4155445"/>
              <a:ext cx="213929" cy="1602777"/>
              <a:chOff x="1909799" y="2363108"/>
              <a:chExt cx="213929" cy="1602777"/>
            </a:xfrm>
            <a:effectLst/>
          </p:grpSpPr>
          <p:sp>
            <p:nvSpPr>
              <p:cNvPr id="129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30" name="Conector reto 129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Conector reto 130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132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133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ector reto 135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Conector reto 136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Conector reto 137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Conector reto 138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" name="Retângulo 139"/>
              <p:cNvSpPr/>
              <p:nvPr/>
            </p:nvSpPr>
            <p:spPr>
              <a:xfrm rot="19453682">
                <a:off x="1909799" y="3785865"/>
                <a:ext cx="140753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41" name="Grupo 47"/>
            <p:cNvGrpSpPr/>
            <p:nvPr/>
          </p:nvGrpSpPr>
          <p:grpSpPr>
            <a:xfrm rot="13500000">
              <a:off x="7311777" y="3229862"/>
              <a:ext cx="190306" cy="1542328"/>
              <a:chOff x="1933422" y="2363108"/>
              <a:chExt cx="190306" cy="1542328"/>
            </a:xfrm>
            <a:effectLst/>
          </p:grpSpPr>
          <p:sp>
            <p:nvSpPr>
              <p:cNvPr id="142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3" name="Conector reto 142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Conector reto 143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Conector reto 144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Conector reto 145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Conector reto 146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Conector reto 147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Conector reto 148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Conector reto 149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Conector reto 150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ector reto 151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o 47"/>
            <p:cNvGrpSpPr/>
            <p:nvPr/>
          </p:nvGrpSpPr>
          <p:grpSpPr>
            <a:xfrm rot="16200000">
              <a:off x="1467304" y="5646788"/>
              <a:ext cx="213929" cy="1602777"/>
              <a:chOff x="1909799" y="2363108"/>
              <a:chExt cx="213929" cy="1602777"/>
            </a:xfrm>
            <a:effectLst/>
          </p:grpSpPr>
          <p:sp>
            <p:nvSpPr>
              <p:cNvPr id="103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4" name="Conector reto 103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onector reto 104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ector reto 105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Conector reto 106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Conector reto 109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Conector reto 110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Conector reto 111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4" name="Retângulo 113"/>
              <p:cNvSpPr/>
              <p:nvPr/>
            </p:nvSpPr>
            <p:spPr>
              <a:xfrm rot="19453682">
                <a:off x="1909799" y="3785865"/>
                <a:ext cx="140753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74" name="Grupo 47"/>
            <p:cNvGrpSpPr/>
            <p:nvPr/>
          </p:nvGrpSpPr>
          <p:grpSpPr>
            <a:xfrm rot="16200000">
              <a:off x="2823001" y="5646788"/>
              <a:ext cx="213929" cy="1602777"/>
              <a:chOff x="1909799" y="2363108"/>
              <a:chExt cx="213929" cy="1602777"/>
            </a:xfrm>
            <a:effectLst/>
          </p:grpSpPr>
          <p:sp>
            <p:nvSpPr>
              <p:cNvPr id="75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6" name="Conector reto 75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Conector reto 82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7" name="Retângulo 86"/>
              <p:cNvSpPr/>
              <p:nvPr/>
            </p:nvSpPr>
            <p:spPr>
              <a:xfrm rot="19453682">
                <a:off x="1909799" y="3785865"/>
                <a:ext cx="140753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8" name="Grupo 47"/>
            <p:cNvGrpSpPr/>
            <p:nvPr/>
          </p:nvGrpSpPr>
          <p:grpSpPr>
            <a:xfrm rot="16200000">
              <a:off x="4165303" y="5665202"/>
              <a:ext cx="190306" cy="1542328"/>
              <a:chOff x="1933422" y="2363108"/>
              <a:chExt cx="190306" cy="1542328"/>
            </a:xfrm>
            <a:effectLst/>
          </p:grpSpPr>
          <p:sp>
            <p:nvSpPr>
              <p:cNvPr id="89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0" name="Conector reto 89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Conector reto 94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Cubo 53"/>
            <p:cNvSpPr/>
            <p:nvPr/>
          </p:nvSpPr>
          <p:spPr>
            <a:xfrm>
              <a:off x="4205968" y="284390"/>
              <a:ext cx="4267200" cy="2705101"/>
            </a:xfrm>
            <a:prstGeom prst="cube">
              <a:avLst>
                <a:gd name="adj" fmla="val 2745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Cilindro 37"/>
            <p:cNvSpPr/>
            <p:nvPr/>
          </p:nvSpPr>
          <p:spPr>
            <a:xfrm rot="13470581">
              <a:off x="6779053" y="1113858"/>
              <a:ext cx="321516" cy="1677403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9" name="Conector reto 48"/>
            <p:cNvCxnSpPr/>
            <p:nvPr/>
          </p:nvCxnSpPr>
          <p:spPr>
            <a:xfrm flipH="1">
              <a:off x="6594362" y="1802835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>
              <a:off x="6520546" y="2188597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 flipV="1">
              <a:off x="6956312" y="1817122"/>
              <a:ext cx="45097" cy="793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>
              <a:off x="6906308" y="1798072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to 44"/>
            <p:cNvCxnSpPr/>
            <p:nvPr/>
          </p:nvCxnSpPr>
          <p:spPr>
            <a:xfrm flipH="1">
              <a:off x="6508638" y="1795691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ubo 38"/>
            <p:cNvSpPr/>
            <p:nvPr/>
          </p:nvSpPr>
          <p:spPr>
            <a:xfrm>
              <a:off x="6577693" y="1428380"/>
              <a:ext cx="369208" cy="738785"/>
            </a:xfrm>
            <a:prstGeom prst="cube">
              <a:avLst>
                <a:gd name="adj" fmla="val 90914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6" name="Cilindro 35"/>
            <p:cNvSpPr/>
            <p:nvPr/>
          </p:nvSpPr>
          <p:spPr>
            <a:xfrm rot="13470581">
              <a:off x="6145013" y="1088651"/>
              <a:ext cx="81364" cy="2140667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Cilindro 32"/>
            <p:cNvSpPr/>
            <p:nvPr/>
          </p:nvSpPr>
          <p:spPr>
            <a:xfrm rot="13470581">
              <a:off x="4965408" y="744381"/>
              <a:ext cx="961654" cy="2102041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ilindro 33"/>
            <p:cNvSpPr/>
            <p:nvPr/>
          </p:nvSpPr>
          <p:spPr>
            <a:xfrm rot="13470581">
              <a:off x="4643906" y="2018633"/>
              <a:ext cx="80310" cy="1054711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ubo 23"/>
            <p:cNvSpPr/>
            <p:nvPr/>
          </p:nvSpPr>
          <p:spPr>
            <a:xfrm>
              <a:off x="768803" y="2808516"/>
              <a:ext cx="7628165" cy="3600450"/>
            </a:xfrm>
            <a:prstGeom prst="cube">
              <a:avLst>
                <a:gd name="adj" fmla="val 95073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ubo 3"/>
            <p:cNvSpPr/>
            <p:nvPr/>
          </p:nvSpPr>
          <p:spPr>
            <a:xfrm>
              <a:off x="5098171" y="3111130"/>
              <a:ext cx="635880" cy="18078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6" name="Cubo 5"/>
            <p:cNvSpPr/>
            <p:nvPr/>
          </p:nvSpPr>
          <p:spPr>
            <a:xfrm>
              <a:off x="2714200" y="3111130"/>
              <a:ext cx="635880" cy="18078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Cubo 6"/>
            <p:cNvSpPr/>
            <p:nvPr/>
          </p:nvSpPr>
          <p:spPr>
            <a:xfrm>
              <a:off x="3921153" y="4232359"/>
              <a:ext cx="635880" cy="18078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Cubo 7"/>
            <p:cNvSpPr/>
            <p:nvPr/>
          </p:nvSpPr>
          <p:spPr>
            <a:xfrm>
              <a:off x="1537182" y="4232359"/>
              <a:ext cx="635880" cy="18078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0" name="Cubo 9"/>
            <p:cNvSpPr/>
            <p:nvPr/>
          </p:nvSpPr>
          <p:spPr>
            <a:xfrm>
              <a:off x="768803" y="2818041"/>
              <a:ext cx="5693229" cy="1676399"/>
            </a:xfrm>
            <a:prstGeom prst="cube">
              <a:avLst>
                <a:gd name="adj" fmla="val 89782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/>
            <p:cNvCxnSpPr/>
            <p:nvPr/>
          </p:nvCxnSpPr>
          <p:spPr>
            <a:xfrm flipH="1">
              <a:off x="2281918" y="2981326"/>
              <a:ext cx="4189372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H="1">
              <a:off x="769825" y="2979965"/>
              <a:ext cx="1512093" cy="1516858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>
              <a:off x="2281918" y="2820421"/>
              <a:ext cx="0" cy="160905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ubo 24"/>
            <p:cNvSpPr/>
            <p:nvPr/>
          </p:nvSpPr>
          <p:spPr>
            <a:xfrm>
              <a:off x="5098171" y="3111130"/>
              <a:ext cx="635880" cy="1807853"/>
            </a:xfrm>
            <a:prstGeom prst="cube">
              <a:avLst>
                <a:gd name="adj" fmla="val 5033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6" name="Cubo 25"/>
            <p:cNvSpPr/>
            <p:nvPr/>
          </p:nvSpPr>
          <p:spPr>
            <a:xfrm>
              <a:off x="2714200" y="3111130"/>
              <a:ext cx="635880" cy="1807853"/>
            </a:xfrm>
            <a:prstGeom prst="cube">
              <a:avLst>
                <a:gd name="adj" fmla="val 5033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7" name="Cubo 26"/>
            <p:cNvSpPr/>
            <p:nvPr/>
          </p:nvSpPr>
          <p:spPr>
            <a:xfrm>
              <a:off x="3921153" y="4232359"/>
              <a:ext cx="635880" cy="1807853"/>
            </a:xfrm>
            <a:prstGeom prst="cube">
              <a:avLst>
                <a:gd name="adj" fmla="val 5033"/>
              </a:avLst>
            </a:prstGeom>
            <a:noFill/>
            <a:ln w="19050">
              <a:prstDash val="dash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8" name="Cubo 27"/>
            <p:cNvSpPr/>
            <p:nvPr/>
          </p:nvSpPr>
          <p:spPr>
            <a:xfrm>
              <a:off x="1537182" y="4232359"/>
              <a:ext cx="635880" cy="1807853"/>
            </a:xfrm>
            <a:prstGeom prst="cube">
              <a:avLst>
                <a:gd name="adj" fmla="val 5033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5" name="Cilindro 34"/>
            <p:cNvSpPr/>
            <p:nvPr/>
          </p:nvSpPr>
          <p:spPr>
            <a:xfrm rot="13470581">
              <a:off x="4643906" y="2018633"/>
              <a:ext cx="80310" cy="1054711"/>
            </a:xfrm>
            <a:prstGeom prst="can">
              <a:avLst>
                <a:gd name="adj" fmla="val 100738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ilindro 36"/>
            <p:cNvSpPr/>
            <p:nvPr/>
          </p:nvSpPr>
          <p:spPr>
            <a:xfrm rot="13470581">
              <a:off x="6145013" y="1088651"/>
              <a:ext cx="81364" cy="2140667"/>
            </a:xfrm>
            <a:prstGeom prst="can">
              <a:avLst>
                <a:gd name="adj" fmla="val 100738"/>
              </a:avLst>
            </a:prstGeom>
            <a:noFill/>
            <a:ln w="19050">
              <a:prstDash val="dash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1" name="Conector reto 40"/>
            <p:cNvCxnSpPr/>
            <p:nvPr/>
          </p:nvCxnSpPr>
          <p:spPr>
            <a:xfrm>
              <a:off x="6503877" y="2207647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reto 42"/>
            <p:cNvCxnSpPr/>
            <p:nvPr/>
          </p:nvCxnSpPr>
          <p:spPr>
            <a:xfrm flipH="1">
              <a:off x="6630081" y="1795691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>
              <a:off x="6906308" y="1798072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6508638" y="1795691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ubo 52"/>
            <p:cNvSpPr/>
            <p:nvPr/>
          </p:nvSpPr>
          <p:spPr>
            <a:xfrm>
              <a:off x="768803" y="2808516"/>
              <a:ext cx="7628165" cy="3600450"/>
            </a:xfrm>
            <a:prstGeom prst="cube">
              <a:avLst>
                <a:gd name="adj" fmla="val 95073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CaixaDeTexto 57"/>
            <p:cNvSpPr txBox="1"/>
            <p:nvPr/>
          </p:nvSpPr>
          <p:spPr>
            <a:xfrm>
              <a:off x="942151" y="289513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59" name="CaixaDeTexto 58"/>
            <p:cNvSpPr txBox="1"/>
            <p:nvPr/>
          </p:nvSpPr>
          <p:spPr>
            <a:xfrm>
              <a:off x="4143291" y="3016108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</a:t>
              </a:r>
            </a:p>
          </p:txBody>
        </p:sp>
        <p:sp>
          <p:nvSpPr>
            <p:cNvPr id="60" name="CaixaDeTexto 59"/>
            <p:cNvSpPr txBox="1"/>
            <p:nvPr/>
          </p:nvSpPr>
          <p:spPr>
            <a:xfrm>
              <a:off x="1917139" y="3575551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sp>
          <p:nvSpPr>
            <p:cNvPr id="61" name="CaixaDeTexto 60"/>
            <p:cNvSpPr txBox="1"/>
            <p:nvPr/>
          </p:nvSpPr>
          <p:spPr>
            <a:xfrm>
              <a:off x="1678860" y="56416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7171082" y="1363535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  <a:endParaRPr lang="pt-BR" baseline="-25000" dirty="0"/>
            </a:p>
          </p:txBody>
        </p:sp>
        <p:cxnSp>
          <p:nvCxnSpPr>
            <p:cNvPr id="63" name="Conector reto 62"/>
            <p:cNvCxnSpPr/>
            <p:nvPr/>
          </p:nvCxnSpPr>
          <p:spPr>
            <a:xfrm flipV="1">
              <a:off x="1260793" y="2808515"/>
              <a:ext cx="900000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de seta reta 64"/>
            <p:cNvCxnSpPr/>
            <p:nvPr/>
          </p:nvCxnSpPr>
          <p:spPr>
            <a:xfrm flipH="1">
              <a:off x="1034143" y="2847700"/>
              <a:ext cx="483701" cy="49421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CaixaDeTexto 67"/>
            <p:cNvSpPr txBox="1"/>
            <p:nvPr/>
          </p:nvSpPr>
          <p:spPr>
            <a:xfrm>
              <a:off x="4060110" y="56416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5241210" y="4536746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2850435" y="452722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cxnSp>
          <p:nvCxnSpPr>
            <p:cNvPr id="71" name="Conector de seta reta 70"/>
            <p:cNvCxnSpPr/>
            <p:nvPr/>
          </p:nvCxnSpPr>
          <p:spPr>
            <a:xfrm flipH="1">
              <a:off x="3840843" y="2914375"/>
              <a:ext cx="483701" cy="49421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CaixaDeTexto 71"/>
            <p:cNvSpPr txBox="1"/>
            <p:nvPr/>
          </p:nvSpPr>
          <p:spPr>
            <a:xfrm rot="18785641">
              <a:off x="5253634" y="1296165"/>
              <a:ext cx="7991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shaker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80001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34931" y="145342"/>
            <a:ext cx="307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LAB 2 - Lépore, esquematizado</a:t>
            </a:r>
          </a:p>
        </p:txBody>
      </p:sp>
      <p:grpSp>
        <p:nvGrpSpPr>
          <p:cNvPr id="99" name="Grupo 98"/>
          <p:cNvGrpSpPr/>
          <p:nvPr/>
        </p:nvGrpSpPr>
        <p:grpSpPr>
          <a:xfrm>
            <a:off x="1710418" y="865138"/>
            <a:ext cx="4650239" cy="2373170"/>
            <a:chOff x="1710418" y="865138"/>
            <a:chExt cx="4650239" cy="2373170"/>
          </a:xfrm>
        </p:grpSpPr>
        <p:grpSp>
          <p:nvGrpSpPr>
            <p:cNvPr id="5" name="Grupo 31"/>
            <p:cNvGrpSpPr/>
            <p:nvPr/>
          </p:nvGrpSpPr>
          <p:grpSpPr>
            <a:xfrm>
              <a:off x="4366530" y="1888672"/>
              <a:ext cx="1994127" cy="311604"/>
              <a:chOff x="647700" y="2986087"/>
              <a:chExt cx="4048126" cy="739548"/>
            </a:xfrm>
          </p:grpSpPr>
          <p:sp>
            <p:nvSpPr>
              <p:cNvPr id="6" name="Arco 5"/>
              <p:cNvSpPr/>
              <p:nvPr/>
            </p:nvSpPr>
            <p:spPr>
              <a:xfrm>
                <a:off x="1833562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Arco 6"/>
              <p:cNvSpPr/>
              <p:nvPr/>
            </p:nvSpPr>
            <p:spPr>
              <a:xfrm>
                <a:off x="1833563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Arco 7"/>
              <p:cNvSpPr/>
              <p:nvPr/>
            </p:nvSpPr>
            <p:spPr>
              <a:xfrm>
                <a:off x="1581149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Arco 8"/>
              <p:cNvSpPr/>
              <p:nvPr/>
            </p:nvSpPr>
            <p:spPr>
              <a:xfrm>
                <a:off x="1581150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Arco 9"/>
              <p:cNvSpPr/>
              <p:nvPr/>
            </p:nvSpPr>
            <p:spPr>
              <a:xfrm>
                <a:off x="1328737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Arco 10"/>
              <p:cNvSpPr/>
              <p:nvPr/>
            </p:nvSpPr>
            <p:spPr>
              <a:xfrm>
                <a:off x="1328738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o 11"/>
              <p:cNvSpPr/>
              <p:nvPr/>
            </p:nvSpPr>
            <p:spPr>
              <a:xfrm>
                <a:off x="1076324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Arco 12"/>
              <p:cNvSpPr/>
              <p:nvPr/>
            </p:nvSpPr>
            <p:spPr>
              <a:xfrm>
                <a:off x="1076325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Arco 13"/>
              <p:cNvSpPr/>
              <p:nvPr/>
            </p:nvSpPr>
            <p:spPr>
              <a:xfrm>
                <a:off x="2843212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Arco 14"/>
              <p:cNvSpPr/>
              <p:nvPr/>
            </p:nvSpPr>
            <p:spPr>
              <a:xfrm>
                <a:off x="2843213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Arco 15"/>
              <p:cNvSpPr/>
              <p:nvPr/>
            </p:nvSpPr>
            <p:spPr>
              <a:xfrm>
                <a:off x="2590799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Arco 16"/>
              <p:cNvSpPr/>
              <p:nvPr/>
            </p:nvSpPr>
            <p:spPr>
              <a:xfrm>
                <a:off x="2590800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Arco 17"/>
              <p:cNvSpPr/>
              <p:nvPr/>
            </p:nvSpPr>
            <p:spPr>
              <a:xfrm>
                <a:off x="2338387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Arco 18"/>
              <p:cNvSpPr/>
              <p:nvPr/>
            </p:nvSpPr>
            <p:spPr>
              <a:xfrm>
                <a:off x="2338388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Arco 19"/>
              <p:cNvSpPr/>
              <p:nvPr/>
            </p:nvSpPr>
            <p:spPr>
              <a:xfrm>
                <a:off x="2085974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Arco 20"/>
              <p:cNvSpPr/>
              <p:nvPr/>
            </p:nvSpPr>
            <p:spPr>
              <a:xfrm>
                <a:off x="2085975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Arco 21"/>
              <p:cNvSpPr/>
              <p:nvPr/>
            </p:nvSpPr>
            <p:spPr>
              <a:xfrm>
                <a:off x="3848100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Arco 22"/>
              <p:cNvSpPr/>
              <p:nvPr/>
            </p:nvSpPr>
            <p:spPr>
              <a:xfrm>
                <a:off x="3848101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Arco 23"/>
              <p:cNvSpPr/>
              <p:nvPr/>
            </p:nvSpPr>
            <p:spPr>
              <a:xfrm>
                <a:off x="3595687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Arco 24"/>
              <p:cNvSpPr/>
              <p:nvPr/>
            </p:nvSpPr>
            <p:spPr>
              <a:xfrm>
                <a:off x="3595688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Arco 25"/>
              <p:cNvSpPr/>
              <p:nvPr/>
            </p:nvSpPr>
            <p:spPr>
              <a:xfrm>
                <a:off x="3343275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Arco 26"/>
              <p:cNvSpPr/>
              <p:nvPr/>
            </p:nvSpPr>
            <p:spPr>
              <a:xfrm>
                <a:off x="3343276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Arco 27"/>
              <p:cNvSpPr/>
              <p:nvPr/>
            </p:nvSpPr>
            <p:spPr>
              <a:xfrm>
                <a:off x="3090862" y="2986087"/>
                <a:ext cx="357187" cy="739548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Arco 28"/>
              <p:cNvSpPr/>
              <p:nvPr/>
            </p:nvSpPr>
            <p:spPr>
              <a:xfrm>
                <a:off x="3090863" y="2986087"/>
                <a:ext cx="847725" cy="739548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Arco 29"/>
              <p:cNvSpPr/>
              <p:nvPr/>
            </p:nvSpPr>
            <p:spPr>
              <a:xfrm>
                <a:off x="823913" y="2986087"/>
                <a:ext cx="847725" cy="739548"/>
              </a:xfrm>
              <a:prstGeom prst="arc">
                <a:avLst>
                  <a:gd name="adj1" fmla="val 10679173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Arco 30"/>
              <p:cNvSpPr/>
              <p:nvPr/>
            </p:nvSpPr>
            <p:spPr>
              <a:xfrm>
                <a:off x="4090987" y="2986087"/>
                <a:ext cx="357187" cy="739548"/>
              </a:xfrm>
              <a:prstGeom prst="arc">
                <a:avLst>
                  <a:gd name="adj1" fmla="val 16111471"/>
                  <a:gd name="adj2" fmla="val 21589035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Conector reto 31"/>
              <p:cNvCxnSpPr/>
              <p:nvPr/>
            </p:nvCxnSpPr>
            <p:spPr>
              <a:xfrm flipV="1">
                <a:off x="4438650" y="3357563"/>
                <a:ext cx="1800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/>
              <p:cNvCxnSpPr/>
              <p:nvPr/>
            </p:nvCxnSpPr>
            <p:spPr>
              <a:xfrm flipV="1">
                <a:off x="647700" y="3357563"/>
                <a:ext cx="180000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CaixaDeTexto 33"/>
            <p:cNvSpPr txBox="1"/>
            <p:nvPr/>
          </p:nvSpPr>
          <p:spPr>
            <a:xfrm>
              <a:off x="5030008" y="1457072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Mola</a:t>
              </a:r>
            </a:p>
          </p:txBody>
        </p:sp>
        <p:sp>
          <p:nvSpPr>
            <p:cNvPr id="35" name="Seta para a esquerda e para a direita 34"/>
            <p:cNvSpPr/>
            <p:nvPr/>
          </p:nvSpPr>
          <p:spPr>
            <a:xfrm>
              <a:off x="3310618" y="1856014"/>
              <a:ext cx="653143" cy="370115"/>
            </a:xfrm>
            <a:prstGeom prst="leftRightArrow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CaixaDeTexto 61"/>
            <p:cNvSpPr txBox="1"/>
            <p:nvPr/>
          </p:nvSpPr>
          <p:spPr>
            <a:xfrm>
              <a:off x="1961326" y="133576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grpSp>
          <p:nvGrpSpPr>
            <p:cNvPr id="69" name="Grupo 47"/>
            <p:cNvGrpSpPr/>
            <p:nvPr/>
          </p:nvGrpSpPr>
          <p:grpSpPr>
            <a:xfrm rot="16200000">
              <a:off x="2470899" y="2776426"/>
              <a:ext cx="233561" cy="690203"/>
              <a:chOff x="1933422" y="2363108"/>
              <a:chExt cx="190306" cy="1389928"/>
            </a:xfrm>
            <a:effectLst/>
          </p:grpSpPr>
          <p:sp>
            <p:nvSpPr>
              <p:cNvPr id="70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1" name="Conector reto 70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Conector reto 75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" name="Cubo 2"/>
            <p:cNvSpPr/>
            <p:nvPr/>
          </p:nvSpPr>
          <p:spPr>
            <a:xfrm>
              <a:off x="2289657" y="1222459"/>
              <a:ext cx="635880" cy="1807853"/>
            </a:xfrm>
            <a:prstGeom prst="cube">
              <a:avLst>
                <a:gd name="adj" fmla="val 503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CaixaDeTexto 3"/>
            <p:cNvSpPr txBox="1"/>
            <p:nvPr/>
          </p:nvSpPr>
          <p:spPr>
            <a:xfrm>
              <a:off x="2420449" y="263174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cxnSp>
          <p:nvCxnSpPr>
            <p:cNvPr id="61" name="Conector de seta reta 60"/>
            <p:cNvCxnSpPr/>
            <p:nvPr/>
          </p:nvCxnSpPr>
          <p:spPr>
            <a:xfrm flipH="1">
              <a:off x="2036989" y="1306691"/>
              <a:ext cx="538130" cy="51190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 de seta reta 82"/>
            <p:cNvCxnSpPr/>
            <p:nvPr/>
          </p:nvCxnSpPr>
          <p:spPr>
            <a:xfrm flipH="1">
              <a:off x="1710418" y="865138"/>
              <a:ext cx="1332787" cy="1263019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1" name="Grupo 100"/>
          <p:cNvGrpSpPr/>
          <p:nvPr/>
        </p:nvGrpSpPr>
        <p:grpSpPr>
          <a:xfrm>
            <a:off x="2644776" y="3552902"/>
            <a:ext cx="4755097" cy="2492299"/>
            <a:chOff x="2644776" y="3552902"/>
            <a:chExt cx="4755097" cy="2492299"/>
          </a:xfrm>
        </p:grpSpPr>
        <p:cxnSp>
          <p:nvCxnSpPr>
            <p:cNvPr id="86" name="Conector de seta reta 85"/>
            <p:cNvCxnSpPr/>
            <p:nvPr/>
          </p:nvCxnSpPr>
          <p:spPr>
            <a:xfrm flipH="1">
              <a:off x="3118643" y="4914107"/>
              <a:ext cx="650082" cy="65484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ilindro 35"/>
            <p:cNvSpPr/>
            <p:nvPr/>
          </p:nvSpPr>
          <p:spPr>
            <a:xfrm rot="13470581">
              <a:off x="4665872" y="3578109"/>
              <a:ext cx="321516" cy="1677403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7" name="Conector reto 36"/>
            <p:cNvCxnSpPr/>
            <p:nvPr/>
          </p:nvCxnSpPr>
          <p:spPr>
            <a:xfrm flipH="1">
              <a:off x="4481181" y="4267086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>
              <a:off x="4407365" y="4652848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reto 38"/>
            <p:cNvCxnSpPr/>
            <p:nvPr/>
          </p:nvCxnSpPr>
          <p:spPr>
            <a:xfrm flipV="1">
              <a:off x="4843131" y="4281373"/>
              <a:ext cx="45097" cy="793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2">
                  <a:lumMod val="25000"/>
                </a:schemeClr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4793127" y="4262323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 flipH="1">
              <a:off x="4395457" y="4259942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Cubo 41"/>
            <p:cNvSpPr/>
            <p:nvPr/>
          </p:nvSpPr>
          <p:spPr>
            <a:xfrm>
              <a:off x="4464512" y="3892631"/>
              <a:ext cx="369208" cy="738785"/>
            </a:xfrm>
            <a:prstGeom prst="cube">
              <a:avLst>
                <a:gd name="adj" fmla="val 90914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3" name="Cilindro 42"/>
            <p:cNvSpPr/>
            <p:nvPr/>
          </p:nvSpPr>
          <p:spPr>
            <a:xfrm rot="13470581">
              <a:off x="4031832" y="3552902"/>
              <a:ext cx="81364" cy="2140667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Cilindro 43"/>
            <p:cNvSpPr/>
            <p:nvPr/>
          </p:nvSpPr>
          <p:spPr>
            <a:xfrm rot="13470581">
              <a:off x="4031832" y="3552902"/>
              <a:ext cx="81364" cy="2140667"/>
            </a:xfrm>
            <a:prstGeom prst="can">
              <a:avLst>
                <a:gd name="adj" fmla="val 100738"/>
              </a:avLst>
            </a:prstGeom>
            <a:noFill/>
            <a:ln w="19050">
              <a:prstDash val="dash"/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5" name="Conector reto 44"/>
            <p:cNvCxnSpPr/>
            <p:nvPr/>
          </p:nvCxnSpPr>
          <p:spPr>
            <a:xfrm>
              <a:off x="4390696" y="4671898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Conector reto 45"/>
            <p:cNvCxnSpPr/>
            <p:nvPr/>
          </p:nvCxnSpPr>
          <p:spPr>
            <a:xfrm flipH="1">
              <a:off x="4516900" y="4259942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ector reto 46"/>
            <p:cNvCxnSpPr/>
            <p:nvPr/>
          </p:nvCxnSpPr>
          <p:spPr>
            <a:xfrm>
              <a:off x="4793127" y="4262323"/>
              <a:ext cx="1332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reto 47"/>
            <p:cNvCxnSpPr/>
            <p:nvPr/>
          </p:nvCxnSpPr>
          <p:spPr>
            <a:xfrm flipH="1">
              <a:off x="4395457" y="4259942"/>
              <a:ext cx="409575" cy="410369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CaixaDeTexto 48"/>
            <p:cNvSpPr txBox="1"/>
            <p:nvPr/>
          </p:nvSpPr>
          <p:spPr>
            <a:xfrm>
              <a:off x="5057901" y="3827786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  <a:endParaRPr lang="pt-BR" baseline="-25000" dirty="0"/>
            </a:p>
          </p:txBody>
        </p:sp>
        <p:sp>
          <p:nvSpPr>
            <p:cNvPr id="50" name="Seta para a esquerda e para a direita 49"/>
            <p:cNvSpPr/>
            <p:nvPr/>
          </p:nvSpPr>
          <p:spPr>
            <a:xfrm>
              <a:off x="4958443" y="4635953"/>
              <a:ext cx="653143" cy="370115"/>
            </a:xfrm>
            <a:prstGeom prst="leftRightArrow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51" name="Grupo 38"/>
            <p:cNvGrpSpPr/>
            <p:nvPr/>
          </p:nvGrpSpPr>
          <p:grpSpPr>
            <a:xfrm>
              <a:off x="6021963" y="4727660"/>
              <a:ext cx="1324915" cy="324036"/>
              <a:chOff x="2144511" y="3596907"/>
              <a:chExt cx="1324915" cy="324036"/>
            </a:xfrm>
          </p:grpSpPr>
          <p:cxnSp>
            <p:nvCxnSpPr>
              <p:cNvPr id="52" name="Conector reto 51"/>
              <p:cNvCxnSpPr/>
              <p:nvPr/>
            </p:nvCxnSpPr>
            <p:spPr>
              <a:xfrm flipV="1">
                <a:off x="2144511" y="3758925"/>
                <a:ext cx="360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Fluxograma: Armazenamento de acesso direto 52"/>
              <p:cNvSpPr/>
              <p:nvPr/>
            </p:nvSpPr>
            <p:spPr>
              <a:xfrm>
                <a:off x="2497358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Fluxograma: Armazenamento de acesso direto 53"/>
              <p:cNvSpPr/>
              <p:nvPr/>
            </p:nvSpPr>
            <p:spPr>
              <a:xfrm>
                <a:off x="2605370" y="3596907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Fluxograma: Armazenamento de acesso direto 54"/>
              <p:cNvSpPr/>
              <p:nvPr/>
            </p:nvSpPr>
            <p:spPr>
              <a:xfrm>
                <a:off x="2929406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6" name="Conector reto 55"/>
              <p:cNvCxnSpPr/>
              <p:nvPr/>
            </p:nvCxnSpPr>
            <p:spPr>
              <a:xfrm>
                <a:off x="3109426" y="3758925"/>
                <a:ext cx="360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CaixaDeTexto 56"/>
            <p:cNvSpPr txBox="1"/>
            <p:nvPr/>
          </p:nvSpPr>
          <p:spPr>
            <a:xfrm>
              <a:off x="5968968" y="4324097"/>
              <a:ext cx="1430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Amortecedor</a:t>
              </a:r>
            </a:p>
          </p:txBody>
        </p:sp>
        <p:sp>
          <p:nvSpPr>
            <p:cNvPr id="85" name="CaixaDeTexto 84"/>
            <p:cNvSpPr txBox="1"/>
            <p:nvPr/>
          </p:nvSpPr>
          <p:spPr>
            <a:xfrm>
              <a:off x="3082101" y="4990186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cxnSp>
          <p:nvCxnSpPr>
            <p:cNvPr id="87" name="Conector de seta reta 86"/>
            <p:cNvCxnSpPr/>
            <p:nvPr/>
          </p:nvCxnSpPr>
          <p:spPr>
            <a:xfrm flipH="1">
              <a:off x="2644776" y="4483101"/>
              <a:ext cx="1552574" cy="1562100"/>
            </a:xfrm>
            <a:prstGeom prst="straightConnector1">
              <a:avLst/>
            </a:prstGeom>
            <a:ln>
              <a:prstDash val="dash"/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5248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58"/>
          <p:cNvSpPr txBox="1"/>
          <p:nvPr/>
        </p:nvSpPr>
        <p:spPr>
          <a:xfrm>
            <a:off x="134931" y="14534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LAB 2 - Lépore, equivalência</a:t>
            </a:r>
          </a:p>
        </p:txBody>
      </p:sp>
      <p:grpSp>
        <p:nvGrpSpPr>
          <p:cNvPr id="61" name="Grupo 60"/>
          <p:cNvGrpSpPr/>
          <p:nvPr/>
        </p:nvGrpSpPr>
        <p:grpSpPr>
          <a:xfrm>
            <a:off x="2650985" y="2195045"/>
            <a:ext cx="2948168" cy="2022558"/>
            <a:chOff x="1835696" y="2240868"/>
            <a:chExt cx="2948168" cy="2022558"/>
          </a:xfrm>
        </p:grpSpPr>
        <p:grpSp>
          <p:nvGrpSpPr>
            <p:cNvPr id="4" name="Grupo 45"/>
            <p:cNvGrpSpPr/>
            <p:nvPr/>
          </p:nvGrpSpPr>
          <p:grpSpPr>
            <a:xfrm>
              <a:off x="208772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5" name="Conector reto 44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Elipse 45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Fluxograma: Armazenamento de acesso direto 46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Fluxograma: Armazenamento de acesso direto 47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luxograma: Armazenamento de acesso direto 48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Elipse 50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" name="Grupo 36"/>
            <p:cNvGrpSpPr/>
            <p:nvPr/>
          </p:nvGrpSpPr>
          <p:grpSpPr>
            <a:xfrm>
              <a:off x="2087724" y="2751765"/>
              <a:ext cx="1368152" cy="288032"/>
              <a:chOff x="755576" y="1484784"/>
              <a:chExt cx="1368152" cy="288032"/>
            </a:xfrm>
          </p:grpSpPr>
          <p:pic>
            <p:nvPicPr>
              <p:cNvPr id="42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3" name="Elipse 42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Elipse 43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8" name="Retângulo 7"/>
            <p:cNvSpPr/>
            <p:nvPr/>
          </p:nvSpPr>
          <p:spPr>
            <a:xfrm>
              <a:off x="3407748" y="245689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2610053" y="242088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3563888" y="29156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3419872" y="3831426"/>
              <a:ext cx="0" cy="43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de seta reta 16"/>
            <p:cNvCxnSpPr/>
            <p:nvPr/>
          </p:nvCxnSpPr>
          <p:spPr>
            <a:xfrm>
              <a:off x="3455876" y="4150407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aixaDeTexto 19"/>
            <p:cNvSpPr txBox="1"/>
            <p:nvPr/>
          </p:nvSpPr>
          <p:spPr>
            <a:xfrm>
              <a:off x="3527884" y="382637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4310658" y="2703190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</a:t>
              </a:r>
            </a:p>
          </p:txBody>
        </p:sp>
        <p:sp>
          <p:nvSpPr>
            <p:cNvPr id="24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2601399" y="3472666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27" name="Conector reto 26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reto 27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to 28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ector reto 29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reto 30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etângulo 36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/>
            <p:cNvSpPr/>
            <p:nvPr/>
          </p:nvSpPr>
          <p:spPr>
            <a:xfrm>
              <a:off x="1890750" y="3798564"/>
              <a:ext cx="338100" cy="20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0" name="Conector de seta reta 59"/>
            <p:cNvCxnSpPr/>
            <p:nvPr/>
          </p:nvCxnSpPr>
          <p:spPr>
            <a:xfrm>
              <a:off x="4198826" y="3102657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593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34931" y="145342"/>
            <a:ext cx="176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ROTOR DE LAVAL</a:t>
            </a:r>
          </a:p>
        </p:txBody>
      </p:sp>
      <p:cxnSp>
        <p:nvCxnSpPr>
          <p:cNvPr id="10" name="Conector reto 9"/>
          <p:cNvCxnSpPr/>
          <p:nvPr/>
        </p:nvCxnSpPr>
        <p:spPr>
          <a:xfrm flipV="1">
            <a:off x="3775019" y="187433"/>
            <a:ext cx="0" cy="43200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>
            <a:off x="4094051" y="310472"/>
            <a:ext cx="50405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2555007" y="293712"/>
            <a:ext cx="32403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>
            <a:off x="3146994" y="212501"/>
            <a:ext cx="50405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4057201" y="40009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44" name="Triângulo isósceles 43"/>
          <p:cNvSpPr/>
          <p:nvPr/>
        </p:nvSpPr>
        <p:spPr>
          <a:xfrm rot="5400000">
            <a:off x="3047613" y="419100"/>
            <a:ext cx="180000" cy="1800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grpSp>
        <p:nvGrpSpPr>
          <p:cNvPr id="77" name="Grupo 76"/>
          <p:cNvGrpSpPr/>
          <p:nvPr/>
        </p:nvGrpSpPr>
        <p:grpSpPr>
          <a:xfrm>
            <a:off x="410486" y="1301928"/>
            <a:ext cx="3772291" cy="4837616"/>
            <a:chOff x="279858" y="1171299"/>
            <a:chExt cx="3772291" cy="4837616"/>
          </a:xfrm>
        </p:grpSpPr>
        <p:cxnSp>
          <p:nvCxnSpPr>
            <p:cNvPr id="24" name="Conector de seta reta 23"/>
            <p:cNvCxnSpPr/>
            <p:nvPr/>
          </p:nvCxnSpPr>
          <p:spPr>
            <a:xfrm flipH="1">
              <a:off x="435428" y="3505200"/>
              <a:ext cx="1110343" cy="56605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de seta reta 21"/>
            <p:cNvCxnSpPr/>
            <p:nvPr/>
          </p:nvCxnSpPr>
          <p:spPr>
            <a:xfrm>
              <a:off x="1568566" y="3543529"/>
              <a:ext cx="2415605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Forma livre 8"/>
            <p:cNvSpPr/>
            <p:nvPr/>
          </p:nvSpPr>
          <p:spPr>
            <a:xfrm>
              <a:off x="1524000" y="3559625"/>
              <a:ext cx="800099" cy="1948543"/>
            </a:xfrm>
            <a:custGeom>
              <a:avLst/>
              <a:gdLst>
                <a:gd name="connsiteX0" fmla="*/ 772885 w 800099"/>
                <a:gd name="connsiteY0" fmla="*/ 0 h 1948543"/>
                <a:gd name="connsiteX1" fmla="*/ 772885 w 800099"/>
                <a:gd name="connsiteY1" fmla="*/ 544286 h 1948543"/>
                <a:gd name="connsiteX2" fmla="*/ 609600 w 800099"/>
                <a:gd name="connsiteY2" fmla="*/ 1175657 h 1948543"/>
                <a:gd name="connsiteX3" fmla="*/ 272143 w 800099"/>
                <a:gd name="connsiteY3" fmla="*/ 1676400 h 1948543"/>
                <a:gd name="connsiteX4" fmla="*/ 0 w 800099"/>
                <a:gd name="connsiteY4" fmla="*/ 1948543 h 1948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099" h="1948543">
                  <a:moveTo>
                    <a:pt x="772885" y="0"/>
                  </a:moveTo>
                  <a:cubicBezTo>
                    <a:pt x="786492" y="174171"/>
                    <a:pt x="800099" y="348343"/>
                    <a:pt x="772885" y="544286"/>
                  </a:cubicBezTo>
                  <a:cubicBezTo>
                    <a:pt x="745671" y="740229"/>
                    <a:pt x="693057" y="986971"/>
                    <a:pt x="609600" y="1175657"/>
                  </a:cubicBezTo>
                  <a:cubicBezTo>
                    <a:pt x="526143" y="1364343"/>
                    <a:pt x="373743" y="1547586"/>
                    <a:pt x="272143" y="1676400"/>
                  </a:cubicBezTo>
                  <a:cubicBezTo>
                    <a:pt x="170543" y="1805214"/>
                    <a:pt x="85271" y="1876878"/>
                    <a:pt x="0" y="1948543"/>
                  </a:cubicBezTo>
                </a:path>
              </a:pathLst>
            </a:cu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" name="Conector de seta reta 2"/>
            <p:cNvCxnSpPr/>
            <p:nvPr/>
          </p:nvCxnSpPr>
          <p:spPr>
            <a:xfrm flipV="1">
              <a:off x="1536896" y="1171299"/>
              <a:ext cx="0" cy="478318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" name="Fluxograma: Armazenamento de acesso direto 1"/>
            <p:cNvSpPr/>
            <p:nvPr/>
          </p:nvSpPr>
          <p:spPr>
            <a:xfrm rot="16200000">
              <a:off x="2221397" y="2497621"/>
              <a:ext cx="307082" cy="2064584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Forma livre 7"/>
            <p:cNvSpPr/>
            <p:nvPr/>
          </p:nvSpPr>
          <p:spPr>
            <a:xfrm>
              <a:off x="1534885" y="1676400"/>
              <a:ext cx="778329" cy="1752600"/>
            </a:xfrm>
            <a:custGeom>
              <a:avLst/>
              <a:gdLst>
                <a:gd name="connsiteX0" fmla="*/ 0 w 778329"/>
                <a:gd name="connsiteY0" fmla="*/ 0 h 1752600"/>
                <a:gd name="connsiteX1" fmla="*/ 337458 w 778329"/>
                <a:gd name="connsiteY1" fmla="*/ 359229 h 1752600"/>
                <a:gd name="connsiteX2" fmla="*/ 598715 w 778329"/>
                <a:gd name="connsiteY2" fmla="*/ 914400 h 1752600"/>
                <a:gd name="connsiteX3" fmla="*/ 751115 w 778329"/>
                <a:gd name="connsiteY3" fmla="*/ 1567543 h 1752600"/>
                <a:gd name="connsiteX4" fmla="*/ 762000 w 778329"/>
                <a:gd name="connsiteY4" fmla="*/ 1752600 h 175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329" h="1752600">
                  <a:moveTo>
                    <a:pt x="0" y="0"/>
                  </a:moveTo>
                  <a:cubicBezTo>
                    <a:pt x="118836" y="103414"/>
                    <a:pt x="237672" y="206829"/>
                    <a:pt x="337458" y="359229"/>
                  </a:cubicBezTo>
                  <a:cubicBezTo>
                    <a:pt x="437244" y="511629"/>
                    <a:pt x="529772" y="713014"/>
                    <a:pt x="598715" y="914400"/>
                  </a:cubicBezTo>
                  <a:cubicBezTo>
                    <a:pt x="667658" y="1115786"/>
                    <a:pt x="723901" y="1427843"/>
                    <a:pt x="751115" y="1567543"/>
                  </a:cubicBezTo>
                  <a:cubicBezTo>
                    <a:pt x="778329" y="1707243"/>
                    <a:pt x="770164" y="1729921"/>
                    <a:pt x="762000" y="1752600"/>
                  </a:cubicBezTo>
                </a:path>
              </a:pathLst>
            </a:custGeom>
            <a:ln w="76200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79858" y="364403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cxnSp>
          <p:nvCxnSpPr>
            <p:cNvPr id="13" name="Conector reto 12"/>
            <p:cNvCxnSpPr>
              <a:endCxn id="8" idx="0"/>
            </p:cNvCxnSpPr>
            <p:nvPr/>
          </p:nvCxnSpPr>
          <p:spPr>
            <a:xfrm flipV="1">
              <a:off x="555171" y="1676400"/>
              <a:ext cx="979714" cy="500743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544285" y="5508172"/>
              <a:ext cx="979714" cy="500743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aixaDeTexto 26"/>
            <p:cNvSpPr txBox="1"/>
            <p:nvPr/>
          </p:nvSpPr>
          <p:spPr>
            <a:xfrm>
              <a:off x="3763287" y="315417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1586144" y="1270949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cxnSp>
          <p:nvCxnSpPr>
            <p:cNvPr id="30" name="Conector de seta reta 29"/>
            <p:cNvCxnSpPr/>
            <p:nvPr/>
          </p:nvCxnSpPr>
          <p:spPr>
            <a:xfrm flipH="1">
              <a:off x="914400" y="2008643"/>
              <a:ext cx="1022" cy="176870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914400" y="3859215"/>
              <a:ext cx="1022" cy="1931985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aixaDeTexto 35"/>
            <p:cNvSpPr txBox="1"/>
            <p:nvPr/>
          </p:nvSpPr>
          <p:spPr>
            <a:xfrm>
              <a:off x="443143" y="2696978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L/2</a:t>
              </a: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454028" y="4689064"/>
              <a:ext cx="489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L/2</a:t>
              </a:r>
            </a:p>
          </p:txBody>
        </p:sp>
        <p:cxnSp>
          <p:nvCxnSpPr>
            <p:cNvPr id="38" name="Conector de seta reta 37"/>
            <p:cNvCxnSpPr/>
            <p:nvPr/>
          </p:nvCxnSpPr>
          <p:spPr>
            <a:xfrm flipH="1">
              <a:off x="2405743" y="2705329"/>
              <a:ext cx="294937" cy="59304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CaixaDeTexto 39"/>
            <p:cNvSpPr txBox="1"/>
            <p:nvPr/>
          </p:nvSpPr>
          <p:spPr>
            <a:xfrm>
              <a:off x="2685600" y="244660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s</a:t>
              </a:r>
            </a:p>
          </p:txBody>
        </p:sp>
        <p:cxnSp>
          <p:nvCxnSpPr>
            <p:cNvPr id="41" name="Conector de seta reta 40"/>
            <p:cNvCxnSpPr/>
            <p:nvPr/>
          </p:nvCxnSpPr>
          <p:spPr>
            <a:xfrm>
              <a:off x="2536371" y="3603172"/>
              <a:ext cx="772886" cy="228600"/>
            </a:xfrm>
            <a:prstGeom prst="straightConnector1">
              <a:avLst/>
            </a:prstGeom>
            <a:ln>
              <a:prstDash val="dash"/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riângulo isósceles 44"/>
            <p:cNvSpPr/>
            <p:nvPr/>
          </p:nvSpPr>
          <p:spPr>
            <a:xfrm rot="5400000">
              <a:off x="1327670" y="5426529"/>
              <a:ext cx="180000" cy="18000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46" name="Triângulo isósceles 45"/>
            <p:cNvSpPr/>
            <p:nvPr/>
          </p:nvSpPr>
          <p:spPr>
            <a:xfrm rot="5400000">
              <a:off x="1338556" y="1594758"/>
              <a:ext cx="180000" cy="180000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1934487" y="1793463"/>
              <a:ext cx="1415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Kx</a:t>
              </a:r>
              <a:r>
                <a:rPr lang="pt-BR" dirty="0"/>
                <a:t> = </a:t>
              </a:r>
              <a:r>
                <a:rPr lang="pt-BR" dirty="0" err="1"/>
                <a:t>Ky</a:t>
              </a:r>
              <a:r>
                <a:rPr lang="pt-BR" dirty="0"/>
                <a:t> = K, C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2772687" y="3012664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m, J</a:t>
              </a:r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4405545" y="1828799"/>
            <a:ext cx="3728747" cy="3196941"/>
            <a:chOff x="4405545" y="1828799"/>
            <a:chExt cx="3728747" cy="3196941"/>
          </a:xfrm>
        </p:grpSpPr>
        <p:sp>
          <p:nvSpPr>
            <p:cNvPr id="49" name="Fluxograma: Conector 48"/>
            <p:cNvSpPr/>
            <p:nvPr/>
          </p:nvSpPr>
          <p:spPr>
            <a:xfrm>
              <a:off x="5323113" y="2601685"/>
              <a:ext cx="1980000" cy="1980000"/>
            </a:xfrm>
            <a:prstGeom prst="flowChartConnector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cxnSp>
          <p:nvCxnSpPr>
            <p:cNvPr id="50" name="Conector de seta reta 49"/>
            <p:cNvCxnSpPr/>
            <p:nvPr/>
          </p:nvCxnSpPr>
          <p:spPr>
            <a:xfrm>
              <a:off x="5106421" y="2400529"/>
              <a:ext cx="28800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onector de seta reta 51"/>
            <p:cNvCxnSpPr/>
            <p:nvPr/>
          </p:nvCxnSpPr>
          <p:spPr>
            <a:xfrm>
              <a:off x="5117307" y="2389643"/>
              <a:ext cx="0" cy="25200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>
              <a:off x="5117308" y="2400529"/>
              <a:ext cx="1185520" cy="119175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de seta reta 54"/>
            <p:cNvCxnSpPr/>
            <p:nvPr/>
          </p:nvCxnSpPr>
          <p:spPr>
            <a:xfrm>
              <a:off x="5128194" y="2411415"/>
              <a:ext cx="1675377" cy="98492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 flipH="1" flipV="1">
              <a:off x="6302828" y="2405748"/>
              <a:ext cx="0" cy="252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 flipH="1">
              <a:off x="5105400" y="3602119"/>
              <a:ext cx="2880000" cy="1053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 flipH="1">
              <a:off x="6302829" y="3015343"/>
              <a:ext cx="1534885" cy="587829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Arco 63"/>
            <p:cNvSpPr/>
            <p:nvPr/>
          </p:nvSpPr>
          <p:spPr>
            <a:xfrm>
              <a:off x="5486399" y="2503715"/>
              <a:ext cx="2160000" cy="2160000"/>
            </a:xfrm>
            <a:prstGeom prst="arc">
              <a:avLst>
                <a:gd name="adj1" fmla="val 20214268"/>
                <a:gd name="adj2" fmla="val 0"/>
              </a:avLst>
            </a:prstGeom>
            <a:ln>
              <a:headEnd type="arrow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CaixaDeTexto 64"/>
            <p:cNvSpPr txBox="1"/>
            <p:nvPr/>
          </p:nvSpPr>
          <p:spPr>
            <a:xfrm>
              <a:off x="7638601" y="3121522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θ</a:t>
              </a:r>
              <a:endParaRPr lang="pt-BR" dirty="0"/>
            </a:p>
          </p:txBody>
        </p:sp>
        <p:sp>
          <p:nvSpPr>
            <p:cNvPr id="66" name="CaixaDeTexto 65"/>
            <p:cNvSpPr txBox="1"/>
            <p:nvPr/>
          </p:nvSpPr>
          <p:spPr>
            <a:xfrm>
              <a:off x="4764772" y="465640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67" name="CaixaDeTexto 66"/>
            <p:cNvSpPr txBox="1"/>
            <p:nvPr/>
          </p:nvSpPr>
          <p:spPr>
            <a:xfrm>
              <a:off x="6016629" y="3567836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S</a:t>
              </a:r>
            </a:p>
          </p:txBody>
        </p:sp>
        <p:sp>
          <p:nvSpPr>
            <p:cNvPr id="68" name="CaixaDeTexto 67"/>
            <p:cNvSpPr txBox="1"/>
            <p:nvPr/>
          </p:nvSpPr>
          <p:spPr>
            <a:xfrm>
              <a:off x="6680658" y="294735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G</a:t>
              </a:r>
            </a:p>
          </p:txBody>
        </p:sp>
        <p:sp>
          <p:nvSpPr>
            <p:cNvPr id="69" name="CaixaDeTexto 68"/>
            <p:cNvSpPr txBox="1"/>
            <p:nvPr/>
          </p:nvSpPr>
          <p:spPr>
            <a:xfrm>
              <a:off x="7845430" y="1989407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4830086" y="206560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</a:t>
              </a:r>
            </a:p>
          </p:txBody>
        </p:sp>
        <p:cxnSp>
          <p:nvCxnSpPr>
            <p:cNvPr id="71" name="Conector de seta reta 70"/>
            <p:cNvCxnSpPr/>
            <p:nvPr/>
          </p:nvCxnSpPr>
          <p:spPr>
            <a:xfrm flipV="1">
              <a:off x="6303851" y="1828799"/>
              <a:ext cx="0" cy="54000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 flipV="1">
              <a:off x="4518594" y="3603170"/>
              <a:ext cx="54000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CaixaDeTexto 73"/>
            <p:cNvSpPr txBox="1"/>
            <p:nvPr/>
          </p:nvSpPr>
          <p:spPr>
            <a:xfrm>
              <a:off x="6277887" y="1880550"/>
              <a:ext cx="624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 mx</a:t>
              </a: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4405545" y="3154179"/>
              <a:ext cx="627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 </a:t>
              </a:r>
              <a:r>
                <a:rPr lang="pt-BR" dirty="0" err="1"/>
                <a:t>my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848648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o 46"/>
          <p:cNvGrpSpPr/>
          <p:nvPr/>
        </p:nvGrpSpPr>
        <p:grpSpPr>
          <a:xfrm>
            <a:off x="498431" y="1858366"/>
            <a:ext cx="7965502" cy="2727936"/>
            <a:chOff x="490811" y="2132686"/>
            <a:chExt cx="7965502" cy="2727936"/>
          </a:xfrm>
        </p:grpSpPr>
        <p:sp>
          <p:nvSpPr>
            <p:cNvPr id="4" name="Cubo 3"/>
            <p:cNvSpPr/>
            <p:nvPr/>
          </p:nvSpPr>
          <p:spPr>
            <a:xfrm>
              <a:off x="609600" y="3226598"/>
              <a:ext cx="1077686" cy="761318"/>
            </a:xfrm>
            <a:prstGeom prst="cube">
              <a:avLst>
                <a:gd name="adj" fmla="val 51389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" name="Cubo 1"/>
            <p:cNvSpPr/>
            <p:nvPr/>
          </p:nvSpPr>
          <p:spPr>
            <a:xfrm>
              <a:off x="609600" y="3107871"/>
              <a:ext cx="7486650" cy="511629"/>
            </a:xfrm>
            <a:prstGeom prst="cube">
              <a:avLst>
                <a:gd name="adj" fmla="val 76563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" name="Cubo 2"/>
            <p:cNvSpPr/>
            <p:nvPr/>
          </p:nvSpPr>
          <p:spPr>
            <a:xfrm>
              <a:off x="609600" y="2738438"/>
              <a:ext cx="1077686" cy="761318"/>
            </a:xfrm>
            <a:prstGeom prst="cube">
              <a:avLst>
                <a:gd name="adj" fmla="val 51389"/>
              </a:avLst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" name="Elipse 4"/>
            <p:cNvSpPr/>
            <p:nvPr/>
          </p:nvSpPr>
          <p:spPr>
            <a:xfrm>
              <a:off x="1117599" y="2803979"/>
              <a:ext cx="231321" cy="916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933449" y="2962729"/>
              <a:ext cx="231321" cy="91621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cxnSp>
          <p:nvCxnSpPr>
            <p:cNvPr id="7" name="Conector reto 6"/>
            <p:cNvCxnSpPr/>
            <p:nvPr/>
          </p:nvCxnSpPr>
          <p:spPr>
            <a:xfrm flipV="1">
              <a:off x="1520266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reto 9"/>
            <p:cNvCxnSpPr/>
            <p:nvPr/>
          </p:nvCxnSpPr>
          <p:spPr>
            <a:xfrm flipV="1">
              <a:off x="2293696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to 10"/>
            <p:cNvCxnSpPr/>
            <p:nvPr/>
          </p:nvCxnSpPr>
          <p:spPr>
            <a:xfrm flipV="1">
              <a:off x="3067126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ector reto 11"/>
            <p:cNvCxnSpPr/>
            <p:nvPr/>
          </p:nvCxnSpPr>
          <p:spPr>
            <a:xfrm flipV="1">
              <a:off x="3764356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Conector reto 12"/>
            <p:cNvCxnSpPr/>
            <p:nvPr/>
          </p:nvCxnSpPr>
          <p:spPr>
            <a:xfrm flipV="1">
              <a:off x="4719713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reto 13"/>
            <p:cNvCxnSpPr/>
            <p:nvPr/>
          </p:nvCxnSpPr>
          <p:spPr>
            <a:xfrm flipV="1">
              <a:off x="5675070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14"/>
            <p:cNvCxnSpPr/>
            <p:nvPr/>
          </p:nvCxnSpPr>
          <p:spPr>
            <a:xfrm flipV="1">
              <a:off x="6630427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7555306" y="3105596"/>
              <a:ext cx="391719" cy="39171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CaixaDeTexto 16"/>
            <p:cNvSpPr txBox="1"/>
            <p:nvPr/>
          </p:nvSpPr>
          <p:spPr>
            <a:xfrm>
              <a:off x="8172261" y="3260446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cxnSp>
          <p:nvCxnSpPr>
            <p:cNvPr id="18" name="Conector reto 17"/>
            <p:cNvCxnSpPr/>
            <p:nvPr/>
          </p:nvCxnSpPr>
          <p:spPr>
            <a:xfrm>
              <a:off x="490811" y="3659801"/>
              <a:ext cx="7920000" cy="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 flipV="1">
              <a:off x="650831" y="2308860"/>
              <a:ext cx="0" cy="180000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742761" y="2132686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177146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L1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251822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L2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328784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L3</a:t>
              </a:r>
            </a:p>
          </p:txBody>
        </p:sp>
        <p:sp>
          <p:nvSpPr>
            <p:cNvPr id="25" name="CaixaDeTexto 24"/>
            <p:cNvSpPr txBox="1"/>
            <p:nvPr/>
          </p:nvSpPr>
          <p:spPr>
            <a:xfrm>
              <a:off x="396602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L4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96424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L5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591674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L6</a:t>
              </a:r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684638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L7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7326440" y="3127096"/>
              <a:ext cx="613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L8</a:t>
              </a:r>
            </a:p>
          </p:txBody>
        </p:sp>
        <p:cxnSp>
          <p:nvCxnSpPr>
            <p:cNvPr id="30" name="Conector reto 29"/>
            <p:cNvCxnSpPr/>
            <p:nvPr/>
          </p:nvCxnSpPr>
          <p:spPr>
            <a:xfrm flipH="1" flipV="1">
              <a:off x="153924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H="1" flipV="1">
              <a:off x="230886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reto 32"/>
            <p:cNvCxnSpPr/>
            <p:nvPr/>
          </p:nvCxnSpPr>
          <p:spPr>
            <a:xfrm flipH="1" flipV="1">
              <a:off x="308610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to 33"/>
            <p:cNvCxnSpPr/>
            <p:nvPr/>
          </p:nvCxnSpPr>
          <p:spPr>
            <a:xfrm flipH="1" flipV="1">
              <a:off x="377952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H="1" flipV="1">
              <a:off x="472440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H="1" flipV="1">
              <a:off x="569214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H="1" flipV="1">
              <a:off x="664464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ector reto 37"/>
            <p:cNvCxnSpPr/>
            <p:nvPr/>
          </p:nvCxnSpPr>
          <p:spPr>
            <a:xfrm flipH="1" flipV="1">
              <a:off x="7574280" y="3520439"/>
              <a:ext cx="0" cy="900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aixaDeTexto 38"/>
            <p:cNvSpPr txBox="1"/>
            <p:nvPr/>
          </p:nvSpPr>
          <p:spPr>
            <a:xfrm rot="5400000">
              <a:off x="108566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30 [mm]</a:t>
              </a:r>
            </a:p>
          </p:txBody>
        </p:sp>
        <p:sp>
          <p:nvSpPr>
            <p:cNvPr id="40" name="CaixaDeTexto 39"/>
            <p:cNvSpPr txBox="1"/>
            <p:nvPr/>
          </p:nvSpPr>
          <p:spPr>
            <a:xfrm rot="5400000">
              <a:off x="184766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60 [mm]</a:t>
              </a:r>
            </a:p>
          </p:txBody>
        </p:sp>
        <p:sp>
          <p:nvSpPr>
            <p:cNvPr id="41" name="CaixaDeTexto 40"/>
            <p:cNvSpPr txBox="1"/>
            <p:nvPr/>
          </p:nvSpPr>
          <p:spPr>
            <a:xfrm rot="5400000">
              <a:off x="261728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90 [mm]</a:t>
              </a:r>
            </a:p>
          </p:txBody>
        </p:sp>
        <p:sp>
          <p:nvSpPr>
            <p:cNvPr id="42" name="CaixaDeTexto 41"/>
            <p:cNvSpPr txBox="1"/>
            <p:nvPr/>
          </p:nvSpPr>
          <p:spPr>
            <a:xfrm rot="5400000">
              <a:off x="331832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110 [mm]</a:t>
              </a:r>
            </a:p>
          </p:txBody>
        </p:sp>
        <p:sp>
          <p:nvSpPr>
            <p:cNvPr id="43" name="CaixaDeTexto 42"/>
            <p:cNvSpPr txBox="1"/>
            <p:nvPr/>
          </p:nvSpPr>
          <p:spPr>
            <a:xfrm rot="5400000">
              <a:off x="426320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150 [mm]</a:t>
              </a:r>
            </a:p>
          </p:txBody>
        </p:sp>
        <p:sp>
          <p:nvSpPr>
            <p:cNvPr id="44" name="CaixaDeTexto 43"/>
            <p:cNvSpPr txBox="1"/>
            <p:nvPr/>
          </p:nvSpPr>
          <p:spPr>
            <a:xfrm rot="5400000">
              <a:off x="523094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190 [mm]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 rot="5400000">
              <a:off x="618344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230 [mm]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 rot="5400000">
              <a:off x="7097840" y="4068166"/>
              <a:ext cx="1215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268 [mm]</a:t>
              </a:r>
            </a:p>
          </p:txBody>
        </p:sp>
      </p:grpSp>
      <p:sp>
        <p:nvSpPr>
          <p:cNvPr id="48" name="CaixaDeTexto 47"/>
          <p:cNvSpPr txBox="1"/>
          <p:nvPr/>
        </p:nvSpPr>
        <p:spPr>
          <a:xfrm>
            <a:off x="134931" y="145342"/>
            <a:ext cx="12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Viga </a:t>
            </a:r>
            <a:r>
              <a:rPr lang="pt-BR" dirty="0" err="1"/>
              <a:t>lépore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388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upo 134"/>
          <p:cNvGrpSpPr/>
          <p:nvPr/>
        </p:nvGrpSpPr>
        <p:grpSpPr>
          <a:xfrm>
            <a:off x="951140" y="2962276"/>
            <a:ext cx="6266088" cy="1199114"/>
            <a:chOff x="1070883" y="4377419"/>
            <a:chExt cx="6266088" cy="1199114"/>
          </a:xfrm>
        </p:grpSpPr>
        <p:grpSp>
          <p:nvGrpSpPr>
            <p:cNvPr id="120" name="Grupo 119"/>
            <p:cNvGrpSpPr/>
            <p:nvPr/>
          </p:nvGrpSpPr>
          <p:grpSpPr>
            <a:xfrm>
              <a:off x="1070883" y="4377419"/>
              <a:ext cx="3516085" cy="1190625"/>
              <a:chOff x="548369" y="828675"/>
              <a:chExt cx="3516085" cy="1190625"/>
            </a:xfrm>
          </p:grpSpPr>
          <p:sp>
            <p:nvSpPr>
              <p:cNvPr id="68" name="Fluxograma: Dados 67"/>
              <p:cNvSpPr/>
              <p:nvPr/>
            </p:nvSpPr>
            <p:spPr>
              <a:xfrm>
                <a:off x="548369" y="834117"/>
                <a:ext cx="3516085" cy="1175657"/>
              </a:xfrm>
              <a:prstGeom prst="flowChartInputOutpu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Forma livre 77"/>
              <p:cNvSpPr/>
              <p:nvPr/>
            </p:nvSpPr>
            <p:spPr>
              <a:xfrm>
                <a:off x="603250" y="1911350"/>
                <a:ext cx="2803525" cy="25400"/>
              </a:xfrm>
              <a:custGeom>
                <a:avLst/>
                <a:gdLst>
                  <a:gd name="connsiteX0" fmla="*/ 0 w 2803525"/>
                  <a:gd name="connsiteY0" fmla="*/ 22225 h 25400"/>
                  <a:gd name="connsiteX1" fmla="*/ 1412875 w 2803525"/>
                  <a:gd name="connsiteY1" fmla="*/ 0 h 25400"/>
                  <a:gd name="connsiteX2" fmla="*/ 2803525 w 2803525"/>
                  <a:gd name="connsiteY2" fmla="*/ 2540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25400">
                    <a:moveTo>
                      <a:pt x="0" y="22225"/>
                    </a:moveTo>
                    <a:lnTo>
                      <a:pt x="1412875" y="0"/>
                    </a:lnTo>
                    <a:cubicBezTo>
                      <a:pt x="1880129" y="529"/>
                      <a:pt x="2537354" y="11642"/>
                      <a:pt x="2803525" y="254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Forma livre 80"/>
              <p:cNvSpPr/>
              <p:nvPr/>
            </p:nvSpPr>
            <p:spPr>
              <a:xfrm>
                <a:off x="657225" y="1799167"/>
                <a:ext cx="2800350" cy="48683"/>
              </a:xfrm>
              <a:custGeom>
                <a:avLst/>
                <a:gdLst>
                  <a:gd name="connsiteX0" fmla="*/ 0 w 2800350"/>
                  <a:gd name="connsiteY0" fmla="*/ 42333 h 48683"/>
                  <a:gd name="connsiteX1" fmla="*/ 1317625 w 2800350"/>
                  <a:gd name="connsiteY1" fmla="*/ 1058 h 48683"/>
                  <a:gd name="connsiteX2" fmla="*/ 2800350 w 2800350"/>
                  <a:gd name="connsiteY2" fmla="*/ 48683 h 4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0350" h="48683">
                    <a:moveTo>
                      <a:pt x="0" y="42333"/>
                    </a:moveTo>
                    <a:cubicBezTo>
                      <a:pt x="425450" y="21166"/>
                      <a:pt x="850900" y="0"/>
                      <a:pt x="1317625" y="1058"/>
                    </a:cubicBezTo>
                    <a:cubicBezTo>
                      <a:pt x="1784350" y="2116"/>
                      <a:pt x="2474383" y="25929"/>
                      <a:pt x="2800350" y="48683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Forma livre 81"/>
              <p:cNvSpPr/>
              <p:nvPr/>
            </p:nvSpPr>
            <p:spPr>
              <a:xfrm>
                <a:off x="708025" y="1666875"/>
                <a:ext cx="2794000" cy="98425"/>
              </a:xfrm>
              <a:custGeom>
                <a:avLst/>
                <a:gdLst>
                  <a:gd name="connsiteX0" fmla="*/ 0 w 2794000"/>
                  <a:gd name="connsiteY0" fmla="*/ 79375 h 98425"/>
                  <a:gd name="connsiteX1" fmla="*/ 1343025 w 2794000"/>
                  <a:gd name="connsiteY1" fmla="*/ 3175 h 98425"/>
                  <a:gd name="connsiteX2" fmla="*/ 2794000 w 2794000"/>
                  <a:gd name="connsiteY2" fmla="*/ 98425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98425">
                    <a:moveTo>
                      <a:pt x="0" y="79375"/>
                    </a:moveTo>
                    <a:cubicBezTo>
                      <a:pt x="438679" y="39687"/>
                      <a:pt x="877358" y="0"/>
                      <a:pt x="1343025" y="3175"/>
                    </a:cubicBezTo>
                    <a:cubicBezTo>
                      <a:pt x="1808692" y="6350"/>
                      <a:pt x="2506663" y="90488"/>
                      <a:pt x="2794000" y="984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Forma livre 82"/>
              <p:cNvSpPr/>
              <p:nvPr/>
            </p:nvSpPr>
            <p:spPr>
              <a:xfrm>
                <a:off x="762000" y="1528233"/>
                <a:ext cx="2794000" cy="141817"/>
              </a:xfrm>
              <a:custGeom>
                <a:avLst/>
                <a:gdLst>
                  <a:gd name="connsiteX0" fmla="*/ 0 w 2794000"/>
                  <a:gd name="connsiteY0" fmla="*/ 129117 h 141817"/>
                  <a:gd name="connsiteX1" fmla="*/ 1371600 w 2794000"/>
                  <a:gd name="connsiteY1" fmla="*/ 2117 h 141817"/>
                  <a:gd name="connsiteX2" fmla="*/ 2794000 w 2794000"/>
                  <a:gd name="connsiteY2" fmla="*/ 141817 h 14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141817">
                    <a:moveTo>
                      <a:pt x="0" y="129117"/>
                    </a:moveTo>
                    <a:cubicBezTo>
                      <a:pt x="452966" y="64558"/>
                      <a:pt x="905933" y="0"/>
                      <a:pt x="1371600" y="2117"/>
                    </a:cubicBezTo>
                    <a:cubicBezTo>
                      <a:pt x="1837267" y="4234"/>
                      <a:pt x="2601383" y="124884"/>
                      <a:pt x="2794000" y="141817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Forma livre 83"/>
              <p:cNvSpPr/>
              <p:nvPr/>
            </p:nvSpPr>
            <p:spPr>
              <a:xfrm>
                <a:off x="819150" y="1365779"/>
                <a:ext cx="2794000" cy="212196"/>
              </a:xfrm>
              <a:custGeom>
                <a:avLst/>
                <a:gdLst>
                  <a:gd name="connsiteX0" fmla="*/ 0 w 2794000"/>
                  <a:gd name="connsiteY0" fmla="*/ 196321 h 212196"/>
                  <a:gd name="connsiteX1" fmla="*/ 1416050 w 2794000"/>
                  <a:gd name="connsiteY1" fmla="*/ 2646 h 212196"/>
                  <a:gd name="connsiteX2" fmla="*/ 2794000 w 2794000"/>
                  <a:gd name="connsiteY2" fmla="*/ 212196 h 21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212196">
                    <a:moveTo>
                      <a:pt x="0" y="196321"/>
                    </a:moveTo>
                    <a:cubicBezTo>
                      <a:pt x="475191" y="98160"/>
                      <a:pt x="950383" y="0"/>
                      <a:pt x="1416050" y="2646"/>
                    </a:cubicBezTo>
                    <a:cubicBezTo>
                      <a:pt x="1881717" y="5292"/>
                      <a:pt x="2570163" y="177271"/>
                      <a:pt x="2794000" y="212196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Forma livre 84"/>
              <p:cNvSpPr/>
              <p:nvPr/>
            </p:nvSpPr>
            <p:spPr>
              <a:xfrm>
                <a:off x="873125" y="1193271"/>
                <a:ext cx="2797175" cy="295804"/>
              </a:xfrm>
              <a:custGeom>
                <a:avLst/>
                <a:gdLst>
                  <a:gd name="connsiteX0" fmla="*/ 0 w 2797175"/>
                  <a:gd name="connsiteY0" fmla="*/ 273579 h 295804"/>
                  <a:gd name="connsiteX1" fmla="*/ 1444625 w 2797175"/>
                  <a:gd name="connsiteY1" fmla="*/ 3704 h 295804"/>
                  <a:gd name="connsiteX2" fmla="*/ 2797175 w 2797175"/>
                  <a:gd name="connsiteY2" fmla="*/ 295804 h 2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7175" h="295804">
                    <a:moveTo>
                      <a:pt x="0" y="273579"/>
                    </a:moveTo>
                    <a:cubicBezTo>
                      <a:pt x="489214" y="136789"/>
                      <a:pt x="978429" y="0"/>
                      <a:pt x="1444625" y="3704"/>
                    </a:cubicBezTo>
                    <a:cubicBezTo>
                      <a:pt x="1910821" y="7408"/>
                      <a:pt x="2353998" y="151606"/>
                      <a:pt x="2797175" y="295804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Forma livre 85"/>
              <p:cNvSpPr/>
              <p:nvPr/>
            </p:nvSpPr>
            <p:spPr>
              <a:xfrm>
                <a:off x="923925" y="1007533"/>
                <a:ext cx="2806700" cy="386292"/>
              </a:xfrm>
              <a:custGeom>
                <a:avLst/>
                <a:gdLst>
                  <a:gd name="connsiteX0" fmla="*/ 0 w 2806700"/>
                  <a:gd name="connsiteY0" fmla="*/ 373592 h 386292"/>
                  <a:gd name="connsiteX1" fmla="*/ 1508125 w 2806700"/>
                  <a:gd name="connsiteY1" fmla="*/ 2117 h 386292"/>
                  <a:gd name="connsiteX2" fmla="*/ 2806700 w 2806700"/>
                  <a:gd name="connsiteY2" fmla="*/ 386292 h 3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00" h="386292">
                    <a:moveTo>
                      <a:pt x="0" y="373592"/>
                    </a:moveTo>
                    <a:cubicBezTo>
                      <a:pt x="520171" y="186796"/>
                      <a:pt x="1040342" y="0"/>
                      <a:pt x="1508125" y="2117"/>
                    </a:cubicBezTo>
                    <a:cubicBezTo>
                      <a:pt x="1975908" y="4234"/>
                      <a:pt x="2391304" y="195263"/>
                      <a:pt x="2806700" y="38629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Forma livre 86"/>
              <p:cNvSpPr/>
              <p:nvPr/>
            </p:nvSpPr>
            <p:spPr>
              <a:xfrm>
                <a:off x="977900" y="984250"/>
                <a:ext cx="2803525" cy="314325"/>
              </a:xfrm>
              <a:custGeom>
                <a:avLst/>
                <a:gdLst>
                  <a:gd name="connsiteX0" fmla="*/ 0 w 2803525"/>
                  <a:gd name="connsiteY0" fmla="*/ 314325 h 314325"/>
                  <a:gd name="connsiteX1" fmla="*/ 1492250 w 2803525"/>
                  <a:gd name="connsiteY1" fmla="*/ 0 h 314325"/>
                  <a:gd name="connsiteX2" fmla="*/ 2803525 w 2803525"/>
                  <a:gd name="connsiteY2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314325">
                    <a:moveTo>
                      <a:pt x="0" y="314325"/>
                    </a:moveTo>
                    <a:cubicBezTo>
                      <a:pt x="512498" y="157162"/>
                      <a:pt x="1024996" y="0"/>
                      <a:pt x="1492250" y="0"/>
                    </a:cubicBezTo>
                    <a:cubicBezTo>
                      <a:pt x="1959504" y="0"/>
                      <a:pt x="2381514" y="157162"/>
                      <a:pt x="2803525" y="3143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orma livre 87"/>
              <p:cNvSpPr/>
              <p:nvPr/>
            </p:nvSpPr>
            <p:spPr>
              <a:xfrm>
                <a:off x="1022350" y="963613"/>
                <a:ext cx="2809875" cy="252412"/>
              </a:xfrm>
              <a:custGeom>
                <a:avLst/>
                <a:gdLst>
                  <a:gd name="connsiteX0" fmla="*/ 0 w 2809875"/>
                  <a:gd name="connsiteY0" fmla="*/ 242887 h 252412"/>
                  <a:gd name="connsiteX1" fmla="*/ 1457325 w 2809875"/>
                  <a:gd name="connsiteY1" fmla="*/ 1587 h 252412"/>
                  <a:gd name="connsiteX2" fmla="*/ 2809875 w 2809875"/>
                  <a:gd name="connsiteY2" fmla="*/ 252412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9875" h="252412">
                    <a:moveTo>
                      <a:pt x="0" y="242887"/>
                    </a:moveTo>
                    <a:cubicBezTo>
                      <a:pt x="494506" y="121443"/>
                      <a:pt x="989013" y="0"/>
                      <a:pt x="1457325" y="1587"/>
                    </a:cubicBezTo>
                    <a:cubicBezTo>
                      <a:pt x="1925637" y="3174"/>
                      <a:pt x="2367756" y="127793"/>
                      <a:pt x="2809875" y="25241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orma livre 88"/>
              <p:cNvSpPr/>
              <p:nvPr/>
            </p:nvSpPr>
            <p:spPr>
              <a:xfrm>
                <a:off x="1200150" y="891117"/>
                <a:ext cx="2797175" cy="48683"/>
              </a:xfrm>
              <a:custGeom>
                <a:avLst/>
                <a:gdLst>
                  <a:gd name="connsiteX0" fmla="*/ 0 w 2797175"/>
                  <a:gd name="connsiteY0" fmla="*/ 42333 h 48683"/>
                  <a:gd name="connsiteX1" fmla="*/ 1320800 w 2797175"/>
                  <a:gd name="connsiteY1" fmla="*/ 1058 h 48683"/>
                  <a:gd name="connsiteX2" fmla="*/ 2797175 w 2797175"/>
                  <a:gd name="connsiteY2" fmla="*/ 48683 h 4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7175" h="48683">
                    <a:moveTo>
                      <a:pt x="0" y="42333"/>
                    </a:moveTo>
                    <a:cubicBezTo>
                      <a:pt x="427302" y="21166"/>
                      <a:pt x="854604" y="0"/>
                      <a:pt x="1320800" y="1058"/>
                    </a:cubicBezTo>
                    <a:cubicBezTo>
                      <a:pt x="1786996" y="2116"/>
                      <a:pt x="2525713" y="2116"/>
                      <a:pt x="2797175" y="48683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orma livre 89"/>
              <p:cNvSpPr/>
              <p:nvPr/>
            </p:nvSpPr>
            <p:spPr>
              <a:xfrm>
                <a:off x="1136650" y="923396"/>
                <a:ext cx="2803525" cy="108479"/>
              </a:xfrm>
              <a:custGeom>
                <a:avLst/>
                <a:gdLst>
                  <a:gd name="connsiteX0" fmla="*/ 0 w 2803525"/>
                  <a:gd name="connsiteY0" fmla="*/ 105304 h 108479"/>
                  <a:gd name="connsiteX1" fmla="*/ 1368425 w 2803525"/>
                  <a:gd name="connsiteY1" fmla="*/ 529 h 108479"/>
                  <a:gd name="connsiteX2" fmla="*/ 2803525 w 2803525"/>
                  <a:gd name="connsiteY2" fmla="*/ 108479 h 108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108479">
                    <a:moveTo>
                      <a:pt x="0" y="105304"/>
                    </a:moveTo>
                    <a:cubicBezTo>
                      <a:pt x="450585" y="52652"/>
                      <a:pt x="901171" y="0"/>
                      <a:pt x="1368425" y="529"/>
                    </a:cubicBezTo>
                    <a:cubicBezTo>
                      <a:pt x="1835679" y="1058"/>
                      <a:pt x="2803525" y="108479"/>
                      <a:pt x="2803525" y="108479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orma livre 90"/>
              <p:cNvSpPr/>
              <p:nvPr/>
            </p:nvSpPr>
            <p:spPr>
              <a:xfrm>
                <a:off x="1082675" y="944563"/>
                <a:ext cx="2806700" cy="182562"/>
              </a:xfrm>
              <a:custGeom>
                <a:avLst/>
                <a:gdLst>
                  <a:gd name="connsiteX0" fmla="*/ 0 w 2806700"/>
                  <a:gd name="connsiteY0" fmla="*/ 173037 h 182562"/>
                  <a:gd name="connsiteX1" fmla="*/ 1409700 w 2806700"/>
                  <a:gd name="connsiteY1" fmla="*/ 1587 h 182562"/>
                  <a:gd name="connsiteX2" fmla="*/ 2806700 w 2806700"/>
                  <a:gd name="connsiteY2" fmla="*/ 182562 h 18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00" h="182562">
                    <a:moveTo>
                      <a:pt x="0" y="173037"/>
                    </a:moveTo>
                    <a:cubicBezTo>
                      <a:pt x="470958" y="86518"/>
                      <a:pt x="941917" y="0"/>
                      <a:pt x="1409700" y="1587"/>
                    </a:cubicBezTo>
                    <a:cubicBezTo>
                      <a:pt x="1877483" y="3175"/>
                      <a:pt x="2509308" y="113770"/>
                      <a:pt x="2806700" y="18256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orma livre 91"/>
              <p:cNvSpPr/>
              <p:nvPr/>
            </p:nvSpPr>
            <p:spPr>
              <a:xfrm>
                <a:off x="657225" y="831850"/>
                <a:ext cx="698500" cy="1177925"/>
              </a:xfrm>
              <a:custGeom>
                <a:avLst/>
                <a:gdLst>
                  <a:gd name="connsiteX0" fmla="*/ 698500 w 698500"/>
                  <a:gd name="connsiteY0" fmla="*/ 0 h 1177925"/>
                  <a:gd name="connsiteX1" fmla="*/ 339725 w 698500"/>
                  <a:gd name="connsiteY1" fmla="*/ 546100 h 1177925"/>
                  <a:gd name="connsiteX2" fmla="*/ 0 w 69850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7925">
                    <a:moveTo>
                      <a:pt x="698500" y="0"/>
                    </a:moveTo>
                    <a:cubicBezTo>
                      <a:pt x="577321" y="174889"/>
                      <a:pt x="456142" y="349779"/>
                      <a:pt x="339725" y="546100"/>
                    </a:cubicBezTo>
                    <a:cubicBezTo>
                      <a:pt x="223308" y="742421"/>
                      <a:pt x="64558" y="1126067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orma livre 92"/>
              <p:cNvSpPr/>
              <p:nvPr/>
            </p:nvSpPr>
            <p:spPr>
              <a:xfrm>
                <a:off x="762000" y="831850"/>
                <a:ext cx="695325" cy="1177925"/>
              </a:xfrm>
              <a:custGeom>
                <a:avLst/>
                <a:gdLst>
                  <a:gd name="connsiteX0" fmla="*/ 695325 w 695325"/>
                  <a:gd name="connsiteY0" fmla="*/ 0 h 1177925"/>
                  <a:gd name="connsiteX1" fmla="*/ 317500 w 695325"/>
                  <a:gd name="connsiteY1" fmla="*/ 546100 h 1177925"/>
                  <a:gd name="connsiteX2" fmla="*/ 0 w 6953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25" h="1177925">
                    <a:moveTo>
                      <a:pt x="695325" y="0"/>
                    </a:moveTo>
                    <a:cubicBezTo>
                      <a:pt x="564356" y="174889"/>
                      <a:pt x="433388" y="349779"/>
                      <a:pt x="317500" y="546100"/>
                    </a:cubicBezTo>
                    <a:cubicBezTo>
                      <a:pt x="201613" y="742421"/>
                      <a:pt x="49742" y="1060979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Forma livre 93"/>
              <p:cNvSpPr/>
              <p:nvPr/>
            </p:nvSpPr>
            <p:spPr>
              <a:xfrm>
                <a:off x="1812925" y="828675"/>
                <a:ext cx="698500" cy="1187450"/>
              </a:xfrm>
              <a:custGeom>
                <a:avLst/>
                <a:gdLst>
                  <a:gd name="connsiteX0" fmla="*/ 698500 w 698500"/>
                  <a:gd name="connsiteY0" fmla="*/ 0 h 1187450"/>
                  <a:gd name="connsiteX1" fmla="*/ 276225 w 698500"/>
                  <a:gd name="connsiteY1" fmla="*/ 422275 h 1187450"/>
                  <a:gd name="connsiteX2" fmla="*/ 0 w 698500"/>
                  <a:gd name="connsiteY2" fmla="*/ 1187450 h 118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87450">
                    <a:moveTo>
                      <a:pt x="698500" y="0"/>
                    </a:moveTo>
                    <a:cubicBezTo>
                      <a:pt x="545571" y="112183"/>
                      <a:pt x="392642" y="224367"/>
                      <a:pt x="276225" y="422275"/>
                    </a:cubicBezTo>
                    <a:cubicBezTo>
                      <a:pt x="159808" y="620183"/>
                      <a:pt x="79904" y="903816"/>
                      <a:pt x="0" y="11874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Forma livre 94"/>
              <p:cNvSpPr/>
              <p:nvPr/>
            </p:nvSpPr>
            <p:spPr>
              <a:xfrm>
                <a:off x="1911350" y="828675"/>
                <a:ext cx="708025" cy="1190625"/>
              </a:xfrm>
              <a:custGeom>
                <a:avLst/>
                <a:gdLst>
                  <a:gd name="connsiteX0" fmla="*/ 708025 w 708025"/>
                  <a:gd name="connsiteY0" fmla="*/ 0 h 1190625"/>
                  <a:gd name="connsiteX1" fmla="*/ 247650 w 708025"/>
                  <a:gd name="connsiteY1" fmla="*/ 460375 h 1190625"/>
                  <a:gd name="connsiteX2" fmla="*/ 0 w 708025"/>
                  <a:gd name="connsiteY2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90625">
                    <a:moveTo>
                      <a:pt x="708025" y="0"/>
                    </a:moveTo>
                    <a:cubicBezTo>
                      <a:pt x="536839" y="130969"/>
                      <a:pt x="365654" y="261938"/>
                      <a:pt x="247650" y="460375"/>
                    </a:cubicBezTo>
                    <a:cubicBezTo>
                      <a:pt x="129646" y="658812"/>
                      <a:pt x="64823" y="924718"/>
                      <a:pt x="0" y="11906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Forma livre 95"/>
              <p:cNvSpPr/>
              <p:nvPr/>
            </p:nvSpPr>
            <p:spPr>
              <a:xfrm>
                <a:off x="2009775" y="838200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288925 w 711200"/>
                  <a:gd name="connsiteY1" fmla="*/ 466725 h 1174750"/>
                  <a:gd name="connsiteX2" fmla="*/ 0 w 7112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559329" y="135466"/>
                      <a:pt x="407458" y="270933"/>
                      <a:pt x="288925" y="466725"/>
                    </a:cubicBezTo>
                    <a:cubicBezTo>
                      <a:pt x="170392" y="662517"/>
                      <a:pt x="47096" y="1056217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Forma livre 96"/>
              <p:cNvSpPr/>
              <p:nvPr/>
            </p:nvSpPr>
            <p:spPr>
              <a:xfrm>
                <a:off x="2117725" y="835025"/>
                <a:ext cx="701675" cy="1174750"/>
              </a:xfrm>
              <a:custGeom>
                <a:avLst/>
                <a:gdLst>
                  <a:gd name="connsiteX0" fmla="*/ 701675 w 701675"/>
                  <a:gd name="connsiteY0" fmla="*/ 0 h 1174750"/>
                  <a:gd name="connsiteX1" fmla="*/ 314325 w 701675"/>
                  <a:gd name="connsiteY1" fmla="*/ 457200 h 1174750"/>
                  <a:gd name="connsiteX2" fmla="*/ 0 w 701675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75" h="1174750">
                    <a:moveTo>
                      <a:pt x="701675" y="0"/>
                    </a:moveTo>
                    <a:cubicBezTo>
                      <a:pt x="566473" y="130704"/>
                      <a:pt x="431271" y="261408"/>
                      <a:pt x="314325" y="457200"/>
                    </a:cubicBezTo>
                    <a:cubicBezTo>
                      <a:pt x="197379" y="652992"/>
                      <a:pt x="98689" y="913871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Forma livre 97"/>
              <p:cNvSpPr/>
              <p:nvPr/>
            </p:nvSpPr>
            <p:spPr>
              <a:xfrm>
                <a:off x="2222500" y="831850"/>
                <a:ext cx="711200" cy="1181100"/>
              </a:xfrm>
              <a:custGeom>
                <a:avLst/>
                <a:gdLst>
                  <a:gd name="connsiteX0" fmla="*/ 711200 w 711200"/>
                  <a:gd name="connsiteY0" fmla="*/ 0 h 1181100"/>
                  <a:gd name="connsiteX1" fmla="*/ 317500 w 711200"/>
                  <a:gd name="connsiteY1" fmla="*/ 485775 h 1181100"/>
                  <a:gd name="connsiteX2" fmla="*/ 0 w 711200"/>
                  <a:gd name="connsiteY2" fmla="*/ 1181100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81100">
                    <a:moveTo>
                      <a:pt x="711200" y="0"/>
                    </a:moveTo>
                    <a:cubicBezTo>
                      <a:pt x="573616" y="144462"/>
                      <a:pt x="436033" y="288925"/>
                      <a:pt x="317500" y="485775"/>
                    </a:cubicBezTo>
                    <a:cubicBezTo>
                      <a:pt x="198967" y="682625"/>
                      <a:pt x="99483" y="931862"/>
                      <a:pt x="0" y="11811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Forma livre 98"/>
              <p:cNvSpPr/>
              <p:nvPr/>
            </p:nvSpPr>
            <p:spPr>
              <a:xfrm>
                <a:off x="2330450" y="835025"/>
                <a:ext cx="698500" cy="1174750"/>
              </a:xfrm>
              <a:custGeom>
                <a:avLst/>
                <a:gdLst>
                  <a:gd name="connsiteX0" fmla="*/ 698500 w 698500"/>
                  <a:gd name="connsiteY0" fmla="*/ 0 h 1174750"/>
                  <a:gd name="connsiteX1" fmla="*/ 317500 w 698500"/>
                  <a:gd name="connsiteY1" fmla="*/ 514350 h 1174750"/>
                  <a:gd name="connsiteX2" fmla="*/ 0 w 6985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4750">
                    <a:moveTo>
                      <a:pt x="698500" y="0"/>
                    </a:moveTo>
                    <a:cubicBezTo>
                      <a:pt x="566208" y="159279"/>
                      <a:pt x="433917" y="318558"/>
                      <a:pt x="317500" y="514350"/>
                    </a:cubicBezTo>
                    <a:cubicBezTo>
                      <a:pt x="201083" y="710142"/>
                      <a:pt x="100541" y="942446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Forma livre 99"/>
              <p:cNvSpPr/>
              <p:nvPr/>
            </p:nvSpPr>
            <p:spPr>
              <a:xfrm>
                <a:off x="2432050" y="835025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330200 w 708025"/>
                  <a:gd name="connsiteY1" fmla="*/ 539750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578114" y="171714"/>
                      <a:pt x="448204" y="343429"/>
                      <a:pt x="330200" y="539750"/>
                    </a:cubicBezTo>
                    <a:cubicBezTo>
                      <a:pt x="212196" y="736071"/>
                      <a:pt x="106098" y="95699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Forma livre 100"/>
              <p:cNvSpPr/>
              <p:nvPr/>
            </p:nvSpPr>
            <p:spPr>
              <a:xfrm>
                <a:off x="2536825" y="835025"/>
                <a:ext cx="714375" cy="1177925"/>
              </a:xfrm>
              <a:custGeom>
                <a:avLst/>
                <a:gdLst>
                  <a:gd name="connsiteX0" fmla="*/ 714375 w 714375"/>
                  <a:gd name="connsiteY0" fmla="*/ 0 h 1177925"/>
                  <a:gd name="connsiteX1" fmla="*/ 339725 w 714375"/>
                  <a:gd name="connsiteY1" fmla="*/ 549275 h 1177925"/>
                  <a:gd name="connsiteX2" fmla="*/ 0 w 7143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4375" h="1177925">
                    <a:moveTo>
                      <a:pt x="714375" y="0"/>
                    </a:moveTo>
                    <a:cubicBezTo>
                      <a:pt x="586581" y="176477"/>
                      <a:pt x="458788" y="352954"/>
                      <a:pt x="339725" y="549275"/>
                    </a:cubicBezTo>
                    <a:cubicBezTo>
                      <a:pt x="220663" y="745596"/>
                      <a:pt x="110331" y="961760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orma livre 101"/>
              <p:cNvSpPr/>
              <p:nvPr/>
            </p:nvSpPr>
            <p:spPr>
              <a:xfrm>
                <a:off x="2641600" y="835025"/>
                <a:ext cx="698500" cy="1171575"/>
              </a:xfrm>
              <a:custGeom>
                <a:avLst/>
                <a:gdLst>
                  <a:gd name="connsiteX0" fmla="*/ 698500 w 698500"/>
                  <a:gd name="connsiteY0" fmla="*/ 0 h 1171575"/>
                  <a:gd name="connsiteX1" fmla="*/ 393700 w 698500"/>
                  <a:gd name="connsiteY1" fmla="*/ 555625 h 1171575"/>
                  <a:gd name="connsiteX2" fmla="*/ 0 w 698500"/>
                  <a:gd name="connsiteY2" fmla="*/ 1171575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1575">
                    <a:moveTo>
                      <a:pt x="698500" y="0"/>
                    </a:moveTo>
                    <a:cubicBezTo>
                      <a:pt x="604308" y="180181"/>
                      <a:pt x="510117" y="360363"/>
                      <a:pt x="393700" y="555625"/>
                    </a:cubicBezTo>
                    <a:cubicBezTo>
                      <a:pt x="277283" y="750888"/>
                      <a:pt x="138641" y="961231"/>
                      <a:pt x="0" y="11715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Forma livre 102"/>
              <p:cNvSpPr/>
              <p:nvPr/>
            </p:nvSpPr>
            <p:spPr>
              <a:xfrm>
                <a:off x="2752725" y="841375"/>
                <a:ext cx="698500" cy="1171575"/>
              </a:xfrm>
              <a:custGeom>
                <a:avLst/>
                <a:gdLst>
                  <a:gd name="connsiteX0" fmla="*/ 698500 w 698500"/>
                  <a:gd name="connsiteY0" fmla="*/ 0 h 1171575"/>
                  <a:gd name="connsiteX1" fmla="*/ 469900 w 698500"/>
                  <a:gd name="connsiteY1" fmla="*/ 612775 h 1171575"/>
                  <a:gd name="connsiteX2" fmla="*/ 0 w 698500"/>
                  <a:gd name="connsiteY2" fmla="*/ 1171575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1575">
                    <a:moveTo>
                      <a:pt x="698500" y="0"/>
                    </a:moveTo>
                    <a:cubicBezTo>
                      <a:pt x="642408" y="208756"/>
                      <a:pt x="586317" y="417513"/>
                      <a:pt x="469900" y="612775"/>
                    </a:cubicBezTo>
                    <a:cubicBezTo>
                      <a:pt x="353483" y="808038"/>
                      <a:pt x="176741" y="989806"/>
                      <a:pt x="0" y="11715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Forma livre 103"/>
              <p:cNvSpPr/>
              <p:nvPr/>
            </p:nvSpPr>
            <p:spPr>
              <a:xfrm>
                <a:off x="2857500" y="835025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523875 w 711200"/>
                  <a:gd name="connsiteY1" fmla="*/ 669925 h 1174750"/>
                  <a:gd name="connsiteX2" fmla="*/ 0 w 7112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676804" y="237066"/>
                      <a:pt x="642408" y="474133"/>
                      <a:pt x="523875" y="669925"/>
                    </a:cubicBezTo>
                    <a:cubicBezTo>
                      <a:pt x="405342" y="865717"/>
                      <a:pt x="202671" y="1020233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Forma livre 104"/>
              <p:cNvSpPr/>
              <p:nvPr/>
            </p:nvSpPr>
            <p:spPr>
              <a:xfrm>
                <a:off x="2965450" y="835025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520700 w 708025"/>
                  <a:gd name="connsiteY1" fmla="*/ 603250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73364" y="203464"/>
                      <a:pt x="638704" y="406929"/>
                      <a:pt x="520700" y="603250"/>
                    </a:cubicBezTo>
                    <a:cubicBezTo>
                      <a:pt x="402696" y="799571"/>
                      <a:pt x="201348" y="98874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Forma livre 105"/>
              <p:cNvSpPr/>
              <p:nvPr/>
            </p:nvSpPr>
            <p:spPr>
              <a:xfrm>
                <a:off x="3063875" y="831850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469900 w 708025"/>
                  <a:gd name="connsiteY1" fmla="*/ 606425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47964" y="205052"/>
                      <a:pt x="587904" y="410104"/>
                      <a:pt x="469900" y="606425"/>
                    </a:cubicBezTo>
                    <a:cubicBezTo>
                      <a:pt x="351896" y="802746"/>
                      <a:pt x="175948" y="9903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Forma livre 106"/>
              <p:cNvSpPr/>
              <p:nvPr/>
            </p:nvSpPr>
            <p:spPr>
              <a:xfrm>
                <a:off x="3168650" y="835025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425450 w 708025"/>
                  <a:gd name="connsiteY1" fmla="*/ 581025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25739" y="192352"/>
                      <a:pt x="543454" y="384704"/>
                      <a:pt x="425450" y="581025"/>
                    </a:cubicBezTo>
                    <a:cubicBezTo>
                      <a:pt x="307446" y="777346"/>
                      <a:pt x="153723" y="9776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Forma livre 107"/>
              <p:cNvSpPr/>
              <p:nvPr/>
            </p:nvSpPr>
            <p:spPr>
              <a:xfrm>
                <a:off x="3270250" y="831850"/>
                <a:ext cx="701675" cy="1174750"/>
              </a:xfrm>
              <a:custGeom>
                <a:avLst/>
                <a:gdLst>
                  <a:gd name="connsiteX0" fmla="*/ 701675 w 701675"/>
                  <a:gd name="connsiteY0" fmla="*/ 0 h 1174750"/>
                  <a:gd name="connsiteX1" fmla="*/ 0 w 701675"/>
                  <a:gd name="connsiteY1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1675" h="1174750">
                    <a:moveTo>
                      <a:pt x="701675" y="0"/>
                    </a:moveTo>
                    <a:cubicBezTo>
                      <a:pt x="422539" y="475721"/>
                      <a:pt x="143404" y="951442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Forma livre 108"/>
              <p:cNvSpPr/>
              <p:nvPr/>
            </p:nvSpPr>
            <p:spPr>
              <a:xfrm>
                <a:off x="1698625" y="831850"/>
                <a:ext cx="704850" cy="1177925"/>
              </a:xfrm>
              <a:custGeom>
                <a:avLst/>
                <a:gdLst>
                  <a:gd name="connsiteX0" fmla="*/ 704850 w 704850"/>
                  <a:gd name="connsiteY0" fmla="*/ 0 h 1177925"/>
                  <a:gd name="connsiteX1" fmla="*/ 365125 w 704850"/>
                  <a:gd name="connsiteY1" fmla="*/ 333375 h 1177925"/>
                  <a:gd name="connsiteX2" fmla="*/ 0 w 70485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4850" h="1177925">
                    <a:moveTo>
                      <a:pt x="704850" y="0"/>
                    </a:moveTo>
                    <a:cubicBezTo>
                      <a:pt x="593725" y="68527"/>
                      <a:pt x="482600" y="137054"/>
                      <a:pt x="365125" y="333375"/>
                    </a:cubicBezTo>
                    <a:cubicBezTo>
                      <a:pt x="247650" y="529696"/>
                      <a:pt x="123825" y="853810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Forma livre 109"/>
              <p:cNvSpPr/>
              <p:nvPr/>
            </p:nvSpPr>
            <p:spPr>
              <a:xfrm>
                <a:off x="1600200" y="835025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336550 w 688975"/>
                  <a:gd name="connsiteY1" fmla="*/ 403225 h 1177925"/>
                  <a:gd name="connsiteX2" fmla="*/ 0 w 6889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cubicBezTo>
                      <a:pt x="570177" y="103452"/>
                      <a:pt x="451379" y="206904"/>
                      <a:pt x="336550" y="403225"/>
                    </a:cubicBezTo>
                    <a:cubicBezTo>
                      <a:pt x="221721" y="599546"/>
                      <a:pt x="110860" y="8887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Forma livre 110"/>
              <p:cNvSpPr/>
              <p:nvPr/>
            </p:nvSpPr>
            <p:spPr>
              <a:xfrm>
                <a:off x="1492250" y="838200"/>
                <a:ext cx="685800" cy="1174750"/>
              </a:xfrm>
              <a:custGeom>
                <a:avLst/>
                <a:gdLst>
                  <a:gd name="connsiteX0" fmla="*/ 685800 w 685800"/>
                  <a:gd name="connsiteY0" fmla="*/ 0 h 1174750"/>
                  <a:gd name="connsiteX1" fmla="*/ 438150 w 685800"/>
                  <a:gd name="connsiteY1" fmla="*/ 311150 h 1174750"/>
                  <a:gd name="connsiteX2" fmla="*/ 0 w 6858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800" h="1174750">
                    <a:moveTo>
                      <a:pt x="685800" y="0"/>
                    </a:moveTo>
                    <a:cubicBezTo>
                      <a:pt x="619125" y="57679"/>
                      <a:pt x="552450" y="115358"/>
                      <a:pt x="438150" y="311150"/>
                    </a:cubicBezTo>
                    <a:cubicBezTo>
                      <a:pt x="323850" y="506942"/>
                      <a:pt x="161925" y="840846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Forma livre 111"/>
              <p:cNvSpPr/>
              <p:nvPr/>
            </p:nvSpPr>
            <p:spPr>
              <a:xfrm>
                <a:off x="1384300" y="828675"/>
                <a:ext cx="695325" cy="1184275"/>
              </a:xfrm>
              <a:custGeom>
                <a:avLst/>
                <a:gdLst>
                  <a:gd name="connsiteX0" fmla="*/ 695325 w 695325"/>
                  <a:gd name="connsiteY0" fmla="*/ 0 h 1184275"/>
                  <a:gd name="connsiteX1" fmla="*/ 390525 w 695325"/>
                  <a:gd name="connsiteY1" fmla="*/ 419100 h 1184275"/>
                  <a:gd name="connsiteX2" fmla="*/ 0 w 695325"/>
                  <a:gd name="connsiteY2" fmla="*/ 1184275 h 118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25" h="1184275">
                    <a:moveTo>
                      <a:pt x="695325" y="0"/>
                    </a:moveTo>
                    <a:cubicBezTo>
                      <a:pt x="600868" y="110860"/>
                      <a:pt x="506412" y="221721"/>
                      <a:pt x="390525" y="419100"/>
                    </a:cubicBezTo>
                    <a:cubicBezTo>
                      <a:pt x="274638" y="616479"/>
                      <a:pt x="137319" y="900377"/>
                      <a:pt x="0" y="11842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orma livre 112"/>
              <p:cNvSpPr/>
              <p:nvPr/>
            </p:nvSpPr>
            <p:spPr>
              <a:xfrm>
                <a:off x="1285875" y="828675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406400 w 688975"/>
                  <a:gd name="connsiteY1" fmla="*/ 428625 h 1177925"/>
                  <a:gd name="connsiteX2" fmla="*/ 0 w 6889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cubicBezTo>
                      <a:pt x="605102" y="116152"/>
                      <a:pt x="521229" y="232304"/>
                      <a:pt x="406400" y="428625"/>
                    </a:cubicBezTo>
                    <a:cubicBezTo>
                      <a:pt x="291571" y="624946"/>
                      <a:pt x="145785" y="9014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orma livre 113"/>
              <p:cNvSpPr/>
              <p:nvPr/>
            </p:nvSpPr>
            <p:spPr>
              <a:xfrm>
                <a:off x="1184275" y="831850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0 w 688975"/>
                  <a:gd name="connsiteY1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lnTo>
                      <a:pt x="0" y="1177925"/>
                    </a:ln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Forma livre 114"/>
              <p:cNvSpPr/>
              <p:nvPr/>
            </p:nvSpPr>
            <p:spPr>
              <a:xfrm>
                <a:off x="1076325" y="828675"/>
                <a:ext cx="692150" cy="1181100"/>
              </a:xfrm>
              <a:custGeom>
                <a:avLst/>
                <a:gdLst>
                  <a:gd name="connsiteX0" fmla="*/ 692150 w 692150"/>
                  <a:gd name="connsiteY0" fmla="*/ 0 h 1181100"/>
                  <a:gd name="connsiteX1" fmla="*/ 447675 w 692150"/>
                  <a:gd name="connsiteY1" fmla="*/ 514350 h 1181100"/>
                  <a:gd name="connsiteX2" fmla="*/ 0 w 692150"/>
                  <a:gd name="connsiteY2" fmla="*/ 1181100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2150" h="1181100">
                    <a:moveTo>
                      <a:pt x="692150" y="0"/>
                    </a:moveTo>
                    <a:cubicBezTo>
                      <a:pt x="627591" y="158750"/>
                      <a:pt x="563033" y="317500"/>
                      <a:pt x="447675" y="514350"/>
                    </a:cubicBezTo>
                    <a:cubicBezTo>
                      <a:pt x="332317" y="711200"/>
                      <a:pt x="166158" y="946150"/>
                      <a:pt x="0" y="11811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Forma livre 115"/>
              <p:cNvSpPr/>
              <p:nvPr/>
            </p:nvSpPr>
            <p:spPr>
              <a:xfrm>
                <a:off x="971550" y="835025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666750 w 711200"/>
                  <a:gd name="connsiteY1" fmla="*/ 98425 h 1174750"/>
                  <a:gd name="connsiteX2" fmla="*/ 558800 w 711200"/>
                  <a:gd name="connsiteY2" fmla="*/ 428625 h 1174750"/>
                  <a:gd name="connsiteX3" fmla="*/ 0 w 711200"/>
                  <a:gd name="connsiteY3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701675" y="13494"/>
                      <a:pt x="692150" y="26988"/>
                      <a:pt x="666750" y="98425"/>
                    </a:cubicBezTo>
                    <a:cubicBezTo>
                      <a:pt x="641350" y="169862"/>
                      <a:pt x="669925" y="249238"/>
                      <a:pt x="558800" y="428625"/>
                    </a:cubicBezTo>
                    <a:cubicBezTo>
                      <a:pt x="447675" y="608012"/>
                      <a:pt x="223837" y="891381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Forma livre 116"/>
              <p:cNvSpPr/>
              <p:nvPr/>
            </p:nvSpPr>
            <p:spPr>
              <a:xfrm>
                <a:off x="869950" y="835025"/>
                <a:ext cx="698500" cy="1177925"/>
              </a:xfrm>
              <a:custGeom>
                <a:avLst/>
                <a:gdLst>
                  <a:gd name="connsiteX0" fmla="*/ 698500 w 698500"/>
                  <a:gd name="connsiteY0" fmla="*/ 0 h 1177925"/>
                  <a:gd name="connsiteX1" fmla="*/ 482600 w 698500"/>
                  <a:gd name="connsiteY1" fmla="*/ 476250 h 1177925"/>
                  <a:gd name="connsiteX2" fmla="*/ 0 w 69850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7925">
                    <a:moveTo>
                      <a:pt x="698500" y="0"/>
                    </a:moveTo>
                    <a:cubicBezTo>
                      <a:pt x="648758" y="139964"/>
                      <a:pt x="599017" y="279929"/>
                      <a:pt x="482600" y="476250"/>
                    </a:cubicBezTo>
                    <a:cubicBezTo>
                      <a:pt x="366183" y="672571"/>
                      <a:pt x="183091" y="92524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0" name="Texto Explicativo 2 (Borda e Ênfase) 129"/>
            <p:cNvSpPr/>
            <p:nvPr/>
          </p:nvSpPr>
          <p:spPr>
            <a:xfrm>
              <a:off x="5029202" y="5236028"/>
              <a:ext cx="197031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547"/>
                <a:gd name="adj6" fmla="val -43306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Mechanical model</a:t>
              </a:r>
            </a:p>
          </p:txBody>
        </p:sp>
        <p:sp>
          <p:nvSpPr>
            <p:cNvPr id="132" name="Texto Explicativo 2 (Borda e Ênfase) 131"/>
            <p:cNvSpPr/>
            <p:nvPr/>
          </p:nvSpPr>
          <p:spPr>
            <a:xfrm>
              <a:off x="5366658" y="4691742"/>
              <a:ext cx="197031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547"/>
                <a:gd name="adj6" fmla="val -43306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Vibration modes</a:t>
              </a:r>
            </a:p>
          </p:txBody>
        </p:sp>
      </p:grpSp>
      <p:grpSp>
        <p:nvGrpSpPr>
          <p:cNvPr id="136" name="Grupo 135"/>
          <p:cNvGrpSpPr/>
          <p:nvPr/>
        </p:nvGrpSpPr>
        <p:grpSpPr>
          <a:xfrm>
            <a:off x="1132888" y="1292497"/>
            <a:ext cx="6323825" cy="1175657"/>
            <a:chOff x="1296174" y="2098040"/>
            <a:chExt cx="6323825" cy="1175657"/>
          </a:xfrm>
        </p:grpSpPr>
        <p:grpSp>
          <p:nvGrpSpPr>
            <p:cNvPr id="129" name="Grupo 128"/>
            <p:cNvGrpSpPr/>
            <p:nvPr/>
          </p:nvGrpSpPr>
          <p:grpSpPr>
            <a:xfrm>
              <a:off x="1296174" y="2098040"/>
              <a:ext cx="3516085" cy="1175657"/>
              <a:chOff x="4257087" y="1150982"/>
              <a:chExt cx="3516085" cy="1175657"/>
            </a:xfrm>
          </p:grpSpPr>
          <p:sp>
            <p:nvSpPr>
              <p:cNvPr id="119" name="Fluxograma: Dados 118"/>
              <p:cNvSpPr/>
              <p:nvPr/>
            </p:nvSpPr>
            <p:spPr>
              <a:xfrm>
                <a:off x="4257087" y="1150982"/>
                <a:ext cx="3516085" cy="1175657"/>
              </a:xfrm>
              <a:prstGeom prst="flowChartInputOutpu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Forma livre 120"/>
              <p:cNvSpPr/>
              <p:nvPr/>
            </p:nvSpPr>
            <p:spPr>
              <a:xfrm>
                <a:off x="4883150" y="1155700"/>
                <a:ext cx="511175" cy="306917"/>
              </a:xfrm>
              <a:custGeom>
                <a:avLst/>
                <a:gdLst>
                  <a:gd name="connsiteX0" fmla="*/ 0 w 511175"/>
                  <a:gd name="connsiteY0" fmla="*/ 142875 h 306917"/>
                  <a:gd name="connsiteX1" fmla="*/ 168275 w 511175"/>
                  <a:gd name="connsiteY1" fmla="*/ 257175 h 306917"/>
                  <a:gd name="connsiteX2" fmla="*/ 438150 w 511175"/>
                  <a:gd name="connsiteY2" fmla="*/ 279400 h 306917"/>
                  <a:gd name="connsiteX3" fmla="*/ 352425 w 511175"/>
                  <a:gd name="connsiteY3" fmla="*/ 92075 h 306917"/>
                  <a:gd name="connsiteX4" fmla="*/ 511175 w 511175"/>
                  <a:gd name="connsiteY4" fmla="*/ 0 h 30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175" h="306917">
                    <a:moveTo>
                      <a:pt x="0" y="142875"/>
                    </a:moveTo>
                    <a:cubicBezTo>
                      <a:pt x="47625" y="188648"/>
                      <a:pt x="95250" y="234421"/>
                      <a:pt x="168275" y="257175"/>
                    </a:cubicBezTo>
                    <a:cubicBezTo>
                      <a:pt x="241300" y="279929"/>
                      <a:pt x="407458" y="306917"/>
                      <a:pt x="438150" y="279400"/>
                    </a:cubicBezTo>
                    <a:cubicBezTo>
                      <a:pt x="468842" y="251883"/>
                      <a:pt x="340254" y="138642"/>
                      <a:pt x="352425" y="92075"/>
                    </a:cubicBezTo>
                    <a:cubicBezTo>
                      <a:pt x="364596" y="45508"/>
                      <a:pt x="437885" y="22754"/>
                      <a:pt x="511175" y="0"/>
                    </a:cubicBezTo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Forma livre 121"/>
              <p:cNvSpPr/>
              <p:nvPr/>
            </p:nvSpPr>
            <p:spPr>
              <a:xfrm>
                <a:off x="4778375" y="1158875"/>
                <a:ext cx="1091671" cy="541338"/>
              </a:xfrm>
              <a:custGeom>
                <a:avLst/>
                <a:gdLst>
                  <a:gd name="connsiteX0" fmla="*/ 0 w 1091671"/>
                  <a:gd name="connsiteY0" fmla="*/ 304800 h 541338"/>
                  <a:gd name="connsiteX1" fmla="*/ 142875 w 1091671"/>
                  <a:gd name="connsiteY1" fmla="*/ 460375 h 541338"/>
                  <a:gd name="connsiteX2" fmla="*/ 615950 w 1091671"/>
                  <a:gd name="connsiteY2" fmla="*/ 539750 h 541338"/>
                  <a:gd name="connsiteX3" fmla="*/ 1054100 w 1091671"/>
                  <a:gd name="connsiteY3" fmla="*/ 450850 h 541338"/>
                  <a:gd name="connsiteX4" fmla="*/ 841375 w 1091671"/>
                  <a:gd name="connsiteY4" fmla="*/ 190500 h 541338"/>
                  <a:gd name="connsiteX5" fmla="*/ 666750 w 1091671"/>
                  <a:gd name="connsiteY5" fmla="*/ 114300 h 541338"/>
                  <a:gd name="connsiteX6" fmla="*/ 946150 w 1091671"/>
                  <a:gd name="connsiteY6" fmla="*/ 0 h 54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1671" h="541338">
                    <a:moveTo>
                      <a:pt x="0" y="304800"/>
                    </a:moveTo>
                    <a:cubicBezTo>
                      <a:pt x="20108" y="363008"/>
                      <a:pt x="40217" y="421217"/>
                      <a:pt x="142875" y="460375"/>
                    </a:cubicBezTo>
                    <a:cubicBezTo>
                      <a:pt x="245533" y="499533"/>
                      <a:pt x="464079" y="541338"/>
                      <a:pt x="615950" y="539750"/>
                    </a:cubicBezTo>
                    <a:cubicBezTo>
                      <a:pt x="767821" y="538163"/>
                      <a:pt x="1016529" y="509058"/>
                      <a:pt x="1054100" y="450850"/>
                    </a:cubicBezTo>
                    <a:cubicBezTo>
                      <a:pt x="1091671" y="392642"/>
                      <a:pt x="905933" y="246592"/>
                      <a:pt x="841375" y="190500"/>
                    </a:cubicBezTo>
                    <a:cubicBezTo>
                      <a:pt x="776817" y="134408"/>
                      <a:pt x="649288" y="146050"/>
                      <a:pt x="666750" y="114300"/>
                    </a:cubicBezTo>
                    <a:cubicBezTo>
                      <a:pt x="684212" y="82550"/>
                      <a:pt x="815181" y="41275"/>
                      <a:pt x="946150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Forma livre 122"/>
              <p:cNvSpPr/>
              <p:nvPr/>
            </p:nvSpPr>
            <p:spPr>
              <a:xfrm>
                <a:off x="4673600" y="1162050"/>
                <a:ext cx="1837267" cy="854075"/>
              </a:xfrm>
              <a:custGeom>
                <a:avLst/>
                <a:gdLst>
                  <a:gd name="connsiteX0" fmla="*/ 0 w 1837267"/>
                  <a:gd name="connsiteY0" fmla="*/ 473075 h 854075"/>
                  <a:gd name="connsiteX1" fmla="*/ 298450 w 1837267"/>
                  <a:gd name="connsiteY1" fmla="*/ 771525 h 854075"/>
                  <a:gd name="connsiteX2" fmla="*/ 866775 w 1837267"/>
                  <a:gd name="connsiteY2" fmla="*/ 803275 h 854075"/>
                  <a:gd name="connsiteX3" fmla="*/ 1654175 w 1837267"/>
                  <a:gd name="connsiteY3" fmla="*/ 803275 h 854075"/>
                  <a:gd name="connsiteX4" fmla="*/ 1822450 w 1837267"/>
                  <a:gd name="connsiteY4" fmla="*/ 498475 h 854075"/>
                  <a:gd name="connsiteX5" fmla="*/ 1565275 w 1837267"/>
                  <a:gd name="connsiteY5" fmla="*/ 273050 h 854075"/>
                  <a:gd name="connsiteX6" fmla="*/ 1247775 w 1837267"/>
                  <a:gd name="connsiteY6" fmla="*/ 107950 h 854075"/>
                  <a:gd name="connsiteX7" fmla="*/ 1489075 w 1837267"/>
                  <a:gd name="connsiteY7" fmla="*/ 0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7267" h="854075">
                    <a:moveTo>
                      <a:pt x="0" y="473075"/>
                    </a:moveTo>
                    <a:cubicBezTo>
                      <a:pt x="76994" y="594783"/>
                      <a:pt x="153988" y="716492"/>
                      <a:pt x="298450" y="771525"/>
                    </a:cubicBezTo>
                    <a:cubicBezTo>
                      <a:pt x="442912" y="826558"/>
                      <a:pt x="640821" y="797983"/>
                      <a:pt x="866775" y="803275"/>
                    </a:cubicBezTo>
                    <a:cubicBezTo>
                      <a:pt x="1092729" y="808567"/>
                      <a:pt x="1494896" y="854075"/>
                      <a:pt x="1654175" y="803275"/>
                    </a:cubicBezTo>
                    <a:cubicBezTo>
                      <a:pt x="1813454" y="752475"/>
                      <a:pt x="1837267" y="586846"/>
                      <a:pt x="1822450" y="498475"/>
                    </a:cubicBezTo>
                    <a:cubicBezTo>
                      <a:pt x="1807633" y="410104"/>
                      <a:pt x="1661054" y="338137"/>
                      <a:pt x="1565275" y="273050"/>
                    </a:cubicBezTo>
                    <a:cubicBezTo>
                      <a:pt x="1469496" y="207963"/>
                      <a:pt x="1260475" y="153458"/>
                      <a:pt x="1247775" y="107950"/>
                    </a:cubicBezTo>
                    <a:cubicBezTo>
                      <a:pt x="1235075" y="62442"/>
                      <a:pt x="1489075" y="0"/>
                      <a:pt x="1489075" y="0"/>
                    </a:cubicBezTo>
                  </a:path>
                </a:pathLst>
              </a:cu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Forma livre 123"/>
              <p:cNvSpPr/>
              <p:nvPr/>
            </p:nvSpPr>
            <p:spPr>
              <a:xfrm>
                <a:off x="4559300" y="1158875"/>
                <a:ext cx="2266421" cy="1008063"/>
              </a:xfrm>
              <a:custGeom>
                <a:avLst/>
                <a:gdLst>
                  <a:gd name="connsiteX0" fmla="*/ 0 w 2266421"/>
                  <a:gd name="connsiteY0" fmla="*/ 673100 h 1008063"/>
                  <a:gd name="connsiteX1" fmla="*/ 285750 w 2266421"/>
                  <a:gd name="connsiteY1" fmla="*/ 917575 h 1008063"/>
                  <a:gd name="connsiteX2" fmla="*/ 1063625 w 2266421"/>
                  <a:gd name="connsiteY2" fmla="*/ 949325 h 1008063"/>
                  <a:gd name="connsiteX3" fmla="*/ 1739900 w 2266421"/>
                  <a:gd name="connsiteY3" fmla="*/ 984250 h 1008063"/>
                  <a:gd name="connsiteX4" fmla="*/ 2193925 w 2266421"/>
                  <a:gd name="connsiteY4" fmla="*/ 806450 h 1008063"/>
                  <a:gd name="connsiteX5" fmla="*/ 2174875 w 2266421"/>
                  <a:gd name="connsiteY5" fmla="*/ 520700 h 1008063"/>
                  <a:gd name="connsiteX6" fmla="*/ 1898650 w 2266421"/>
                  <a:gd name="connsiteY6" fmla="*/ 212725 h 1008063"/>
                  <a:gd name="connsiteX7" fmla="*/ 1727200 w 2266421"/>
                  <a:gd name="connsiteY7" fmla="*/ 149225 h 1008063"/>
                  <a:gd name="connsiteX8" fmla="*/ 1889125 w 2266421"/>
                  <a:gd name="connsiteY8" fmla="*/ 47625 h 1008063"/>
                  <a:gd name="connsiteX9" fmla="*/ 2028825 w 2266421"/>
                  <a:gd name="connsiteY9" fmla="*/ 0 h 1008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6421" h="1008063">
                    <a:moveTo>
                      <a:pt x="0" y="673100"/>
                    </a:moveTo>
                    <a:cubicBezTo>
                      <a:pt x="54239" y="772319"/>
                      <a:pt x="108479" y="871538"/>
                      <a:pt x="285750" y="917575"/>
                    </a:cubicBezTo>
                    <a:cubicBezTo>
                      <a:pt x="463021" y="963613"/>
                      <a:pt x="1063625" y="949325"/>
                      <a:pt x="1063625" y="949325"/>
                    </a:cubicBezTo>
                    <a:cubicBezTo>
                      <a:pt x="1305983" y="960438"/>
                      <a:pt x="1551517" y="1008063"/>
                      <a:pt x="1739900" y="984250"/>
                    </a:cubicBezTo>
                    <a:cubicBezTo>
                      <a:pt x="1928283" y="960438"/>
                      <a:pt x="2121429" y="883708"/>
                      <a:pt x="2193925" y="806450"/>
                    </a:cubicBezTo>
                    <a:cubicBezTo>
                      <a:pt x="2266421" y="729192"/>
                      <a:pt x="2224087" y="619654"/>
                      <a:pt x="2174875" y="520700"/>
                    </a:cubicBezTo>
                    <a:cubicBezTo>
                      <a:pt x="2125663" y="421746"/>
                      <a:pt x="1973262" y="274637"/>
                      <a:pt x="1898650" y="212725"/>
                    </a:cubicBezTo>
                    <a:cubicBezTo>
                      <a:pt x="1824038" y="150813"/>
                      <a:pt x="1728787" y="176742"/>
                      <a:pt x="1727200" y="149225"/>
                    </a:cubicBezTo>
                    <a:cubicBezTo>
                      <a:pt x="1725613" y="121708"/>
                      <a:pt x="1838854" y="72496"/>
                      <a:pt x="1889125" y="47625"/>
                    </a:cubicBezTo>
                    <a:cubicBezTo>
                      <a:pt x="1939396" y="22754"/>
                      <a:pt x="1984110" y="11377"/>
                      <a:pt x="2028825" y="0"/>
                    </a:cubicBezTo>
                  </a:path>
                </a:pathLst>
              </a:cu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Forma livre 124"/>
              <p:cNvSpPr/>
              <p:nvPr/>
            </p:nvSpPr>
            <p:spPr>
              <a:xfrm>
                <a:off x="4476750" y="1158875"/>
                <a:ext cx="2555875" cy="1100667"/>
              </a:xfrm>
              <a:custGeom>
                <a:avLst/>
                <a:gdLst>
                  <a:gd name="connsiteX0" fmla="*/ 0 w 2555875"/>
                  <a:gd name="connsiteY0" fmla="*/ 796925 h 1100667"/>
                  <a:gd name="connsiteX1" fmla="*/ 184150 w 2555875"/>
                  <a:gd name="connsiteY1" fmla="*/ 1003300 h 1100667"/>
                  <a:gd name="connsiteX2" fmla="*/ 717550 w 2555875"/>
                  <a:gd name="connsiteY2" fmla="*/ 1038225 h 1100667"/>
                  <a:gd name="connsiteX3" fmla="*/ 1158875 w 2555875"/>
                  <a:gd name="connsiteY3" fmla="*/ 1054100 h 1100667"/>
                  <a:gd name="connsiteX4" fmla="*/ 1838325 w 2555875"/>
                  <a:gd name="connsiteY4" fmla="*/ 1079500 h 1100667"/>
                  <a:gd name="connsiteX5" fmla="*/ 2406650 w 2555875"/>
                  <a:gd name="connsiteY5" fmla="*/ 927100 h 1100667"/>
                  <a:gd name="connsiteX6" fmla="*/ 2444750 w 2555875"/>
                  <a:gd name="connsiteY6" fmla="*/ 492125 h 1100667"/>
                  <a:gd name="connsiteX7" fmla="*/ 2225675 w 2555875"/>
                  <a:gd name="connsiteY7" fmla="*/ 203200 h 1100667"/>
                  <a:gd name="connsiteX8" fmla="*/ 2273300 w 2555875"/>
                  <a:gd name="connsiteY8" fmla="*/ 111125 h 1100667"/>
                  <a:gd name="connsiteX9" fmla="*/ 2555875 w 2555875"/>
                  <a:gd name="connsiteY9" fmla="*/ 0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5875" h="1100667">
                    <a:moveTo>
                      <a:pt x="0" y="796925"/>
                    </a:moveTo>
                    <a:cubicBezTo>
                      <a:pt x="32279" y="880004"/>
                      <a:pt x="64558" y="963083"/>
                      <a:pt x="184150" y="1003300"/>
                    </a:cubicBezTo>
                    <a:cubicBezTo>
                      <a:pt x="303742" y="1043517"/>
                      <a:pt x="555096" y="1029758"/>
                      <a:pt x="717550" y="1038225"/>
                    </a:cubicBezTo>
                    <a:cubicBezTo>
                      <a:pt x="880004" y="1046692"/>
                      <a:pt x="1158875" y="1054100"/>
                      <a:pt x="1158875" y="1054100"/>
                    </a:cubicBezTo>
                    <a:cubicBezTo>
                      <a:pt x="1345671" y="1060979"/>
                      <a:pt x="1630363" y="1100667"/>
                      <a:pt x="1838325" y="1079500"/>
                    </a:cubicBezTo>
                    <a:cubicBezTo>
                      <a:pt x="2046288" y="1058333"/>
                      <a:pt x="2305579" y="1024996"/>
                      <a:pt x="2406650" y="927100"/>
                    </a:cubicBezTo>
                    <a:cubicBezTo>
                      <a:pt x="2507721" y="829204"/>
                      <a:pt x="2474913" y="612775"/>
                      <a:pt x="2444750" y="492125"/>
                    </a:cubicBezTo>
                    <a:cubicBezTo>
                      <a:pt x="2414587" y="371475"/>
                      <a:pt x="2254250" y="266700"/>
                      <a:pt x="2225675" y="203200"/>
                    </a:cubicBezTo>
                    <a:cubicBezTo>
                      <a:pt x="2197100" y="139700"/>
                      <a:pt x="2218267" y="144992"/>
                      <a:pt x="2273300" y="111125"/>
                    </a:cubicBezTo>
                    <a:cubicBezTo>
                      <a:pt x="2328333" y="77258"/>
                      <a:pt x="2442104" y="38629"/>
                      <a:pt x="2555875" y="0"/>
                    </a:cubicBezTo>
                  </a:path>
                </a:pathLst>
              </a:cu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Forma livre 125"/>
              <p:cNvSpPr/>
              <p:nvPr/>
            </p:nvSpPr>
            <p:spPr>
              <a:xfrm>
                <a:off x="4413250" y="1155700"/>
                <a:ext cx="3197225" cy="1150937"/>
              </a:xfrm>
              <a:custGeom>
                <a:avLst/>
                <a:gdLst>
                  <a:gd name="connsiteX0" fmla="*/ 0 w 3197225"/>
                  <a:gd name="connsiteY0" fmla="*/ 923925 h 1150937"/>
                  <a:gd name="connsiteX1" fmla="*/ 66675 w 3197225"/>
                  <a:gd name="connsiteY1" fmla="*/ 1054100 h 1150937"/>
                  <a:gd name="connsiteX2" fmla="*/ 396875 w 3197225"/>
                  <a:gd name="connsiteY2" fmla="*/ 1117600 h 1150937"/>
                  <a:gd name="connsiteX3" fmla="*/ 873125 w 3197225"/>
                  <a:gd name="connsiteY3" fmla="*/ 1101725 h 1150937"/>
                  <a:gd name="connsiteX4" fmla="*/ 1346200 w 3197225"/>
                  <a:gd name="connsiteY4" fmla="*/ 1120775 h 1150937"/>
                  <a:gd name="connsiteX5" fmla="*/ 2165350 w 3197225"/>
                  <a:gd name="connsiteY5" fmla="*/ 1127125 h 1150937"/>
                  <a:gd name="connsiteX6" fmla="*/ 2578100 w 3197225"/>
                  <a:gd name="connsiteY6" fmla="*/ 977900 h 1150937"/>
                  <a:gd name="connsiteX7" fmla="*/ 2689225 w 3197225"/>
                  <a:gd name="connsiteY7" fmla="*/ 727075 h 1150937"/>
                  <a:gd name="connsiteX8" fmla="*/ 2647950 w 3197225"/>
                  <a:gd name="connsiteY8" fmla="*/ 342900 h 1150937"/>
                  <a:gd name="connsiteX9" fmla="*/ 2901950 w 3197225"/>
                  <a:gd name="connsiteY9" fmla="*/ 133350 h 1150937"/>
                  <a:gd name="connsiteX10" fmla="*/ 3197225 w 3197225"/>
                  <a:gd name="connsiteY10" fmla="*/ 0 h 115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97225" h="1150937">
                    <a:moveTo>
                      <a:pt x="0" y="923925"/>
                    </a:moveTo>
                    <a:cubicBezTo>
                      <a:pt x="264" y="972873"/>
                      <a:pt x="529" y="1021821"/>
                      <a:pt x="66675" y="1054100"/>
                    </a:cubicBezTo>
                    <a:cubicBezTo>
                      <a:pt x="132821" y="1086379"/>
                      <a:pt x="262467" y="1109662"/>
                      <a:pt x="396875" y="1117600"/>
                    </a:cubicBezTo>
                    <a:cubicBezTo>
                      <a:pt x="531283" y="1125538"/>
                      <a:pt x="714904" y="1101196"/>
                      <a:pt x="873125" y="1101725"/>
                    </a:cubicBezTo>
                    <a:cubicBezTo>
                      <a:pt x="1031346" y="1102254"/>
                      <a:pt x="1130829" y="1116542"/>
                      <a:pt x="1346200" y="1120775"/>
                    </a:cubicBezTo>
                    <a:cubicBezTo>
                      <a:pt x="1561571" y="1125008"/>
                      <a:pt x="1960033" y="1150937"/>
                      <a:pt x="2165350" y="1127125"/>
                    </a:cubicBezTo>
                    <a:cubicBezTo>
                      <a:pt x="2370667" y="1103313"/>
                      <a:pt x="2490788" y="1044575"/>
                      <a:pt x="2578100" y="977900"/>
                    </a:cubicBezTo>
                    <a:cubicBezTo>
                      <a:pt x="2665413" y="911225"/>
                      <a:pt x="2677583" y="832908"/>
                      <a:pt x="2689225" y="727075"/>
                    </a:cubicBezTo>
                    <a:cubicBezTo>
                      <a:pt x="2700867" y="621242"/>
                      <a:pt x="2612496" y="441854"/>
                      <a:pt x="2647950" y="342900"/>
                    </a:cubicBezTo>
                    <a:cubicBezTo>
                      <a:pt x="2683404" y="243946"/>
                      <a:pt x="2810404" y="190500"/>
                      <a:pt x="2901950" y="133350"/>
                    </a:cubicBezTo>
                    <a:cubicBezTo>
                      <a:pt x="2993496" y="76200"/>
                      <a:pt x="3095360" y="38100"/>
                      <a:pt x="3197225" y="0"/>
                    </a:cubicBezTo>
                  </a:path>
                </a:pathLst>
              </a:cu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Forma livre 126"/>
              <p:cNvSpPr/>
              <p:nvPr/>
            </p:nvSpPr>
            <p:spPr>
              <a:xfrm>
                <a:off x="4733925" y="1158875"/>
                <a:ext cx="1473729" cy="668867"/>
              </a:xfrm>
              <a:custGeom>
                <a:avLst/>
                <a:gdLst>
                  <a:gd name="connsiteX0" fmla="*/ 0 w 1473729"/>
                  <a:gd name="connsiteY0" fmla="*/ 384175 h 668867"/>
                  <a:gd name="connsiteX1" fmla="*/ 158750 w 1473729"/>
                  <a:gd name="connsiteY1" fmla="*/ 587375 h 668867"/>
                  <a:gd name="connsiteX2" fmla="*/ 508000 w 1473729"/>
                  <a:gd name="connsiteY2" fmla="*/ 650875 h 668867"/>
                  <a:gd name="connsiteX3" fmla="*/ 971550 w 1473729"/>
                  <a:gd name="connsiteY3" fmla="*/ 663575 h 668867"/>
                  <a:gd name="connsiteX4" fmla="*/ 1400175 w 1473729"/>
                  <a:gd name="connsiteY4" fmla="*/ 619125 h 668867"/>
                  <a:gd name="connsiteX5" fmla="*/ 1412875 w 1473729"/>
                  <a:gd name="connsiteY5" fmla="*/ 384175 h 668867"/>
                  <a:gd name="connsiteX6" fmla="*/ 1111250 w 1473729"/>
                  <a:gd name="connsiteY6" fmla="*/ 200025 h 668867"/>
                  <a:gd name="connsiteX7" fmla="*/ 1063625 w 1473729"/>
                  <a:gd name="connsiteY7" fmla="*/ 79375 h 668867"/>
                  <a:gd name="connsiteX8" fmla="*/ 1200150 w 1473729"/>
                  <a:gd name="connsiteY8" fmla="*/ 0 h 6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3729" h="668867">
                    <a:moveTo>
                      <a:pt x="0" y="384175"/>
                    </a:moveTo>
                    <a:cubicBezTo>
                      <a:pt x="37041" y="463550"/>
                      <a:pt x="74083" y="542925"/>
                      <a:pt x="158750" y="587375"/>
                    </a:cubicBezTo>
                    <a:cubicBezTo>
                      <a:pt x="243417" y="631825"/>
                      <a:pt x="372533" y="638175"/>
                      <a:pt x="508000" y="650875"/>
                    </a:cubicBezTo>
                    <a:cubicBezTo>
                      <a:pt x="643467" y="663575"/>
                      <a:pt x="822854" y="668867"/>
                      <a:pt x="971550" y="663575"/>
                    </a:cubicBezTo>
                    <a:cubicBezTo>
                      <a:pt x="1120246" y="658283"/>
                      <a:pt x="1326621" y="665692"/>
                      <a:pt x="1400175" y="619125"/>
                    </a:cubicBezTo>
                    <a:cubicBezTo>
                      <a:pt x="1473729" y="572558"/>
                      <a:pt x="1461029" y="454025"/>
                      <a:pt x="1412875" y="384175"/>
                    </a:cubicBezTo>
                    <a:cubicBezTo>
                      <a:pt x="1364721" y="314325"/>
                      <a:pt x="1169458" y="250825"/>
                      <a:pt x="1111250" y="200025"/>
                    </a:cubicBezTo>
                    <a:cubicBezTo>
                      <a:pt x="1053042" y="149225"/>
                      <a:pt x="1048808" y="112713"/>
                      <a:pt x="1063625" y="79375"/>
                    </a:cubicBezTo>
                    <a:cubicBezTo>
                      <a:pt x="1078442" y="46038"/>
                      <a:pt x="1200150" y="0"/>
                      <a:pt x="1200150" y="0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Fluxograma: Dados 127"/>
              <p:cNvSpPr/>
              <p:nvPr/>
            </p:nvSpPr>
            <p:spPr>
              <a:xfrm>
                <a:off x="4257087" y="1150982"/>
                <a:ext cx="3516085" cy="1175657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Texto Explicativo 2 (Borda e Ênfase) 132"/>
            <p:cNvSpPr/>
            <p:nvPr/>
          </p:nvSpPr>
          <p:spPr>
            <a:xfrm>
              <a:off x="5312230" y="2928256"/>
              <a:ext cx="197031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547"/>
                <a:gd name="adj6" fmla="val -43306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Thermal model</a:t>
              </a:r>
            </a:p>
          </p:txBody>
        </p:sp>
        <p:sp>
          <p:nvSpPr>
            <p:cNvPr id="134" name="Texto Explicativo 2 (Borda e Ênfase) 133"/>
            <p:cNvSpPr/>
            <p:nvPr/>
          </p:nvSpPr>
          <p:spPr>
            <a:xfrm>
              <a:off x="5649686" y="2383970"/>
              <a:ext cx="197031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6547"/>
                <a:gd name="adj6" fmla="val -43306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Heat distribution</a:t>
              </a:r>
            </a:p>
          </p:txBody>
        </p:sp>
      </p:grpSp>
      <p:sp>
        <p:nvSpPr>
          <p:cNvPr id="137" name="CaixaDeTexto 136"/>
          <p:cNvSpPr txBox="1"/>
          <p:nvPr/>
        </p:nvSpPr>
        <p:spPr>
          <a:xfrm>
            <a:off x="134931" y="145342"/>
            <a:ext cx="391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COBEM 2015, 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plates</a:t>
            </a:r>
            <a:endParaRPr lang="pt-BR" dirty="0"/>
          </a:p>
        </p:txBody>
      </p:sp>
      <p:grpSp>
        <p:nvGrpSpPr>
          <p:cNvPr id="138" name="Grupo 137"/>
          <p:cNvGrpSpPr/>
          <p:nvPr/>
        </p:nvGrpSpPr>
        <p:grpSpPr>
          <a:xfrm>
            <a:off x="811759" y="4732383"/>
            <a:ext cx="3516085" cy="1184080"/>
            <a:chOff x="2705874" y="2326640"/>
            <a:chExt cx="3516085" cy="1184080"/>
          </a:xfrm>
        </p:grpSpPr>
        <p:sp>
          <p:nvSpPr>
            <p:cNvPr id="139" name="Fluxograma: Dados 138"/>
            <p:cNvSpPr/>
            <p:nvPr/>
          </p:nvSpPr>
          <p:spPr>
            <a:xfrm>
              <a:off x="2705874" y="2326640"/>
              <a:ext cx="3516085" cy="1175657"/>
            </a:xfrm>
            <a:prstGeom prst="flowChartInputOutpu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Elipse 139"/>
            <p:cNvSpPr>
              <a:spLocks noChangeAspect="1"/>
            </p:cNvSpPr>
            <p:nvPr/>
          </p:nvSpPr>
          <p:spPr>
            <a:xfrm rot="21314094">
              <a:off x="3177461" y="2420100"/>
              <a:ext cx="2528252" cy="990600"/>
            </a:xfrm>
            <a:prstGeom prst="ellipse">
              <a:avLst/>
            </a:prstGeom>
            <a:solidFill>
              <a:srgbClr val="0070C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Elipse 140"/>
            <p:cNvSpPr>
              <a:spLocks noChangeAspect="1"/>
            </p:cNvSpPr>
            <p:nvPr/>
          </p:nvSpPr>
          <p:spPr>
            <a:xfrm rot="21314094">
              <a:off x="3307587" y="2471084"/>
              <a:ext cx="2268000" cy="888632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ipse 141"/>
            <p:cNvSpPr>
              <a:spLocks noChangeAspect="1"/>
            </p:cNvSpPr>
            <p:nvPr/>
          </p:nvSpPr>
          <p:spPr>
            <a:xfrm rot="21314094">
              <a:off x="3541587" y="2562767"/>
              <a:ext cx="1800000" cy="705267"/>
            </a:xfrm>
            <a:prstGeom prst="ellipse">
              <a:avLst/>
            </a:prstGeom>
            <a:solidFill>
              <a:srgbClr val="00B05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ipse 142"/>
            <p:cNvSpPr>
              <a:spLocks noChangeAspect="1"/>
            </p:cNvSpPr>
            <p:nvPr/>
          </p:nvSpPr>
          <p:spPr>
            <a:xfrm rot="21314094">
              <a:off x="3739587" y="2640344"/>
              <a:ext cx="1404000" cy="550112"/>
            </a:xfrm>
            <a:prstGeom prst="ellipse">
              <a:avLst/>
            </a:prstGeom>
            <a:solidFill>
              <a:srgbClr val="92D05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ipse 143"/>
            <p:cNvSpPr>
              <a:spLocks noChangeAspect="1"/>
            </p:cNvSpPr>
            <p:nvPr/>
          </p:nvSpPr>
          <p:spPr>
            <a:xfrm rot="21314094">
              <a:off x="3901587" y="2703818"/>
              <a:ext cx="1080000" cy="423165"/>
            </a:xfrm>
            <a:prstGeom prst="ellipse">
              <a:avLst/>
            </a:prstGeom>
            <a:solidFill>
              <a:srgbClr val="FFFF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Elipse 144"/>
            <p:cNvSpPr>
              <a:spLocks noChangeAspect="1"/>
            </p:cNvSpPr>
            <p:nvPr/>
          </p:nvSpPr>
          <p:spPr>
            <a:xfrm rot="21314094">
              <a:off x="4063587" y="2767292"/>
              <a:ext cx="756000" cy="296216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Elipse 145"/>
            <p:cNvSpPr>
              <a:spLocks noChangeAspect="1"/>
            </p:cNvSpPr>
            <p:nvPr/>
          </p:nvSpPr>
          <p:spPr>
            <a:xfrm rot="21314094">
              <a:off x="4243587" y="2837820"/>
              <a:ext cx="396000" cy="155161"/>
            </a:xfrm>
            <a:prstGeom prst="ellipse">
              <a:avLst/>
            </a:prstGeom>
            <a:solidFill>
              <a:srgbClr val="FF00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Conector reto 146"/>
            <p:cNvCxnSpPr>
              <a:cxnSpLocks noChangeAspect="1"/>
            </p:cNvCxnSpPr>
            <p:nvPr/>
          </p:nvCxnSpPr>
          <p:spPr>
            <a:xfrm flipH="1">
              <a:off x="291782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ector reto 147"/>
            <p:cNvCxnSpPr>
              <a:cxnSpLocks noChangeAspect="1"/>
            </p:cNvCxnSpPr>
            <p:nvPr/>
          </p:nvCxnSpPr>
          <p:spPr>
            <a:xfrm flipH="1">
              <a:off x="3181000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ector reto 148"/>
            <p:cNvCxnSpPr>
              <a:cxnSpLocks noChangeAspect="1"/>
            </p:cNvCxnSpPr>
            <p:nvPr/>
          </p:nvCxnSpPr>
          <p:spPr>
            <a:xfrm flipH="1">
              <a:off x="3444172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>
              <a:cxnSpLocks noChangeAspect="1"/>
            </p:cNvCxnSpPr>
            <p:nvPr/>
          </p:nvCxnSpPr>
          <p:spPr>
            <a:xfrm flipH="1">
              <a:off x="3707344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to 150"/>
            <p:cNvCxnSpPr>
              <a:cxnSpLocks noChangeAspect="1"/>
            </p:cNvCxnSpPr>
            <p:nvPr/>
          </p:nvCxnSpPr>
          <p:spPr>
            <a:xfrm flipH="1">
              <a:off x="3970516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to 151"/>
            <p:cNvCxnSpPr>
              <a:cxnSpLocks noChangeAspect="1"/>
            </p:cNvCxnSpPr>
            <p:nvPr/>
          </p:nvCxnSpPr>
          <p:spPr>
            <a:xfrm flipH="1">
              <a:off x="423368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>
              <a:cxnSpLocks noChangeAspect="1"/>
            </p:cNvCxnSpPr>
            <p:nvPr/>
          </p:nvCxnSpPr>
          <p:spPr>
            <a:xfrm flipH="1">
              <a:off x="4496860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to 153"/>
            <p:cNvCxnSpPr>
              <a:cxnSpLocks noChangeAspect="1"/>
            </p:cNvCxnSpPr>
            <p:nvPr/>
          </p:nvCxnSpPr>
          <p:spPr>
            <a:xfrm flipH="1">
              <a:off x="4760032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to 154"/>
            <p:cNvCxnSpPr>
              <a:cxnSpLocks noChangeAspect="1"/>
            </p:cNvCxnSpPr>
            <p:nvPr/>
          </p:nvCxnSpPr>
          <p:spPr>
            <a:xfrm flipH="1">
              <a:off x="5023204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>
              <a:cxnSpLocks noChangeAspect="1"/>
            </p:cNvCxnSpPr>
            <p:nvPr/>
          </p:nvCxnSpPr>
          <p:spPr>
            <a:xfrm flipH="1">
              <a:off x="528637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ector reto 156"/>
            <p:cNvCxnSpPr>
              <a:cxnSpLocks/>
            </p:cNvCxnSpPr>
            <p:nvPr/>
          </p:nvCxnSpPr>
          <p:spPr>
            <a:xfrm flipH="1">
              <a:off x="3206750" y="265239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ector reto 157"/>
            <p:cNvCxnSpPr>
              <a:cxnSpLocks/>
            </p:cNvCxnSpPr>
            <p:nvPr/>
          </p:nvCxnSpPr>
          <p:spPr>
            <a:xfrm flipH="1">
              <a:off x="3101975" y="282511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>
              <a:cxnSpLocks/>
            </p:cNvCxnSpPr>
            <p:nvPr/>
          </p:nvCxnSpPr>
          <p:spPr>
            <a:xfrm flipH="1">
              <a:off x="3003550" y="299783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to 159"/>
            <p:cNvCxnSpPr>
              <a:cxnSpLocks/>
            </p:cNvCxnSpPr>
            <p:nvPr/>
          </p:nvCxnSpPr>
          <p:spPr>
            <a:xfrm flipH="1">
              <a:off x="2895600" y="317055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to 160"/>
            <p:cNvCxnSpPr>
              <a:cxnSpLocks/>
            </p:cNvCxnSpPr>
            <p:nvPr/>
          </p:nvCxnSpPr>
          <p:spPr>
            <a:xfrm flipH="1">
              <a:off x="2797175" y="334327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>
              <a:cxnSpLocks/>
            </p:cNvCxnSpPr>
            <p:nvPr/>
          </p:nvCxnSpPr>
          <p:spPr>
            <a:xfrm flipH="1">
              <a:off x="3311525" y="247967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7897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/>
          <p:cNvSpPr txBox="1"/>
          <p:nvPr/>
        </p:nvSpPr>
        <p:spPr>
          <a:xfrm>
            <a:off x="539552" y="1484784"/>
            <a:ext cx="595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b) Cabo flexível, solicitado a carregamento pontual e tração T:</a:t>
            </a:r>
          </a:p>
        </p:txBody>
      </p:sp>
      <p:grpSp>
        <p:nvGrpSpPr>
          <p:cNvPr id="117" name="Grupo 116"/>
          <p:cNvGrpSpPr/>
          <p:nvPr/>
        </p:nvGrpSpPr>
        <p:grpSpPr>
          <a:xfrm>
            <a:off x="539552" y="1835532"/>
            <a:ext cx="7988908" cy="3033628"/>
            <a:chOff x="539552" y="1835532"/>
            <a:chExt cx="7988908" cy="3033628"/>
          </a:xfrm>
        </p:grpSpPr>
        <p:sp>
          <p:nvSpPr>
            <p:cNvPr id="58" name="Retângulo 57"/>
            <p:cNvSpPr/>
            <p:nvPr/>
          </p:nvSpPr>
          <p:spPr>
            <a:xfrm>
              <a:off x="1259632" y="2398029"/>
              <a:ext cx="6120680" cy="45719"/>
            </a:xfrm>
            <a:prstGeom prst="rect">
              <a:avLst/>
            </a:prstGeom>
            <a:solidFill>
              <a:schemeClr val="tx1"/>
            </a:solidFill>
            <a:ln>
              <a:noFill/>
              <a:prstDash val="dash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79" name="Conector de seta reta 78"/>
            <p:cNvCxnSpPr/>
            <p:nvPr/>
          </p:nvCxnSpPr>
          <p:spPr>
            <a:xfrm>
              <a:off x="1043608" y="2636912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ector de seta reta 82"/>
            <p:cNvCxnSpPr/>
            <p:nvPr/>
          </p:nvCxnSpPr>
          <p:spPr>
            <a:xfrm>
              <a:off x="7812360" y="24208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4" name="CaixaDeTexto 83"/>
            <p:cNvSpPr txBox="1"/>
            <p:nvPr/>
          </p:nvSpPr>
          <p:spPr>
            <a:xfrm>
              <a:off x="8244408" y="2060848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86" name="CaixaDeTexto 85"/>
            <p:cNvSpPr txBox="1"/>
            <p:nvPr/>
          </p:nvSpPr>
          <p:spPr>
            <a:xfrm>
              <a:off x="1907704" y="2060848"/>
              <a:ext cx="750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E, A, L</a:t>
              </a:r>
            </a:p>
          </p:txBody>
        </p:sp>
        <p:cxnSp>
          <p:nvCxnSpPr>
            <p:cNvPr id="103" name="Conector de seta reta 102"/>
            <p:cNvCxnSpPr/>
            <p:nvPr/>
          </p:nvCxnSpPr>
          <p:spPr>
            <a:xfrm>
              <a:off x="4355976" y="1916832"/>
              <a:ext cx="0" cy="43204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aixaDeTexto 26"/>
            <p:cNvSpPr txBox="1"/>
            <p:nvPr/>
          </p:nvSpPr>
          <p:spPr>
            <a:xfrm>
              <a:off x="755576" y="278092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4355976" y="183553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</a:t>
              </a:r>
            </a:p>
          </p:txBody>
        </p:sp>
        <p:sp>
          <p:nvSpPr>
            <p:cNvPr id="30" name="Triângulo isósceles 29"/>
            <p:cNvSpPr/>
            <p:nvPr/>
          </p:nvSpPr>
          <p:spPr>
            <a:xfrm rot="5400000">
              <a:off x="1043608" y="2312876"/>
              <a:ext cx="216024" cy="216024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Triângulo isósceles 30"/>
            <p:cNvSpPr/>
            <p:nvPr/>
          </p:nvSpPr>
          <p:spPr>
            <a:xfrm rot="16200000" flipH="1">
              <a:off x="7380312" y="2312876"/>
              <a:ext cx="216024" cy="216024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de seta reta 31"/>
            <p:cNvCxnSpPr/>
            <p:nvPr/>
          </p:nvCxnSpPr>
          <p:spPr>
            <a:xfrm>
              <a:off x="7596336" y="24208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ector de seta reta 32"/>
            <p:cNvCxnSpPr/>
            <p:nvPr/>
          </p:nvCxnSpPr>
          <p:spPr>
            <a:xfrm flipH="1">
              <a:off x="539552" y="24208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aixaDeTexto 33"/>
            <p:cNvSpPr txBox="1"/>
            <p:nvPr/>
          </p:nvSpPr>
          <p:spPr>
            <a:xfrm>
              <a:off x="7668344" y="206084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674724" y="206084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38" name="Forma livre 37"/>
            <p:cNvSpPr/>
            <p:nvPr/>
          </p:nvSpPr>
          <p:spPr>
            <a:xfrm>
              <a:off x="1250731" y="2406869"/>
              <a:ext cx="6127531" cy="1616842"/>
            </a:xfrm>
            <a:custGeom>
              <a:avLst/>
              <a:gdLst>
                <a:gd name="connsiteX0" fmla="*/ 0 w 6127531"/>
                <a:gd name="connsiteY0" fmla="*/ 0 h 1616842"/>
                <a:gd name="connsiteX1" fmla="*/ 1828800 w 6127531"/>
                <a:gd name="connsiteY1" fmla="*/ 819807 h 1616842"/>
                <a:gd name="connsiteX2" fmla="*/ 2921876 w 6127531"/>
                <a:gd name="connsiteY2" fmla="*/ 1576552 h 1616842"/>
                <a:gd name="connsiteX3" fmla="*/ 4593021 w 6127531"/>
                <a:gd name="connsiteY3" fmla="*/ 578069 h 1616842"/>
                <a:gd name="connsiteX4" fmla="*/ 5707117 w 6127531"/>
                <a:gd name="connsiteY4" fmla="*/ 788276 h 1616842"/>
                <a:gd name="connsiteX5" fmla="*/ 6127531 w 6127531"/>
                <a:gd name="connsiteY5" fmla="*/ 21021 h 16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7531" h="1616842">
                  <a:moveTo>
                    <a:pt x="0" y="0"/>
                  </a:moveTo>
                  <a:cubicBezTo>
                    <a:pt x="670910" y="278524"/>
                    <a:pt x="1341821" y="557048"/>
                    <a:pt x="1828800" y="819807"/>
                  </a:cubicBezTo>
                  <a:cubicBezTo>
                    <a:pt x="2315779" y="1082566"/>
                    <a:pt x="2461173" y="1616842"/>
                    <a:pt x="2921876" y="1576552"/>
                  </a:cubicBezTo>
                  <a:cubicBezTo>
                    <a:pt x="3382580" y="1536262"/>
                    <a:pt x="4128814" y="709448"/>
                    <a:pt x="4593021" y="578069"/>
                  </a:cubicBezTo>
                  <a:cubicBezTo>
                    <a:pt x="5057228" y="446690"/>
                    <a:pt x="5451365" y="881117"/>
                    <a:pt x="5707117" y="788276"/>
                  </a:cubicBezTo>
                  <a:cubicBezTo>
                    <a:pt x="5962869" y="695435"/>
                    <a:pt x="6060966" y="148897"/>
                    <a:pt x="6127531" y="21021"/>
                  </a:cubicBezTo>
                </a:path>
              </a:pathLst>
            </a:custGeom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5105175" y="249289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u(x)</a:t>
              </a:r>
            </a:p>
          </p:txBody>
        </p:sp>
        <p:cxnSp>
          <p:nvCxnSpPr>
            <p:cNvPr id="40" name="Conector de seta reta 39"/>
            <p:cNvCxnSpPr/>
            <p:nvPr/>
          </p:nvCxnSpPr>
          <p:spPr>
            <a:xfrm>
              <a:off x="5148064" y="2492896"/>
              <a:ext cx="0" cy="86409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ector reto 41"/>
            <p:cNvCxnSpPr/>
            <p:nvPr/>
          </p:nvCxnSpPr>
          <p:spPr>
            <a:xfrm flipV="1">
              <a:off x="3347864" y="2492896"/>
              <a:ext cx="0" cy="172819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to 43"/>
            <p:cNvCxnSpPr/>
            <p:nvPr/>
          </p:nvCxnSpPr>
          <p:spPr>
            <a:xfrm flipV="1">
              <a:off x="3635896" y="2492896"/>
              <a:ext cx="0" cy="172819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CaixaDeTexto 49"/>
            <p:cNvSpPr txBox="1"/>
            <p:nvPr/>
          </p:nvSpPr>
          <p:spPr>
            <a:xfrm>
              <a:off x="2987824" y="3779748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dx</a:t>
              </a:r>
            </a:p>
          </p:txBody>
        </p:sp>
        <p:cxnSp>
          <p:nvCxnSpPr>
            <p:cNvPr id="51" name="Conector de seta reta 50"/>
            <p:cNvCxnSpPr/>
            <p:nvPr/>
          </p:nvCxnSpPr>
          <p:spPr>
            <a:xfrm>
              <a:off x="3059832" y="4077072"/>
              <a:ext cx="57606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onector de seta reta 52"/>
            <p:cNvCxnSpPr/>
            <p:nvPr/>
          </p:nvCxnSpPr>
          <p:spPr>
            <a:xfrm flipH="1">
              <a:off x="3347864" y="4077072"/>
              <a:ext cx="14401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onector reto 54"/>
            <p:cNvCxnSpPr/>
            <p:nvPr/>
          </p:nvCxnSpPr>
          <p:spPr>
            <a:xfrm flipV="1">
              <a:off x="3275856" y="3356992"/>
              <a:ext cx="144016" cy="14401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 flipV="1">
              <a:off x="3563888" y="3645024"/>
              <a:ext cx="144016" cy="14401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Elipse 60"/>
            <p:cNvSpPr/>
            <p:nvPr/>
          </p:nvSpPr>
          <p:spPr>
            <a:xfrm rot="2573685">
              <a:off x="2730316" y="3343962"/>
              <a:ext cx="1443964" cy="1080120"/>
            </a:xfrm>
            <a:prstGeom prst="ellipse">
              <a:avLst/>
            </a:prstGeom>
            <a:noFill/>
            <a:ln w="6350">
              <a:solidFill>
                <a:schemeClr val="tx1"/>
              </a:solidFill>
              <a:prstDash val="lgDash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5" name="Grupo 64"/>
            <p:cNvGrpSpPr/>
            <p:nvPr/>
          </p:nvGrpSpPr>
          <p:grpSpPr>
            <a:xfrm>
              <a:off x="4211960" y="4005064"/>
              <a:ext cx="1008112" cy="432048"/>
              <a:chOff x="4067944" y="4221088"/>
              <a:chExt cx="792088" cy="432048"/>
            </a:xfrm>
          </p:grpSpPr>
          <p:sp>
            <p:nvSpPr>
              <p:cNvPr id="62" name="Seta para a direita listrada 61"/>
              <p:cNvSpPr/>
              <p:nvPr/>
            </p:nvSpPr>
            <p:spPr>
              <a:xfrm>
                <a:off x="4067944" y="4221088"/>
                <a:ext cx="792088" cy="432048"/>
              </a:xfrm>
              <a:prstGeom prst="stripedRightArrow">
                <a:avLst>
                  <a:gd name="adj1" fmla="val 35404"/>
                  <a:gd name="adj2" fmla="val 90139"/>
                </a:avLst>
              </a:prstGeom>
              <a:noFill/>
              <a:ln w="6350">
                <a:solidFill>
                  <a:schemeClr val="tx1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CaixaDeTexto 63"/>
              <p:cNvSpPr txBox="1"/>
              <p:nvPr/>
            </p:nvSpPr>
            <p:spPr>
              <a:xfrm>
                <a:off x="4172466" y="4283224"/>
                <a:ext cx="4581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zoom</a:t>
                </a:r>
              </a:p>
            </p:txBody>
          </p:sp>
        </p:grpSp>
        <p:cxnSp>
          <p:nvCxnSpPr>
            <p:cNvPr id="66" name="Conector reto 65"/>
            <p:cNvCxnSpPr/>
            <p:nvPr/>
          </p:nvCxnSpPr>
          <p:spPr>
            <a:xfrm flipV="1">
              <a:off x="5796136" y="3501008"/>
              <a:ext cx="0" cy="43204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to 66"/>
            <p:cNvCxnSpPr/>
            <p:nvPr/>
          </p:nvCxnSpPr>
          <p:spPr>
            <a:xfrm flipV="1">
              <a:off x="6516216" y="3501008"/>
              <a:ext cx="0" cy="100811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CaixaDeTexto 67"/>
            <p:cNvSpPr txBox="1"/>
            <p:nvPr/>
          </p:nvSpPr>
          <p:spPr>
            <a:xfrm>
              <a:off x="5904148" y="3356992"/>
              <a:ext cx="4386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dx</a:t>
              </a:r>
            </a:p>
          </p:txBody>
        </p:sp>
        <p:cxnSp>
          <p:nvCxnSpPr>
            <p:cNvPr id="69" name="Conector de seta reta 68"/>
            <p:cNvCxnSpPr/>
            <p:nvPr/>
          </p:nvCxnSpPr>
          <p:spPr>
            <a:xfrm flipV="1">
              <a:off x="5976156" y="3639880"/>
              <a:ext cx="504056" cy="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H="1">
              <a:off x="5796136" y="3639881"/>
              <a:ext cx="360040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to 72"/>
            <p:cNvCxnSpPr/>
            <p:nvPr/>
          </p:nvCxnSpPr>
          <p:spPr>
            <a:xfrm flipV="1">
              <a:off x="5616116" y="3799327"/>
              <a:ext cx="360040" cy="298319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reto 73"/>
            <p:cNvCxnSpPr/>
            <p:nvPr/>
          </p:nvCxnSpPr>
          <p:spPr>
            <a:xfrm flipV="1">
              <a:off x="6336196" y="4395965"/>
              <a:ext cx="360040" cy="298319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>
              <a:off x="5760132" y="3933056"/>
              <a:ext cx="792088" cy="648072"/>
            </a:xfrm>
            <a:prstGeom prst="line">
              <a:avLst/>
            </a:prstGeom>
            <a:ln/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CaixaDeTexto 107"/>
            <p:cNvSpPr txBox="1"/>
            <p:nvPr/>
          </p:nvSpPr>
          <p:spPr>
            <a:xfrm>
              <a:off x="6660232" y="443711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cxnSp>
          <p:nvCxnSpPr>
            <p:cNvPr id="109" name="Conector de seta reta 108"/>
            <p:cNvCxnSpPr/>
            <p:nvPr/>
          </p:nvCxnSpPr>
          <p:spPr>
            <a:xfrm>
              <a:off x="6588224" y="4581128"/>
              <a:ext cx="360040" cy="28803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/>
            <p:nvPr/>
          </p:nvCxnSpPr>
          <p:spPr>
            <a:xfrm rot="10800000">
              <a:off x="5364088" y="3645024"/>
              <a:ext cx="360040" cy="28803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CaixaDeTexto 112"/>
            <p:cNvSpPr txBox="1"/>
            <p:nvPr/>
          </p:nvSpPr>
          <p:spPr>
            <a:xfrm>
              <a:off x="5292080" y="37170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aixaDeTexto 57"/>
          <p:cNvSpPr txBox="1"/>
          <p:nvPr/>
        </p:nvSpPr>
        <p:spPr>
          <a:xfrm>
            <a:off x="134931" y="145342"/>
            <a:ext cx="391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COBEM 2015, 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plates</a:t>
            </a:r>
            <a:endParaRPr lang="pt-BR" dirty="0"/>
          </a:p>
        </p:txBody>
      </p:sp>
      <p:grpSp>
        <p:nvGrpSpPr>
          <p:cNvPr id="97" name="Grupo 96"/>
          <p:cNvGrpSpPr/>
          <p:nvPr/>
        </p:nvGrpSpPr>
        <p:grpSpPr>
          <a:xfrm>
            <a:off x="1465558" y="2229200"/>
            <a:ext cx="6535443" cy="2050564"/>
            <a:chOff x="1672386" y="2381600"/>
            <a:chExt cx="6535443" cy="2050564"/>
          </a:xfrm>
        </p:grpSpPr>
        <p:sp>
          <p:nvSpPr>
            <p:cNvPr id="5" name="Texto Explicativo 2 (Borda e Ênfase) 4"/>
            <p:cNvSpPr/>
            <p:nvPr/>
          </p:nvSpPr>
          <p:spPr>
            <a:xfrm>
              <a:off x="6086476" y="3144609"/>
              <a:ext cx="212135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533"/>
                <a:gd name="adj6" fmla="val -23999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pt-BR" i="1" dirty="0"/>
                <a:t>T(x,y) - </a:t>
              </a:r>
              <a:r>
                <a:rPr lang="pt-BR" i="1" dirty="0" err="1"/>
                <a:t>Temperature</a:t>
              </a:r>
              <a:endParaRPr lang="pt-BR" i="1" dirty="0"/>
            </a:p>
          </p:txBody>
        </p:sp>
        <p:grpSp>
          <p:nvGrpSpPr>
            <p:cNvPr id="59" name="Grupo 58"/>
            <p:cNvGrpSpPr/>
            <p:nvPr/>
          </p:nvGrpSpPr>
          <p:grpSpPr>
            <a:xfrm>
              <a:off x="2123488" y="2805113"/>
              <a:ext cx="3516085" cy="1192213"/>
              <a:chOff x="3016117" y="3229656"/>
              <a:chExt cx="3516085" cy="1192213"/>
            </a:xfrm>
          </p:grpSpPr>
          <p:sp>
            <p:nvSpPr>
              <p:cNvPr id="49" name="Fluxograma: Dados 48"/>
              <p:cNvSpPr/>
              <p:nvPr/>
            </p:nvSpPr>
            <p:spPr>
              <a:xfrm>
                <a:off x="3016117" y="3241040"/>
                <a:ext cx="3516085" cy="1175657"/>
              </a:xfrm>
              <a:prstGeom prst="flowChartInputOutpu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Forma livre 49"/>
              <p:cNvSpPr/>
              <p:nvPr/>
            </p:nvSpPr>
            <p:spPr>
              <a:xfrm>
                <a:off x="3642180" y="3245758"/>
                <a:ext cx="511175" cy="306917"/>
              </a:xfrm>
              <a:custGeom>
                <a:avLst/>
                <a:gdLst>
                  <a:gd name="connsiteX0" fmla="*/ 0 w 511175"/>
                  <a:gd name="connsiteY0" fmla="*/ 142875 h 306917"/>
                  <a:gd name="connsiteX1" fmla="*/ 168275 w 511175"/>
                  <a:gd name="connsiteY1" fmla="*/ 257175 h 306917"/>
                  <a:gd name="connsiteX2" fmla="*/ 438150 w 511175"/>
                  <a:gd name="connsiteY2" fmla="*/ 279400 h 306917"/>
                  <a:gd name="connsiteX3" fmla="*/ 352425 w 511175"/>
                  <a:gd name="connsiteY3" fmla="*/ 92075 h 306917"/>
                  <a:gd name="connsiteX4" fmla="*/ 511175 w 511175"/>
                  <a:gd name="connsiteY4" fmla="*/ 0 h 306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1175" h="306917">
                    <a:moveTo>
                      <a:pt x="0" y="142875"/>
                    </a:moveTo>
                    <a:cubicBezTo>
                      <a:pt x="47625" y="188648"/>
                      <a:pt x="95250" y="234421"/>
                      <a:pt x="168275" y="257175"/>
                    </a:cubicBezTo>
                    <a:cubicBezTo>
                      <a:pt x="241300" y="279929"/>
                      <a:pt x="407458" y="306917"/>
                      <a:pt x="438150" y="279400"/>
                    </a:cubicBezTo>
                    <a:cubicBezTo>
                      <a:pt x="468842" y="251883"/>
                      <a:pt x="340254" y="138642"/>
                      <a:pt x="352425" y="92075"/>
                    </a:cubicBezTo>
                    <a:cubicBezTo>
                      <a:pt x="364596" y="45508"/>
                      <a:pt x="437885" y="22754"/>
                      <a:pt x="511175" y="0"/>
                    </a:cubicBezTo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orma livre 50"/>
              <p:cNvSpPr/>
              <p:nvPr/>
            </p:nvSpPr>
            <p:spPr>
              <a:xfrm>
                <a:off x="3537405" y="3248933"/>
                <a:ext cx="1091671" cy="541338"/>
              </a:xfrm>
              <a:custGeom>
                <a:avLst/>
                <a:gdLst>
                  <a:gd name="connsiteX0" fmla="*/ 0 w 1091671"/>
                  <a:gd name="connsiteY0" fmla="*/ 304800 h 541338"/>
                  <a:gd name="connsiteX1" fmla="*/ 142875 w 1091671"/>
                  <a:gd name="connsiteY1" fmla="*/ 460375 h 541338"/>
                  <a:gd name="connsiteX2" fmla="*/ 615950 w 1091671"/>
                  <a:gd name="connsiteY2" fmla="*/ 539750 h 541338"/>
                  <a:gd name="connsiteX3" fmla="*/ 1054100 w 1091671"/>
                  <a:gd name="connsiteY3" fmla="*/ 450850 h 541338"/>
                  <a:gd name="connsiteX4" fmla="*/ 841375 w 1091671"/>
                  <a:gd name="connsiteY4" fmla="*/ 190500 h 541338"/>
                  <a:gd name="connsiteX5" fmla="*/ 666750 w 1091671"/>
                  <a:gd name="connsiteY5" fmla="*/ 114300 h 541338"/>
                  <a:gd name="connsiteX6" fmla="*/ 946150 w 1091671"/>
                  <a:gd name="connsiteY6" fmla="*/ 0 h 54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1671" h="541338">
                    <a:moveTo>
                      <a:pt x="0" y="304800"/>
                    </a:moveTo>
                    <a:cubicBezTo>
                      <a:pt x="20108" y="363008"/>
                      <a:pt x="40217" y="421217"/>
                      <a:pt x="142875" y="460375"/>
                    </a:cubicBezTo>
                    <a:cubicBezTo>
                      <a:pt x="245533" y="499533"/>
                      <a:pt x="464079" y="541338"/>
                      <a:pt x="615950" y="539750"/>
                    </a:cubicBezTo>
                    <a:cubicBezTo>
                      <a:pt x="767821" y="538163"/>
                      <a:pt x="1016529" y="509058"/>
                      <a:pt x="1054100" y="450850"/>
                    </a:cubicBezTo>
                    <a:cubicBezTo>
                      <a:pt x="1091671" y="392642"/>
                      <a:pt x="905933" y="246592"/>
                      <a:pt x="841375" y="190500"/>
                    </a:cubicBezTo>
                    <a:cubicBezTo>
                      <a:pt x="776817" y="134408"/>
                      <a:pt x="649288" y="146050"/>
                      <a:pt x="666750" y="114300"/>
                    </a:cubicBezTo>
                    <a:cubicBezTo>
                      <a:pt x="684212" y="82550"/>
                      <a:pt x="815181" y="41275"/>
                      <a:pt x="946150" y="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Forma livre 51"/>
              <p:cNvSpPr/>
              <p:nvPr/>
            </p:nvSpPr>
            <p:spPr>
              <a:xfrm>
                <a:off x="3432630" y="3252108"/>
                <a:ext cx="1837267" cy="854075"/>
              </a:xfrm>
              <a:custGeom>
                <a:avLst/>
                <a:gdLst>
                  <a:gd name="connsiteX0" fmla="*/ 0 w 1837267"/>
                  <a:gd name="connsiteY0" fmla="*/ 473075 h 854075"/>
                  <a:gd name="connsiteX1" fmla="*/ 298450 w 1837267"/>
                  <a:gd name="connsiteY1" fmla="*/ 771525 h 854075"/>
                  <a:gd name="connsiteX2" fmla="*/ 866775 w 1837267"/>
                  <a:gd name="connsiteY2" fmla="*/ 803275 h 854075"/>
                  <a:gd name="connsiteX3" fmla="*/ 1654175 w 1837267"/>
                  <a:gd name="connsiteY3" fmla="*/ 803275 h 854075"/>
                  <a:gd name="connsiteX4" fmla="*/ 1822450 w 1837267"/>
                  <a:gd name="connsiteY4" fmla="*/ 498475 h 854075"/>
                  <a:gd name="connsiteX5" fmla="*/ 1565275 w 1837267"/>
                  <a:gd name="connsiteY5" fmla="*/ 273050 h 854075"/>
                  <a:gd name="connsiteX6" fmla="*/ 1247775 w 1837267"/>
                  <a:gd name="connsiteY6" fmla="*/ 107950 h 854075"/>
                  <a:gd name="connsiteX7" fmla="*/ 1489075 w 1837267"/>
                  <a:gd name="connsiteY7" fmla="*/ 0 h 85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7267" h="854075">
                    <a:moveTo>
                      <a:pt x="0" y="473075"/>
                    </a:moveTo>
                    <a:cubicBezTo>
                      <a:pt x="76994" y="594783"/>
                      <a:pt x="153988" y="716492"/>
                      <a:pt x="298450" y="771525"/>
                    </a:cubicBezTo>
                    <a:cubicBezTo>
                      <a:pt x="442912" y="826558"/>
                      <a:pt x="640821" y="797983"/>
                      <a:pt x="866775" y="803275"/>
                    </a:cubicBezTo>
                    <a:cubicBezTo>
                      <a:pt x="1092729" y="808567"/>
                      <a:pt x="1494896" y="854075"/>
                      <a:pt x="1654175" y="803275"/>
                    </a:cubicBezTo>
                    <a:cubicBezTo>
                      <a:pt x="1813454" y="752475"/>
                      <a:pt x="1837267" y="586846"/>
                      <a:pt x="1822450" y="498475"/>
                    </a:cubicBezTo>
                    <a:cubicBezTo>
                      <a:pt x="1807633" y="410104"/>
                      <a:pt x="1661054" y="338137"/>
                      <a:pt x="1565275" y="273050"/>
                    </a:cubicBezTo>
                    <a:cubicBezTo>
                      <a:pt x="1469496" y="207963"/>
                      <a:pt x="1260475" y="153458"/>
                      <a:pt x="1247775" y="107950"/>
                    </a:cubicBezTo>
                    <a:cubicBezTo>
                      <a:pt x="1235075" y="62442"/>
                      <a:pt x="1489075" y="0"/>
                      <a:pt x="1489075" y="0"/>
                    </a:cubicBezTo>
                  </a:path>
                </a:pathLst>
              </a:custGeom>
              <a:ln w="28575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orma livre 52"/>
              <p:cNvSpPr/>
              <p:nvPr/>
            </p:nvSpPr>
            <p:spPr>
              <a:xfrm>
                <a:off x="3318330" y="3248933"/>
                <a:ext cx="2266421" cy="1008063"/>
              </a:xfrm>
              <a:custGeom>
                <a:avLst/>
                <a:gdLst>
                  <a:gd name="connsiteX0" fmla="*/ 0 w 2266421"/>
                  <a:gd name="connsiteY0" fmla="*/ 673100 h 1008063"/>
                  <a:gd name="connsiteX1" fmla="*/ 285750 w 2266421"/>
                  <a:gd name="connsiteY1" fmla="*/ 917575 h 1008063"/>
                  <a:gd name="connsiteX2" fmla="*/ 1063625 w 2266421"/>
                  <a:gd name="connsiteY2" fmla="*/ 949325 h 1008063"/>
                  <a:gd name="connsiteX3" fmla="*/ 1739900 w 2266421"/>
                  <a:gd name="connsiteY3" fmla="*/ 984250 h 1008063"/>
                  <a:gd name="connsiteX4" fmla="*/ 2193925 w 2266421"/>
                  <a:gd name="connsiteY4" fmla="*/ 806450 h 1008063"/>
                  <a:gd name="connsiteX5" fmla="*/ 2174875 w 2266421"/>
                  <a:gd name="connsiteY5" fmla="*/ 520700 h 1008063"/>
                  <a:gd name="connsiteX6" fmla="*/ 1898650 w 2266421"/>
                  <a:gd name="connsiteY6" fmla="*/ 212725 h 1008063"/>
                  <a:gd name="connsiteX7" fmla="*/ 1727200 w 2266421"/>
                  <a:gd name="connsiteY7" fmla="*/ 149225 h 1008063"/>
                  <a:gd name="connsiteX8" fmla="*/ 1889125 w 2266421"/>
                  <a:gd name="connsiteY8" fmla="*/ 47625 h 1008063"/>
                  <a:gd name="connsiteX9" fmla="*/ 2028825 w 2266421"/>
                  <a:gd name="connsiteY9" fmla="*/ 0 h 1008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66421" h="1008063">
                    <a:moveTo>
                      <a:pt x="0" y="673100"/>
                    </a:moveTo>
                    <a:cubicBezTo>
                      <a:pt x="54239" y="772319"/>
                      <a:pt x="108479" y="871538"/>
                      <a:pt x="285750" y="917575"/>
                    </a:cubicBezTo>
                    <a:cubicBezTo>
                      <a:pt x="463021" y="963613"/>
                      <a:pt x="1063625" y="949325"/>
                      <a:pt x="1063625" y="949325"/>
                    </a:cubicBezTo>
                    <a:cubicBezTo>
                      <a:pt x="1305983" y="960438"/>
                      <a:pt x="1551517" y="1008063"/>
                      <a:pt x="1739900" y="984250"/>
                    </a:cubicBezTo>
                    <a:cubicBezTo>
                      <a:pt x="1928283" y="960438"/>
                      <a:pt x="2121429" y="883708"/>
                      <a:pt x="2193925" y="806450"/>
                    </a:cubicBezTo>
                    <a:cubicBezTo>
                      <a:pt x="2266421" y="729192"/>
                      <a:pt x="2224087" y="619654"/>
                      <a:pt x="2174875" y="520700"/>
                    </a:cubicBezTo>
                    <a:cubicBezTo>
                      <a:pt x="2125663" y="421746"/>
                      <a:pt x="1973262" y="274637"/>
                      <a:pt x="1898650" y="212725"/>
                    </a:cubicBezTo>
                    <a:cubicBezTo>
                      <a:pt x="1824038" y="150813"/>
                      <a:pt x="1728787" y="176742"/>
                      <a:pt x="1727200" y="149225"/>
                    </a:cubicBezTo>
                    <a:cubicBezTo>
                      <a:pt x="1725613" y="121708"/>
                      <a:pt x="1838854" y="72496"/>
                      <a:pt x="1889125" y="47625"/>
                    </a:cubicBezTo>
                    <a:cubicBezTo>
                      <a:pt x="1939396" y="22754"/>
                      <a:pt x="1984110" y="11377"/>
                      <a:pt x="2028825" y="0"/>
                    </a:cubicBezTo>
                  </a:path>
                </a:pathLst>
              </a:cu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Forma livre 53"/>
              <p:cNvSpPr/>
              <p:nvPr/>
            </p:nvSpPr>
            <p:spPr>
              <a:xfrm>
                <a:off x="3235780" y="3248933"/>
                <a:ext cx="2555875" cy="1100667"/>
              </a:xfrm>
              <a:custGeom>
                <a:avLst/>
                <a:gdLst>
                  <a:gd name="connsiteX0" fmla="*/ 0 w 2555875"/>
                  <a:gd name="connsiteY0" fmla="*/ 796925 h 1100667"/>
                  <a:gd name="connsiteX1" fmla="*/ 184150 w 2555875"/>
                  <a:gd name="connsiteY1" fmla="*/ 1003300 h 1100667"/>
                  <a:gd name="connsiteX2" fmla="*/ 717550 w 2555875"/>
                  <a:gd name="connsiteY2" fmla="*/ 1038225 h 1100667"/>
                  <a:gd name="connsiteX3" fmla="*/ 1158875 w 2555875"/>
                  <a:gd name="connsiteY3" fmla="*/ 1054100 h 1100667"/>
                  <a:gd name="connsiteX4" fmla="*/ 1838325 w 2555875"/>
                  <a:gd name="connsiteY4" fmla="*/ 1079500 h 1100667"/>
                  <a:gd name="connsiteX5" fmla="*/ 2406650 w 2555875"/>
                  <a:gd name="connsiteY5" fmla="*/ 927100 h 1100667"/>
                  <a:gd name="connsiteX6" fmla="*/ 2444750 w 2555875"/>
                  <a:gd name="connsiteY6" fmla="*/ 492125 h 1100667"/>
                  <a:gd name="connsiteX7" fmla="*/ 2225675 w 2555875"/>
                  <a:gd name="connsiteY7" fmla="*/ 203200 h 1100667"/>
                  <a:gd name="connsiteX8" fmla="*/ 2273300 w 2555875"/>
                  <a:gd name="connsiteY8" fmla="*/ 111125 h 1100667"/>
                  <a:gd name="connsiteX9" fmla="*/ 2555875 w 2555875"/>
                  <a:gd name="connsiteY9" fmla="*/ 0 h 11006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55875" h="1100667">
                    <a:moveTo>
                      <a:pt x="0" y="796925"/>
                    </a:moveTo>
                    <a:cubicBezTo>
                      <a:pt x="32279" y="880004"/>
                      <a:pt x="64558" y="963083"/>
                      <a:pt x="184150" y="1003300"/>
                    </a:cubicBezTo>
                    <a:cubicBezTo>
                      <a:pt x="303742" y="1043517"/>
                      <a:pt x="555096" y="1029758"/>
                      <a:pt x="717550" y="1038225"/>
                    </a:cubicBezTo>
                    <a:cubicBezTo>
                      <a:pt x="880004" y="1046692"/>
                      <a:pt x="1158875" y="1054100"/>
                      <a:pt x="1158875" y="1054100"/>
                    </a:cubicBezTo>
                    <a:cubicBezTo>
                      <a:pt x="1345671" y="1060979"/>
                      <a:pt x="1630363" y="1100667"/>
                      <a:pt x="1838325" y="1079500"/>
                    </a:cubicBezTo>
                    <a:cubicBezTo>
                      <a:pt x="2046288" y="1058333"/>
                      <a:pt x="2305579" y="1024996"/>
                      <a:pt x="2406650" y="927100"/>
                    </a:cubicBezTo>
                    <a:cubicBezTo>
                      <a:pt x="2507721" y="829204"/>
                      <a:pt x="2474913" y="612775"/>
                      <a:pt x="2444750" y="492125"/>
                    </a:cubicBezTo>
                    <a:cubicBezTo>
                      <a:pt x="2414587" y="371475"/>
                      <a:pt x="2254250" y="266700"/>
                      <a:pt x="2225675" y="203200"/>
                    </a:cubicBezTo>
                    <a:cubicBezTo>
                      <a:pt x="2197100" y="139700"/>
                      <a:pt x="2218267" y="144992"/>
                      <a:pt x="2273300" y="111125"/>
                    </a:cubicBezTo>
                    <a:cubicBezTo>
                      <a:pt x="2328333" y="77258"/>
                      <a:pt x="2442104" y="38629"/>
                      <a:pt x="2555875" y="0"/>
                    </a:cubicBezTo>
                  </a:path>
                </a:pathLst>
              </a:custGeom>
              <a:ln w="28575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Forma livre 54"/>
              <p:cNvSpPr/>
              <p:nvPr/>
            </p:nvSpPr>
            <p:spPr>
              <a:xfrm>
                <a:off x="3172280" y="3245758"/>
                <a:ext cx="3197225" cy="1150937"/>
              </a:xfrm>
              <a:custGeom>
                <a:avLst/>
                <a:gdLst>
                  <a:gd name="connsiteX0" fmla="*/ 0 w 3197225"/>
                  <a:gd name="connsiteY0" fmla="*/ 923925 h 1150937"/>
                  <a:gd name="connsiteX1" fmla="*/ 66675 w 3197225"/>
                  <a:gd name="connsiteY1" fmla="*/ 1054100 h 1150937"/>
                  <a:gd name="connsiteX2" fmla="*/ 396875 w 3197225"/>
                  <a:gd name="connsiteY2" fmla="*/ 1117600 h 1150937"/>
                  <a:gd name="connsiteX3" fmla="*/ 873125 w 3197225"/>
                  <a:gd name="connsiteY3" fmla="*/ 1101725 h 1150937"/>
                  <a:gd name="connsiteX4" fmla="*/ 1346200 w 3197225"/>
                  <a:gd name="connsiteY4" fmla="*/ 1120775 h 1150937"/>
                  <a:gd name="connsiteX5" fmla="*/ 2165350 w 3197225"/>
                  <a:gd name="connsiteY5" fmla="*/ 1127125 h 1150937"/>
                  <a:gd name="connsiteX6" fmla="*/ 2578100 w 3197225"/>
                  <a:gd name="connsiteY6" fmla="*/ 977900 h 1150937"/>
                  <a:gd name="connsiteX7" fmla="*/ 2689225 w 3197225"/>
                  <a:gd name="connsiteY7" fmla="*/ 727075 h 1150937"/>
                  <a:gd name="connsiteX8" fmla="*/ 2647950 w 3197225"/>
                  <a:gd name="connsiteY8" fmla="*/ 342900 h 1150937"/>
                  <a:gd name="connsiteX9" fmla="*/ 2901950 w 3197225"/>
                  <a:gd name="connsiteY9" fmla="*/ 133350 h 1150937"/>
                  <a:gd name="connsiteX10" fmla="*/ 3197225 w 3197225"/>
                  <a:gd name="connsiteY10" fmla="*/ 0 h 1150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197225" h="1150937">
                    <a:moveTo>
                      <a:pt x="0" y="923925"/>
                    </a:moveTo>
                    <a:cubicBezTo>
                      <a:pt x="264" y="972873"/>
                      <a:pt x="529" y="1021821"/>
                      <a:pt x="66675" y="1054100"/>
                    </a:cubicBezTo>
                    <a:cubicBezTo>
                      <a:pt x="132821" y="1086379"/>
                      <a:pt x="262467" y="1109662"/>
                      <a:pt x="396875" y="1117600"/>
                    </a:cubicBezTo>
                    <a:cubicBezTo>
                      <a:pt x="531283" y="1125538"/>
                      <a:pt x="714904" y="1101196"/>
                      <a:pt x="873125" y="1101725"/>
                    </a:cubicBezTo>
                    <a:cubicBezTo>
                      <a:pt x="1031346" y="1102254"/>
                      <a:pt x="1130829" y="1116542"/>
                      <a:pt x="1346200" y="1120775"/>
                    </a:cubicBezTo>
                    <a:cubicBezTo>
                      <a:pt x="1561571" y="1125008"/>
                      <a:pt x="1960033" y="1150937"/>
                      <a:pt x="2165350" y="1127125"/>
                    </a:cubicBezTo>
                    <a:cubicBezTo>
                      <a:pt x="2370667" y="1103313"/>
                      <a:pt x="2490788" y="1044575"/>
                      <a:pt x="2578100" y="977900"/>
                    </a:cubicBezTo>
                    <a:cubicBezTo>
                      <a:pt x="2665413" y="911225"/>
                      <a:pt x="2677583" y="832908"/>
                      <a:pt x="2689225" y="727075"/>
                    </a:cubicBezTo>
                    <a:cubicBezTo>
                      <a:pt x="2700867" y="621242"/>
                      <a:pt x="2612496" y="441854"/>
                      <a:pt x="2647950" y="342900"/>
                    </a:cubicBezTo>
                    <a:cubicBezTo>
                      <a:pt x="2683404" y="243946"/>
                      <a:pt x="2810404" y="190500"/>
                      <a:pt x="2901950" y="133350"/>
                    </a:cubicBezTo>
                    <a:cubicBezTo>
                      <a:pt x="2993496" y="76200"/>
                      <a:pt x="3095360" y="38100"/>
                      <a:pt x="3197225" y="0"/>
                    </a:cubicBezTo>
                  </a:path>
                </a:pathLst>
              </a:cu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orma livre 55"/>
              <p:cNvSpPr/>
              <p:nvPr/>
            </p:nvSpPr>
            <p:spPr>
              <a:xfrm>
                <a:off x="3492955" y="3248933"/>
                <a:ext cx="1473729" cy="668867"/>
              </a:xfrm>
              <a:custGeom>
                <a:avLst/>
                <a:gdLst>
                  <a:gd name="connsiteX0" fmla="*/ 0 w 1473729"/>
                  <a:gd name="connsiteY0" fmla="*/ 384175 h 668867"/>
                  <a:gd name="connsiteX1" fmla="*/ 158750 w 1473729"/>
                  <a:gd name="connsiteY1" fmla="*/ 587375 h 668867"/>
                  <a:gd name="connsiteX2" fmla="*/ 508000 w 1473729"/>
                  <a:gd name="connsiteY2" fmla="*/ 650875 h 668867"/>
                  <a:gd name="connsiteX3" fmla="*/ 971550 w 1473729"/>
                  <a:gd name="connsiteY3" fmla="*/ 663575 h 668867"/>
                  <a:gd name="connsiteX4" fmla="*/ 1400175 w 1473729"/>
                  <a:gd name="connsiteY4" fmla="*/ 619125 h 668867"/>
                  <a:gd name="connsiteX5" fmla="*/ 1412875 w 1473729"/>
                  <a:gd name="connsiteY5" fmla="*/ 384175 h 668867"/>
                  <a:gd name="connsiteX6" fmla="*/ 1111250 w 1473729"/>
                  <a:gd name="connsiteY6" fmla="*/ 200025 h 668867"/>
                  <a:gd name="connsiteX7" fmla="*/ 1063625 w 1473729"/>
                  <a:gd name="connsiteY7" fmla="*/ 79375 h 668867"/>
                  <a:gd name="connsiteX8" fmla="*/ 1200150 w 1473729"/>
                  <a:gd name="connsiteY8" fmla="*/ 0 h 66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3729" h="668867">
                    <a:moveTo>
                      <a:pt x="0" y="384175"/>
                    </a:moveTo>
                    <a:cubicBezTo>
                      <a:pt x="37041" y="463550"/>
                      <a:pt x="74083" y="542925"/>
                      <a:pt x="158750" y="587375"/>
                    </a:cubicBezTo>
                    <a:cubicBezTo>
                      <a:pt x="243417" y="631825"/>
                      <a:pt x="372533" y="638175"/>
                      <a:pt x="508000" y="650875"/>
                    </a:cubicBezTo>
                    <a:cubicBezTo>
                      <a:pt x="643467" y="663575"/>
                      <a:pt x="822854" y="668867"/>
                      <a:pt x="971550" y="663575"/>
                    </a:cubicBezTo>
                    <a:cubicBezTo>
                      <a:pt x="1120246" y="658283"/>
                      <a:pt x="1326621" y="665692"/>
                      <a:pt x="1400175" y="619125"/>
                    </a:cubicBezTo>
                    <a:cubicBezTo>
                      <a:pt x="1473729" y="572558"/>
                      <a:pt x="1461029" y="454025"/>
                      <a:pt x="1412875" y="384175"/>
                    </a:cubicBezTo>
                    <a:cubicBezTo>
                      <a:pt x="1364721" y="314325"/>
                      <a:pt x="1169458" y="250825"/>
                      <a:pt x="1111250" y="200025"/>
                    </a:cubicBezTo>
                    <a:cubicBezTo>
                      <a:pt x="1053042" y="149225"/>
                      <a:pt x="1048808" y="112713"/>
                      <a:pt x="1063625" y="79375"/>
                    </a:cubicBezTo>
                    <a:cubicBezTo>
                      <a:pt x="1078442" y="46038"/>
                      <a:pt x="1200150" y="0"/>
                      <a:pt x="1200150" y="0"/>
                    </a:cubicBezTo>
                  </a:path>
                </a:pathLst>
              </a:custGeom>
              <a:ln w="2857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Fluxograma: Dados 56"/>
              <p:cNvSpPr/>
              <p:nvPr/>
            </p:nvSpPr>
            <p:spPr>
              <a:xfrm>
                <a:off x="3016117" y="3241040"/>
                <a:ext cx="3516085" cy="1175657"/>
              </a:xfrm>
              <a:prstGeom prst="flowChartInputOutput">
                <a:avLst/>
              </a:prstGeom>
              <a:noFill/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orma livre 6"/>
              <p:cNvSpPr/>
              <p:nvPr/>
            </p:nvSpPr>
            <p:spPr>
              <a:xfrm>
                <a:off x="3072948" y="4317094"/>
                <a:ext cx="2803525" cy="25400"/>
              </a:xfrm>
              <a:custGeom>
                <a:avLst/>
                <a:gdLst>
                  <a:gd name="connsiteX0" fmla="*/ 0 w 2803525"/>
                  <a:gd name="connsiteY0" fmla="*/ 22225 h 25400"/>
                  <a:gd name="connsiteX1" fmla="*/ 1412875 w 2803525"/>
                  <a:gd name="connsiteY1" fmla="*/ 0 h 25400"/>
                  <a:gd name="connsiteX2" fmla="*/ 2803525 w 2803525"/>
                  <a:gd name="connsiteY2" fmla="*/ 25400 h 25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25400">
                    <a:moveTo>
                      <a:pt x="0" y="22225"/>
                    </a:moveTo>
                    <a:lnTo>
                      <a:pt x="1412875" y="0"/>
                    </a:lnTo>
                    <a:cubicBezTo>
                      <a:pt x="1880129" y="529"/>
                      <a:pt x="2537354" y="11642"/>
                      <a:pt x="2803525" y="254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orma livre 7"/>
              <p:cNvSpPr/>
              <p:nvPr/>
            </p:nvSpPr>
            <p:spPr>
              <a:xfrm>
                <a:off x="3126923" y="4204911"/>
                <a:ext cx="2800350" cy="48683"/>
              </a:xfrm>
              <a:custGeom>
                <a:avLst/>
                <a:gdLst>
                  <a:gd name="connsiteX0" fmla="*/ 0 w 2800350"/>
                  <a:gd name="connsiteY0" fmla="*/ 42333 h 48683"/>
                  <a:gd name="connsiteX1" fmla="*/ 1317625 w 2800350"/>
                  <a:gd name="connsiteY1" fmla="*/ 1058 h 48683"/>
                  <a:gd name="connsiteX2" fmla="*/ 2800350 w 2800350"/>
                  <a:gd name="connsiteY2" fmla="*/ 48683 h 4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0350" h="48683">
                    <a:moveTo>
                      <a:pt x="0" y="42333"/>
                    </a:moveTo>
                    <a:cubicBezTo>
                      <a:pt x="425450" y="21166"/>
                      <a:pt x="850900" y="0"/>
                      <a:pt x="1317625" y="1058"/>
                    </a:cubicBezTo>
                    <a:cubicBezTo>
                      <a:pt x="1784350" y="2116"/>
                      <a:pt x="2474383" y="25929"/>
                      <a:pt x="2800350" y="48683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Forma livre 8"/>
              <p:cNvSpPr/>
              <p:nvPr/>
            </p:nvSpPr>
            <p:spPr>
              <a:xfrm>
                <a:off x="3177723" y="4072619"/>
                <a:ext cx="2794000" cy="98425"/>
              </a:xfrm>
              <a:custGeom>
                <a:avLst/>
                <a:gdLst>
                  <a:gd name="connsiteX0" fmla="*/ 0 w 2794000"/>
                  <a:gd name="connsiteY0" fmla="*/ 79375 h 98425"/>
                  <a:gd name="connsiteX1" fmla="*/ 1343025 w 2794000"/>
                  <a:gd name="connsiteY1" fmla="*/ 3175 h 98425"/>
                  <a:gd name="connsiteX2" fmla="*/ 2794000 w 2794000"/>
                  <a:gd name="connsiteY2" fmla="*/ 98425 h 9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98425">
                    <a:moveTo>
                      <a:pt x="0" y="79375"/>
                    </a:moveTo>
                    <a:cubicBezTo>
                      <a:pt x="438679" y="39687"/>
                      <a:pt x="877358" y="0"/>
                      <a:pt x="1343025" y="3175"/>
                    </a:cubicBezTo>
                    <a:cubicBezTo>
                      <a:pt x="1808692" y="6350"/>
                      <a:pt x="2506663" y="90488"/>
                      <a:pt x="2794000" y="984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Forma livre 9"/>
              <p:cNvSpPr/>
              <p:nvPr/>
            </p:nvSpPr>
            <p:spPr>
              <a:xfrm>
                <a:off x="3231698" y="3933977"/>
                <a:ext cx="2794000" cy="141817"/>
              </a:xfrm>
              <a:custGeom>
                <a:avLst/>
                <a:gdLst>
                  <a:gd name="connsiteX0" fmla="*/ 0 w 2794000"/>
                  <a:gd name="connsiteY0" fmla="*/ 129117 h 141817"/>
                  <a:gd name="connsiteX1" fmla="*/ 1371600 w 2794000"/>
                  <a:gd name="connsiteY1" fmla="*/ 2117 h 141817"/>
                  <a:gd name="connsiteX2" fmla="*/ 2794000 w 2794000"/>
                  <a:gd name="connsiteY2" fmla="*/ 141817 h 141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141817">
                    <a:moveTo>
                      <a:pt x="0" y="129117"/>
                    </a:moveTo>
                    <a:cubicBezTo>
                      <a:pt x="452966" y="64558"/>
                      <a:pt x="905933" y="0"/>
                      <a:pt x="1371600" y="2117"/>
                    </a:cubicBezTo>
                    <a:cubicBezTo>
                      <a:pt x="1837267" y="4234"/>
                      <a:pt x="2601383" y="124884"/>
                      <a:pt x="2794000" y="141817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orma livre 10"/>
              <p:cNvSpPr/>
              <p:nvPr/>
            </p:nvSpPr>
            <p:spPr>
              <a:xfrm>
                <a:off x="3288848" y="3771523"/>
                <a:ext cx="2794000" cy="212196"/>
              </a:xfrm>
              <a:custGeom>
                <a:avLst/>
                <a:gdLst>
                  <a:gd name="connsiteX0" fmla="*/ 0 w 2794000"/>
                  <a:gd name="connsiteY0" fmla="*/ 196321 h 212196"/>
                  <a:gd name="connsiteX1" fmla="*/ 1416050 w 2794000"/>
                  <a:gd name="connsiteY1" fmla="*/ 2646 h 212196"/>
                  <a:gd name="connsiteX2" fmla="*/ 2794000 w 2794000"/>
                  <a:gd name="connsiteY2" fmla="*/ 212196 h 21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4000" h="212196">
                    <a:moveTo>
                      <a:pt x="0" y="196321"/>
                    </a:moveTo>
                    <a:cubicBezTo>
                      <a:pt x="475191" y="98160"/>
                      <a:pt x="950383" y="0"/>
                      <a:pt x="1416050" y="2646"/>
                    </a:cubicBezTo>
                    <a:cubicBezTo>
                      <a:pt x="1881717" y="5292"/>
                      <a:pt x="2570163" y="177271"/>
                      <a:pt x="2794000" y="212196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orma livre 11"/>
              <p:cNvSpPr/>
              <p:nvPr/>
            </p:nvSpPr>
            <p:spPr>
              <a:xfrm>
                <a:off x="3342823" y="3599015"/>
                <a:ext cx="2797175" cy="295804"/>
              </a:xfrm>
              <a:custGeom>
                <a:avLst/>
                <a:gdLst>
                  <a:gd name="connsiteX0" fmla="*/ 0 w 2797175"/>
                  <a:gd name="connsiteY0" fmla="*/ 273579 h 295804"/>
                  <a:gd name="connsiteX1" fmla="*/ 1444625 w 2797175"/>
                  <a:gd name="connsiteY1" fmla="*/ 3704 h 295804"/>
                  <a:gd name="connsiteX2" fmla="*/ 2797175 w 2797175"/>
                  <a:gd name="connsiteY2" fmla="*/ 295804 h 295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7175" h="295804">
                    <a:moveTo>
                      <a:pt x="0" y="273579"/>
                    </a:moveTo>
                    <a:cubicBezTo>
                      <a:pt x="489214" y="136789"/>
                      <a:pt x="978429" y="0"/>
                      <a:pt x="1444625" y="3704"/>
                    </a:cubicBezTo>
                    <a:cubicBezTo>
                      <a:pt x="1910821" y="7408"/>
                      <a:pt x="2353998" y="151606"/>
                      <a:pt x="2797175" y="295804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orma livre 12"/>
              <p:cNvSpPr/>
              <p:nvPr/>
            </p:nvSpPr>
            <p:spPr>
              <a:xfrm>
                <a:off x="3393623" y="3413277"/>
                <a:ext cx="2806700" cy="386292"/>
              </a:xfrm>
              <a:custGeom>
                <a:avLst/>
                <a:gdLst>
                  <a:gd name="connsiteX0" fmla="*/ 0 w 2806700"/>
                  <a:gd name="connsiteY0" fmla="*/ 373592 h 386292"/>
                  <a:gd name="connsiteX1" fmla="*/ 1508125 w 2806700"/>
                  <a:gd name="connsiteY1" fmla="*/ 2117 h 386292"/>
                  <a:gd name="connsiteX2" fmla="*/ 2806700 w 2806700"/>
                  <a:gd name="connsiteY2" fmla="*/ 386292 h 386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00" h="386292">
                    <a:moveTo>
                      <a:pt x="0" y="373592"/>
                    </a:moveTo>
                    <a:cubicBezTo>
                      <a:pt x="520171" y="186796"/>
                      <a:pt x="1040342" y="0"/>
                      <a:pt x="1508125" y="2117"/>
                    </a:cubicBezTo>
                    <a:cubicBezTo>
                      <a:pt x="1975908" y="4234"/>
                      <a:pt x="2391304" y="195263"/>
                      <a:pt x="2806700" y="38629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orma livre 13"/>
              <p:cNvSpPr/>
              <p:nvPr/>
            </p:nvSpPr>
            <p:spPr>
              <a:xfrm>
                <a:off x="3447598" y="3389994"/>
                <a:ext cx="2803525" cy="314325"/>
              </a:xfrm>
              <a:custGeom>
                <a:avLst/>
                <a:gdLst>
                  <a:gd name="connsiteX0" fmla="*/ 0 w 2803525"/>
                  <a:gd name="connsiteY0" fmla="*/ 314325 h 314325"/>
                  <a:gd name="connsiteX1" fmla="*/ 1492250 w 2803525"/>
                  <a:gd name="connsiteY1" fmla="*/ 0 h 314325"/>
                  <a:gd name="connsiteX2" fmla="*/ 2803525 w 2803525"/>
                  <a:gd name="connsiteY2" fmla="*/ 314325 h 314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314325">
                    <a:moveTo>
                      <a:pt x="0" y="314325"/>
                    </a:moveTo>
                    <a:cubicBezTo>
                      <a:pt x="512498" y="157162"/>
                      <a:pt x="1024996" y="0"/>
                      <a:pt x="1492250" y="0"/>
                    </a:cubicBezTo>
                    <a:cubicBezTo>
                      <a:pt x="1959504" y="0"/>
                      <a:pt x="2381514" y="157162"/>
                      <a:pt x="2803525" y="3143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orma livre 14"/>
              <p:cNvSpPr/>
              <p:nvPr/>
            </p:nvSpPr>
            <p:spPr>
              <a:xfrm>
                <a:off x="3492048" y="3369357"/>
                <a:ext cx="2809875" cy="252412"/>
              </a:xfrm>
              <a:custGeom>
                <a:avLst/>
                <a:gdLst>
                  <a:gd name="connsiteX0" fmla="*/ 0 w 2809875"/>
                  <a:gd name="connsiteY0" fmla="*/ 242887 h 252412"/>
                  <a:gd name="connsiteX1" fmla="*/ 1457325 w 2809875"/>
                  <a:gd name="connsiteY1" fmla="*/ 1587 h 252412"/>
                  <a:gd name="connsiteX2" fmla="*/ 2809875 w 2809875"/>
                  <a:gd name="connsiteY2" fmla="*/ 252412 h 252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9875" h="252412">
                    <a:moveTo>
                      <a:pt x="0" y="242887"/>
                    </a:moveTo>
                    <a:cubicBezTo>
                      <a:pt x="494506" y="121443"/>
                      <a:pt x="989013" y="0"/>
                      <a:pt x="1457325" y="1587"/>
                    </a:cubicBezTo>
                    <a:cubicBezTo>
                      <a:pt x="1925637" y="3174"/>
                      <a:pt x="2367756" y="127793"/>
                      <a:pt x="2809875" y="25241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Forma livre 15"/>
              <p:cNvSpPr/>
              <p:nvPr/>
            </p:nvSpPr>
            <p:spPr>
              <a:xfrm>
                <a:off x="3669848" y="3296861"/>
                <a:ext cx="2797175" cy="48683"/>
              </a:xfrm>
              <a:custGeom>
                <a:avLst/>
                <a:gdLst>
                  <a:gd name="connsiteX0" fmla="*/ 0 w 2797175"/>
                  <a:gd name="connsiteY0" fmla="*/ 42333 h 48683"/>
                  <a:gd name="connsiteX1" fmla="*/ 1320800 w 2797175"/>
                  <a:gd name="connsiteY1" fmla="*/ 1058 h 48683"/>
                  <a:gd name="connsiteX2" fmla="*/ 2797175 w 2797175"/>
                  <a:gd name="connsiteY2" fmla="*/ 48683 h 4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97175" h="48683">
                    <a:moveTo>
                      <a:pt x="0" y="42333"/>
                    </a:moveTo>
                    <a:cubicBezTo>
                      <a:pt x="427302" y="21166"/>
                      <a:pt x="854604" y="0"/>
                      <a:pt x="1320800" y="1058"/>
                    </a:cubicBezTo>
                    <a:cubicBezTo>
                      <a:pt x="1786996" y="2116"/>
                      <a:pt x="2525713" y="2116"/>
                      <a:pt x="2797175" y="48683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orma livre 16"/>
              <p:cNvSpPr/>
              <p:nvPr/>
            </p:nvSpPr>
            <p:spPr>
              <a:xfrm>
                <a:off x="3606348" y="3329140"/>
                <a:ext cx="2803525" cy="108479"/>
              </a:xfrm>
              <a:custGeom>
                <a:avLst/>
                <a:gdLst>
                  <a:gd name="connsiteX0" fmla="*/ 0 w 2803525"/>
                  <a:gd name="connsiteY0" fmla="*/ 105304 h 108479"/>
                  <a:gd name="connsiteX1" fmla="*/ 1368425 w 2803525"/>
                  <a:gd name="connsiteY1" fmla="*/ 529 h 108479"/>
                  <a:gd name="connsiteX2" fmla="*/ 2803525 w 2803525"/>
                  <a:gd name="connsiteY2" fmla="*/ 108479 h 108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3525" h="108479">
                    <a:moveTo>
                      <a:pt x="0" y="105304"/>
                    </a:moveTo>
                    <a:cubicBezTo>
                      <a:pt x="450585" y="52652"/>
                      <a:pt x="901171" y="0"/>
                      <a:pt x="1368425" y="529"/>
                    </a:cubicBezTo>
                    <a:cubicBezTo>
                      <a:pt x="1835679" y="1058"/>
                      <a:pt x="2803525" y="108479"/>
                      <a:pt x="2803525" y="108479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orma livre 17"/>
              <p:cNvSpPr/>
              <p:nvPr/>
            </p:nvSpPr>
            <p:spPr>
              <a:xfrm>
                <a:off x="3552373" y="3350307"/>
                <a:ext cx="2806700" cy="182562"/>
              </a:xfrm>
              <a:custGeom>
                <a:avLst/>
                <a:gdLst>
                  <a:gd name="connsiteX0" fmla="*/ 0 w 2806700"/>
                  <a:gd name="connsiteY0" fmla="*/ 173037 h 182562"/>
                  <a:gd name="connsiteX1" fmla="*/ 1409700 w 2806700"/>
                  <a:gd name="connsiteY1" fmla="*/ 1587 h 182562"/>
                  <a:gd name="connsiteX2" fmla="*/ 2806700 w 2806700"/>
                  <a:gd name="connsiteY2" fmla="*/ 182562 h 182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06700" h="182562">
                    <a:moveTo>
                      <a:pt x="0" y="173037"/>
                    </a:moveTo>
                    <a:cubicBezTo>
                      <a:pt x="470958" y="86518"/>
                      <a:pt x="941917" y="0"/>
                      <a:pt x="1409700" y="1587"/>
                    </a:cubicBezTo>
                    <a:cubicBezTo>
                      <a:pt x="1877483" y="3175"/>
                      <a:pt x="2509308" y="113770"/>
                      <a:pt x="2806700" y="182562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orma livre 18"/>
              <p:cNvSpPr/>
              <p:nvPr/>
            </p:nvSpPr>
            <p:spPr>
              <a:xfrm>
                <a:off x="3126923" y="3237594"/>
                <a:ext cx="698500" cy="1177925"/>
              </a:xfrm>
              <a:custGeom>
                <a:avLst/>
                <a:gdLst>
                  <a:gd name="connsiteX0" fmla="*/ 698500 w 698500"/>
                  <a:gd name="connsiteY0" fmla="*/ 0 h 1177925"/>
                  <a:gd name="connsiteX1" fmla="*/ 339725 w 698500"/>
                  <a:gd name="connsiteY1" fmla="*/ 546100 h 1177925"/>
                  <a:gd name="connsiteX2" fmla="*/ 0 w 69850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7925">
                    <a:moveTo>
                      <a:pt x="698500" y="0"/>
                    </a:moveTo>
                    <a:cubicBezTo>
                      <a:pt x="577321" y="174889"/>
                      <a:pt x="456142" y="349779"/>
                      <a:pt x="339725" y="546100"/>
                    </a:cubicBezTo>
                    <a:cubicBezTo>
                      <a:pt x="223308" y="742421"/>
                      <a:pt x="64558" y="1126067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orma livre 19"/>
              <p:cNvSpPr/>
              <p:nvPr/>
            </p:nvSpPr>
            <p:spPr>
              <a:xfrm>
                <a:off x="3231698" y="3237594"/>
                <a:ext cx="695325" cy="1177925"/>
              </a:xfrm>
              <a:custGeom>
                <a:avLst/>
                <a:gdLst>
                  <a:gd name="connsiteX0" fmla="*/ 695325 w 695325"/>
                  <a:gd name="connsiteY0" fmla="*/ 0 h 1177925"/>
                  <a:gd name="connsiteX1" fmla="*/ 317500 w 695325"/>
                  <a:gd name="connsiteY1" fmla="*/ 546100 h 1177925"/>
                  <a:gd name="connsiteX2" fmla="*/ 0 w 6953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25" h="1177925">
                    <a:moveTo>
                      <a:pt x="695325" y="0"/>
                    </a:moveTo>
                    <a:cubicBezTo>
                      <a:pt x="564356" y="174889"/>
                      <a:pt x="433388" y="349779"/>
                      <a:pt x="317500" y="546100"/>
                    </a:cubicBezTo>
                    <a:cubicBezTo>
                      <a:pt x="201613" y="742421"/>
                      <a:pt x="49742" y="1060979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orma livre 20"/>
              <p:cNvSpPr/>
              <p:nvPr/>
            </p:nvSpPr>
            <p:spPr>
              <a:xfrm>
                <a:off x="4282623" y="3234419"/>
                <a:ext cx="698500" cy="1187450"/>
              </a:xfrm>
              <a:custGeom>
                <a:avLst/>
                <a:gdLst>
                  <a:gd name="connsiteX0" fmla="*/ 698500 w 698500"/>
                  <a:gd name="connsiteY0" fmla="*/ 0 h 1187450"/>
                  <a:gd name="connsiteX1" fmla="*/ 276225 w 698500"/>
                  <a:gd name="connsiteY1" fmla="*/ 422275 h 1187450"/>
                  <a:gd name="connsiteX2" fmla="*/ 0 w 698500"/>
                  <a:gd name="connsiteY2" fmla="*/ 1187450 h 1187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87450">
                    <a:moveTo>
                      <a:pt x="698500" y="0"/>
                    </a:moveTo>
                    <a:cubicBezTo>
                      <a:pt x="545571" y="112183"/>
                      <a:pt x="392642" y="224367"/>
                      <a:pt x="276225" y="422275"/>
                    </a:cubicBezTo>
                    <a:cubicBezTo>
                      <a:pt x="159808" y="620183"/>
                      <a:pt x="79904" y="903816"/>
                      <a:pt x="0" y="11874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orma livre 21"/>
              <p:cNvSpPr/>
              <p:nvPr/>
            </p:nvSpPr>
            <p:spPr>
              <a:xfrm>
                <a:off x="4381048" y="3229656"/>
                <a:ext cx="708025" cy="1190625"/>
              </a:xfrm>
              <a:custGeom>
                <a:avLst/>
                <a:gdLst>
                  <a:gd name="connsiteX0" fmla="*/ 708025 w 708025"/>
                  <a:gd name="connsiteY0" fmla="*/ 0 h 1190625"/>
                  <a:gd name="connsiteX1" fmla="*/ 247650 w 708025"/>
                  <a:gd name="connsiteY1" fmla="*/ 460375 h 1190625"/>
                  <a:gd name="connsiteX2" fmla="*/ 0 w 708025"/>
                  <a:gd name="connsiteY2" fmla="*/ 1190625 h 1190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90625">
                    <a:moveTo>
                      <a:pt x="708025" y="0"/>
                    </a:moveTo>
                    <a:cubicBezTo>
                      <a:pt x="536839" y="130969"/>
                      <a:pt x="365654" y="261938"/>
                      <a:pt x="247650" y="460375"/>
                    </a:cubicBezTo>
                    <a:cubicBezTo>
                      <a:pt x="129646" y="658812"/>
                      <a:pt x="64823" y="924718"/>
                      <a:pt x="0" y="11906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Forma livre 22"/>
              <p:cNvSpPr/>
              <p:nvPr/>
            </p:nvSpPr>
            <p:spPr>
              <a:xfrm>
                <a:off x="4479473" y="3243944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288925 w 711200"/>
                  <a:gd name="connsiteY1" fmla="*/ 466725 h 1174750"/>
                  <a:gd name="connsiteX2" fmla="*/ 0 w 7112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559329" y="135466"/>
                      <a:pt x="407458" y="270933"/>
                      <a:pt x="288925" y="466725"/>
                    </a:cubicBezTo>
                    <a:cubicBezTo>
                      <a:pt x="170392" y="662517"/>
                      <a:pt x="47096" y="1056217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Forma livre 23"/>
              <p:cNvSpPr/>
              <p:nvPr/>
            </p:nvSpPr>
            <p:spPr>
              <a:xfrm>
                <a:off x="4587423" y="3240769"/>
                <a:ext cx="701675" cy="1174750"/>
              </a:xfrm>
              <a:custGeom>
                <a:avLst/>
                <a:gdLst>
                  <a:gd name="connsiteX0" fmla="*/ 701675 w 701675"/>
                  <a:gd name="connsiteY0" fmla="*/ 0 h 1174750"/>
                  <a:gd name="connsiteX1" fmla="*/ 314325 w 701675"/>
                  <a:gd name="connsiteY1" fmla="*/ 457200 h 1174750"/>
                  <a:gd name="connsiteX2" fmla="*/ 0 w 701675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75" h="1174750">
                    <a:moveTo>
                      <a:pt x="701675" y="0"/>
                    </a:moveTo>
                    <a:cubicBezTo>
                      <a:pt x="566473" y="130704"/>
                      <a:pt x="431271" y="261408"/>
                      <a:pt x="314325" y="457200"/>
                    </a:cubicBezTo>
                    <a:cubicBezTo>
                      <a:pt x="197379" y="652992"/>
                      <a:pt x="98689" y="913871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orma livre 24"/>
              <p:cNvSpPr/>
              <p:nvPr/>
            </p:nvSpPr>
            <p:spPr>
              <a:xfrm>
                <a:off x="4692198" y="3237594"/>
                <a:ext cx="711200" cy="1181100"/>
              </a:xfrm>
              <a:custGeom>
                <a:avLst/>
                <a:gdLst>
                  <a:gd name="connsiteX0" fmla="*/ 711200 w 711200"/>
                  <a:gd name="connsiteY0" fmla="*/ 0 h 1181100"/>
                  <a:gd name="connsiteX1" fmla="*/ 317500 w 711200"/>
                  <a:gd name="connsiteY1" fmla="*/ 485775 h 1181100"/>
                  <a:gd name="connsiteX2" fmla="*/ 0 w 711200"/>
                  <a:gd name="connsiteY2" fmla="*/ 1181100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81100">
                    <a:moveTo>
                      <a:pt x="711200" y="0"/>
                    </a:moveTo>
                    <a:cubicBezTo>
                      <a:pt x="573616" y="144462"/>
                      <a:pt x="436033" y="288925"/>
                      <a:pt x="317500" y="485775"/>
                    </a:cubicBezTo>
                    <a:cubicBezTo>
                      <a:pt x="198967" y="682625"/>
                      <a:pt x="99483" y="931862"/>
                      <a:pt x="0" y="11811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orma livre 25"/>
              <p:cNvSpPr/>
              <p:nvPr/>
            </p:nvSpPr>
            <p:spPr>
              <a:xfrm>
                <a:off x="4800148" y="3240769"/>
                <a:ext cx="698500" cy="1174750"/>
              </a:xfrm>
              <a:custGeom>
                <a:avLst/>
                <a:gdLst>
                  <a:gd name="connsiteX0" fmla="*/ 698500 w 698500"/>
                  <a:gd name="connsiteY0" fmla="*/ 0 h 1174750"/>
                  <a:gd name="connsiteX1" fmla="*/ 317500 w 698500"/>
                  <a:gd name="connsiteY1" fmla="*/ 514350 h 1174750"/>
                  <a:gd name="connsiteX2" fmla="*/ 0 w 6985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4750">
                    <a:moveTo>
                      <a:pt x="698500" y="0"/>
                    </a:moveTo>
                    <a:cubicBezTo>
                      <a:pt x="566208" y="159279"/>
                      <a:pt x="433917" y="318558"/>
                      <a:pt x="317500" y="514350"/>
                    </a:cubicBezTo>
                    <a:cubicBezTo>
                      <a:pt x="201083" y="710142"/>
                      <a:pt x="100541" y="942446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orma livre 26"/>
              <p:cNvSpPr/>
              <p:nvPr/>
            </p:nvSpPr>
            <p:spPr>
              <a:xfrm>
                <a:off x="4901748" y="3240769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330200 w 708025"/>
                  <a:gd name="connsiteY1" fmla="*/ 539750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578114" y="171714"/>
                      <a:pt x="448204" y="343429"/>
                      <a:pt x="330200" y="539750"/>
                    </a:cubicBezTo>
                    <a:cubicBezTo>
                      <a:pt x="212196" y="736071"/>
                      <a:pt x="106098" y="95699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orma livre 27"/>
              <p:cNvSpPr/>
              <p:nvPr/>
            </p:nvSpPr>
            <p:spPr>
              <a:xfrm>
                <a:off x="5006523" y="3240769"/>
                <a:ext cx="714375" cy="1177925"/>
              </a:xfrm>
              <a:custGeom>
                <a:avLst/>
                <a:gdLst>
                  <a:gd name="connsiteX0" fmla="*/ 714375 w 714375"/>
                  <a:gd name="connsiteY0" fmla="*/ 0 h 1177925"/>
                  <a:gd name="connsiteX1" fmla="*/ 339725 w 714375"/>
                  <a:gd name="connsiteY1" fmla="*/ 549275 h 1177925"/>
                  <a:gd name="connsiteX2" fmla="*/ 0 w 7143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4375" h="1177925">
                    <a:moveTo>
                      <a:pt x="714375" y="0"/>
                    </a:moveTo>
                    <a:cubicBezTo>
                      <a:pt x="586581" y="176477"/>
                      <a:pt x="458788" y="352954"/>
                      <a:pt x="339725" y="549275"/>
                    </a:cubicBezTo>
                    <a:cubicBezTo>
                      <a:pt x="220663" y="745596"/>
                      <a:pt x="110331" y="961760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orma livre 28"/>
              <p:cNvSpPr/>
              <p:nvPr/>
            </p:nvSpPr>
            <p:spPr>
              <a:xfrm>
                <a:off x="5111298" y="3240769"/>
                <a:ext cx="698500" cy="1171575"/>
              </a:xfrm>
              <a:custGeom>
                <a:avLst/>
                <a:gdLst>
                  <a:gd name="connsiteX0" fmla="*/ 698500 w 698500"/>
                  <a:gd name="connsiteY0" fmla="*/ 0 h 1171575"/>
                  <a:gd name="connsiteX1" fmla="*/ 393700 w 698500"/>
                  <a:gd name="connsiteY1" fmla="*/ 555625 h 1171575"/>
                  <a:gd name="connsiteX2" fmla="*/ 0 w 698500"/>
                  <a:gd name="connsiteY2" fmla="*/ 1171575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1575">
                    <a:moveTo>
                      <a:pt x="698500" y="0"/>
                    </a:moveTo>
                    <a:cubicBezTo>
                      <a:pt x="604308" y="180181"/>
                      <a:pt x="510117" y="360363"/>
                      <a:pt x="393700" y="555625"/>
                    </a:cubicBezTo>
                    <a:cubicBezTo>
                      <a:pt x="277283" y="750888"/>
                      <a:pt x="138641" y="961231"/>
                      <a:pt x="0" y="11715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orma livre 29"/>
              <p:cNvSpPr/>
              <p:nvPr/>
            </p:nvSpPr>
            <p:spPr>
              <a:xfrm>
                <a:off x="5222423" y="3247119"/>
                <a:ext cx="698500" cy="1171575"/>
              </a:xfrm>
              <a:custGeom>
                <a:avLst/>
                <a:gdLst>
                  <a:gd name="connsiteX0" fmla="*/ 698500 w 698500"/>
                  <a:gd name="connsiteY0" fmla="*/ 0 h 1171575"/>
                  <a:gd name="connsiteX1" fmla="*/ 469900 w 698500"/>
                  <a:gd name="connsiteY1" fmla="*/ 612775 h 1171575"/>
                  <a:gd name="connsiteX2" fmla="*/ 0 w 698500"/>
                  <a:gd name="connsiteY2" fmla="*/ 1171575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1575">
                    <a:moveTo>
                      <a:pt x="698500" y="0"/>
                    </a:moveTo>
                    <a:cubicBezTo>
                      <a:pt x="642408" y="208756"/>
                      <a:pt x="586317" y="417513"/>
                      <a:pt x="469900" y="612775"/>
                    </a:cubicBezTo>
                    <a:cubicBezTo>
                      <a:pt x="353483" y="808038"/>
                      <a:pt x="176741" y="989806"/>
                      <a:pt x="0" y="11715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orma livre 30"/>
              <p:cNvSpPr/>
              <p:nvPr/>
            </p:nvSpPr>
            <p:spPr>
              <a:xfrm>
                <a:off x="5327198" y="3240769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523875 w 711200"/>
                  <a:gd name="connsiteY1" fmla="*/ 669925 h 1174750"/>
                  <a:gd name="connsiteX2" fmla="*/ 0 w 7112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676804" y="237066"/>
                      <a:pt x="642408" y="474133"/>
                      <a:pt x="523875" y="669925"/>
                    </a:cubicBezTo>
                    <a:cubicBezTo>
                      <a:pt x="405342" y="865717"/>
                      <a:pt x="202671" y="1020233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orma livre 31"/>
              <p:cNvSpPr/>
              <p:nvPr/>
            </p:nvSpPr>
            <p:spPr>
              <a:xfrm>
                <a:off x="5435148" y="3240769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520700 w 708025"/>
                  <a:gd name="connsiteY1" fmla="*/ 603250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73364" y="203464"/>
                      <a:pt x="638704" y="406929"/>
                      <a:pt x="520700" y="603250"/>
                    </a:cubicBezTo>
                    <a:cubicBezTo>
                      <a:pt x="402696" y="799571"/>
                      <a:pt x="201348" y="98874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orma livre 32"/>
              <p:cNvSpPr/>
              <p:nvPr/>
            </p:nvSpPr>
            <p:spPr>
              <a:xfrm>
                <a:off x="5533573" y="3237594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469900 w 708025"/>
                  <a:gd name="connsiteY1" fmla="*/ 606425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47964" y="205052"/>
                      <a:pt x="587904" y="410104"/>
                      <a:pt x="469900" y="606425"/>
                    </a:cubicBezTo>
                    <a:cubicBezTo>
                      <a:pt x="351896" y="802746"/>
                      <a:pt x="175948" y="9903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orma livre 33"/>
              <p:cNvSpPr/>
              <p:nvPr/>
            </p:nvSpPr>
            <p:spPr>
              <a:xfrm>
                <a:off x="5638348" y="3240769"/>
                <a:ext cx="708025" cy="1177925"/>
              </a:xfrm>
              <a:custGeom>
                <a:avLst/>
                <a:gdLst>
                  <a:gd name="connsiteX0" fmla="*/ 708025 w 708025"/>
                  <a:gd name="connsiteY0" fmla="*/ 0 h 1177925"/>
                  <a:gd name="connsiteX1" fmla="*/ 425450 w 708025"/>
                  <a:gd name="connsiteY1" fmla="*/ 581025 h 1177925"/>
                  <a:gd name="connsiteX2" fmla="*/ 0 w 70802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8025" h="1177925">
                    <a:moveTo>
                      <a:pt x="708025" y="0"/>
                    </a:moveTo>
                    <a:cubicBezTo>
                      <a:pt x="625739" y="192352"/>
                      <a:pt x="543454" y="384704"/>
                      <a:pt x="425450" y="581025"/>
                    </a:cubicBezTo>
                    <a:cubicBezTo>
                      <a:pt x="307446" y="777346"/>
                      <a:pt x="153723" y="9776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Forma livre 34"/>
              <p:cNvSpPr/>
              <p:nvPr/>
            </p:nvSpPr>
            <p:spPr>
              <a:xfrm>
                <a:off x="5739948" y="3237594"/>
                <a:ext cx="701675" cy="1174750"/>
              </a:xfrm>
              <a:custGeom>
                <a:avLst/>
                <a:gdLst>
                  <a:gd name="connsiteX0" fmla="*/ 701675 w 701675"/>
                  <a:gd name="connsiteY0" fmla="*/ 0 h 1174750"/>
                  <a:gd name="connsiteX1" fmla="*/ 0 w 701675"/>
                  <a:gd name="connsiteY1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1675" h="1174750">
                    <a:moveTo>
                      <a:pt x="701675" y="0"/>
                    </a:moveTo>
                    <a:cubicBezTo>
                      <a:pt x="422539" y="475721"/>
                      <a:pt x="143404" y="951442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orma livre 35"/>
              <p:cNvSpPr/>
              <p:nvPr/>
            </p:nvSpPr>
            <p:spPr>
              <a:xfrm>
                <a:off x="4168323" y="3237594"/>
                <a:ext cx="704850" cy="1177925"/>
              </a:xfrm>
              <a:custGeom>
                <a:avLst/>
                <a:gdLst>
                  <a:gd name="connsiteX0" fmla="*/ 704850 w 704850"/>
                  <a:gd name="connsiteY0" fmla="*/ 0 h 1177925"/>
                  <a:gd name="connsiteX1" fmla="*/ 365125 w 704850"/>
                  <a:gd name="connsiteY1" fmla="*/ 333375 h 1177925"/>
                  <a:gd name="connsiteX2" fmla="*/ 0 w 70485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4850" h="1177925">
                    <a:moveTo>
                      <a:pt x="704850" y="0"/>
                    </a:moveTo>
                    <a:cubicBezTo>
                      <a:pt x="593725" y="68527"/>
                      <a:pt x="482600" y="137054"/>
                      <a:pt x="365125" y="333375"/>
                    </a:cubicBezTo>
                    <a:cubicBezTo>
                      <a:pt x="247650" y="529696"/>
                      <a:pt x="123825" y="853810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orma livre 36"/>
              <p:cNvSpPr/>
              <p:nvPr/>
            </p:nvSpPr>
            <p:spPr>
              <a:xfrm>
                <a:off x="4069898" y="3240769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336550 w 688975"/>
                  <a:gd name="connsiteY1" fmla="*/ 403225 h 1177925"/>
                  <a:gd name="connsiteX2" fmla="*/ 0 w 6889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cubicBezTo>
                      <a:pt x="570177" y="103452"/>
                      <a:pt x="451379" y="206904"/>
                      <a:pt x="336550" y="403225"/>
                    </a:cubicBezTo>
                    <a:cubicBezTo>
                      <a:pt x="221721" y="599546"/>
                      <a:pt x="110860" y="8887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Forma livre 37"/>
              <p:cNvSpPr/>
              <p:nvPr/>
            </p:nvSpPr>
            <p:spPr>
              <a:xfrm>
                <a:off x="3961948" y="3243944"/>
                <a:ext cx="685800" cy="1174750"/>
              </a:xfrm>
              <a:custGeom>
                <a:avLst/>
                <a:gdLst>
                  <a:gd name="connsiteX0" fmla="*/ 685800 w 685800"/>
                  <a:gd name="connsiteY0" fmla="*/ 0 h 1174750"/>
                  <a:gd name="connsiteX1" fmla="*/ 438150 w 685800"/>
                  <a:gd name="connsiteY1" fmla="*/ 311150 h 1174750"/>
                  <a:gd name="connsiteX2" fmla="*/ 0 w 685800"/>
                  <a:gd name="connsiteY2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5800" h="1174750">
                    <a:moveTo>
                      <a:pt x="685800" y="0"/>
                    </a:moveTo>
                    <a:cubicBezTo>
                      <a:pt x="619125" y="57679"/>
                      <a:pt x="552450" y="115358"/>
                      <a:pt x="438150" y="311150"/>
                    </a:cubicBezTo>
                    <a:cubicBezTo>
                      <a:pt x="323850" y="506942"/>
                      <a:pt x="161925" y="840846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Forma livre 38"/>
              <p:cNvSpPr/>
              <p:nvPr/>
            </p:nvSpPr>
            <p:spPr>
              <a:xfrm>
                <a:off x="3853998" y="3234419"/>
                <a:ext cx="695325" cy="1184275"/>
              </a:xfrm>
              <a:custGeom>
                <a:avLst/>
                <a:gdLst>
                  <a:gd name="connsiteX0" fmla="*/ 695325 w 695325"/>
                  <a:gd name="connsiteY0" fmla="*/ 0 h 1184275"/>
                  <a:gd name="connsiteX1" fmla="*/ 390525 w 695325"/>
                  <a:gd name="connsiteY1" fmla="*/ 419100 h 1184275"/>
                  <a:gd name="connsiteX2" fmla="*/ 0 w 695325"/>
                  <a:gd name="connsiteY2" fmla="*/ 1184275 h 118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5325" h="1184275">
                    <a:moveTo>
                      <a:pt x="695325" y="0"/>
                    </a:moveTo>
                    <a:cubicBezTo>
                      <a:pt x="600868" y="110860"/>
                      <a:pt x="506412" y="221721"/>
                      <a:pt x="390525" y="419100"/>
                    </a:cubicBezTo>
                    <a:cubicBezTo>
                      <a:pt x="274638" y="616479"/>
                      <a:pt x="137319" y="900377"/>
                      <a:pt x="0" y="118427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Forma livre 39"/>
              <p:cNvSpPr/>
              <p:nvPr/>
            </p:nvSpPr>
            <p:spPr>
              <a:xfrm>
                <a:off x="3755573" y="3234419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406400 w 688975"/>
                  <a:gd name="connsiteY1" fmla="*/ 428625 h 1177925"/>
                  <a:gd name="connsiteX2" fmla="*/ 0 w 688975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cubicBezTo>
                      <a:pt x="605102" y="116152"/>
                      <a:pt x="521229" y="232304"/>
                      <a:pt x="406400" y="428625"/>
                    </a:cubicBezTo>
                    <a:cubicBezTo>
                      <a:pt x="291571" y="624946"/>
                      <a:pt x="145785" y="901435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orma livre 40"/>
              <p:cNvSpPr/>
              <p:nvPr/>
            </p:nvSpPr>
            <p:spPr>
              <a:xfrm>
                <a:off x="3653973" y="3237594"/>
                <a:ext cx="688975" cy="1177925"/>
              </a:xfrm>
              <a:custGeom>
                <a:avLst/>
                <a:gdLst>
                  <a:gd name="connsiteX0" fmla="*/ 688975 w 688975"/>
                  <a:gd name="connsiteY0" fmla="*/ 0 h 1177925"/>
                  <a:gd name="connsiteX1" fmla="*/ 0 w 688975"/>
                  <a:gd name="connsiteY1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975" h="1177925">
                    <a:moveTo>
                      <a:pt x="688975" y="0"/>
                    </a:moveTo>
                    <a:lnTo>
                      <a:pt x="0" y="1177925"/>
                    </a:ln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orma livre 41"/>
              <p:cNvSpPr/>
              <p:nvPr/>
            </p:nvSpPr>
            <p:spPr>
              <a:xfrm>
                <a:off x="3546023" y="3234419"/>
                <a:ext cx="692150" cy="1181100"/>
              </a:xfrm>
              <a:custGeom>
                <a:avLst/>
                <a:gdLst>
                  <a:gd name="connsiteX0" fmla="*/ 692150 w 692150"/>
                  <a:gd name="connsiteY0" fmla="*/ 0 h 1181100"/>
                  <a:gd name="connsiteX1" fmla="*/ 447675 w 692150"/>
                  <a:gd name="connsiteY1" fmla="*/ 514350 h 1181100"/>
                  <a:gd name="connsiteX2" fmla="*/ 0 w 692150"/>
                  <a:gd name="connsiteY2" fmla="*/ 1181100 h 118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2150" h="1181100">
                    <a:moveTo>
                      <a:pt x="692150" y="0"/>
                    </a:moveTo>
                    <a:cubicBezTo>
                      <a:pt x="627591" y="158750"/>
                      <a:pt x="563033" y="317500"/>
                      <a:pt x="447675" y="514350"/>
                    </a:cubicBezTo>
                    <a:cubicBezTo>
                      <a:pt x="332317" y="711200"/>
                      <a:pt x="166158" y="946150"/>
                      <a:pt x="0" y="118110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orma livre 42"/>
              <p:cNvSpPr/>
              <p:nvPr/>
            </p:nvSpPr>
            <p:spPr>
              <a:xfrm>
                <a:off x="3441248" y="3240769"/>
                <a:ext cx="711200" cy="1174750"/>
              </a:xfrm>
              <a:custGeom>
                <a:avLst/>
                <a:gdLst>
                  <a:gd name="connsiteX0" fmla="*/ 711200 w 711200"/>
                  <a:gd name="connsiteY0" fmla="*/ 0 h 1174750"/>
                  <a:gd name="connsiteX1" fmla="*/ 666750 w 711200"/>
                  <a:gd name="connsiteY1" fmla="*/ 98425 h 1174750"/>
                  <a:gd name="connsiteX2" fmla="*/ 558800 w 711200"/>
                  <a:gd name="connsiteY2" fmla="*/ 428625 h 1174750"/>
                  <a:gd name="connsiteX3" fmla="*/ 0 w 711200"/>
                  <a:gd name="connsiteY3" fmla="*/ 1174750 h 1174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200" h="1174750">
                    <a:moveTo>
                      <a:pt x="711200" y="0"/>
                    </a:moveTo>
                    <a:cubicBezTo>
                      <a:pt x="701675" y="13494"/>
                      <a:pt x="692150" y="26988"/>
                      <a:pt x="666750" y="98425"/>
                    </a:cubicBezTo>
                    <a:cubicBezTo>
                      <a:pt x="641350" y="169862"/>
                      <a:pt x="669925" y="249238"/>
                      <a:pt x="558800" y="428625"/>
                    </a:cubicBezTo>
                    <a:cubicBezTo>
                      <a:pt x="447675" y="608012"/>
                      <a:pt x="223837" y="891381"/>
                      <a:pt x="0" y="1174750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orma livre 43"/>
              <p:cNvSpPr/>
              <p:nvPr/>
            </p:nvSpPr>
            <p:spPr>
              <a:xfrm>
                <a:off x="3339648" y="3240769"/>
                <a:ext cx="698500" cy="1177925"/>
              </a:xfrm>
              <a:custGeom>
                <a:avLst/>
                <a:gdLst>
                  <a:gd name="connsiteX0" fmla="*/ 698500 w 698500"/>
                  <a:gd name="connsiteY0" fmla="*/ 0 h 1177925"/>
                  <a:gd name="connsiteX1" fmla="*/ 482600 w 698500"/>
                  <a:gd name="connsiteY1" fmla="*/ 476250 h 1177925"/>
                  <a:gd name="connsiteX2" fmla="*/ 0 w 698500"/>
                  <a:gd name="connsiteY2" fmla="*/ 1177925 h 1177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98500" h="1177925">
                    <a:moveTo>
                      <a:pt x="698500" y="0"/>
                    </a:moveTo>
                    <a:cubicBezTo>
                      <a:pt x="648758" y="139964"/>
                      <a:pt x="599017" y="279929"/>
                      <a:pt x="482600" y="476250"/>
                    </a:cubicBezTo>
                    <a:cubicBezTo>
                      <a:pt x="366183" y="672571"/>
                      <a:pt x="183091" y="925248"/>
                      <a:pt x="0" y="1177925"/>
                    </a:cubicBezTo>
                  </a:path>
                </a:pathLst>
              </a:cu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6" name="Conector de seta reta 65"/>
            <p:cNvCxnSpPr/>
            <p:nvPr/>
          </p:nvCxnSpPr>
          <p:spPr>
            <a:xfrm flipV="1">
              <a:off x="2668702" y="2597263"/>
              <a:ext cx="286090" cy="48067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/>
            <p:cNvCxnSpPr/>
            <p:nvPr/>
          </p:nvCxnSpPr>
          <p:spPr>
            <a:xfrm rot="5400000" flipH="1" flipV="1">
              <a:off x="4528911" y="3279775"/>
              <a:ext cx="0" cy="14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/>
            <p:cNvCxnSpPr/>
            <p:nvPr/>
          </p:nvCxnSpPr>
          <p:spPr>
            <a:xfrm>
              <a:off x="2127251" y="407216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/>
            <p:cNvCxnSpPr/>
            <p:nvPr/>
          </p:nvCxnSpPr>
          <p:spPr>
            <a:xfrm>
              <a:off x="4948457" y="4072164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/>
            <p:cNvCxnSpPr/>
            <p:nvPr/>
          </p:nvCxnSpPr>
          <p:spPr>
            <a:xfrm rot="16200000">
              <a:off x="1852386" y="3804558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 rot="16200000">
              <a:off x="2565399" y="2633662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de seta reta 71"/>
            <p:cNvCxnSpPr/>
            <p:nvPr/>
          </p:nvCxnSpPr>
          <p:spPr>
            <a:xfrm flipV="1">
              <a:off x="1771423" y="2837770"/>
              <a:ext cx="697594" cy="11066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rot="5400000" flipH="1" flipV="1">
              <a:off x="3530657" y="2951454"/>
              <a:ext cx="0" cy="2772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ixaDeTexto 73"/>
            <p:cNvSpPr txBox="1"/>
            <p:nvPr/>
          </p:nvSpPr>
          <p:spPr>
            <a:xfrm>
              <a:off x="5077925" y="397613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2578519" y="238160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76" name="CaixaDeTexto 75"/>
            <p:cNvSpPr txBox="1"/>
            <p:nvPr/>
          </p:nvSpPr>
          <p:spPr>
            <a:xfrm>
              <a:off x="3440076" y="401196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</a:t>
              </a:r>
            </a:p>
          </p:txBody>
        </p:sp>
        <p:sp>
          <p:nvSpPr>
            <p:cNvPr id="77" name="CaixaDeTexto 76"/>
            <p:cNvSpPr txBox="1"/>
            <p:nvPr/>
          </p:nvSpPr>
          <p:spPr>
            <a:xfrm>
              <a:off x="2165312" y="3110280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a</a:t>
              </a:r>
            </a:p>
          </p:txBody>
        </p:sp>
        <p:sp>
          <p:nvSpPr>
            <p:cNvPr id="94" name="CaixaDeTexto 93"/>
            <p:cNvSpPr txBox="1"/>
            <p:nvPr/>
          </p:nvSpPr>
          <p:spPr>
            <a:xfrm>
              <a:off x="5611776" y="2687989"/>
              <a:ext cx="1353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h - </a:t>
              </a:r>
              <a:r>
                <a:rPr lang="pt-BR" dirty="0" err="1"/>
                <a:t>thickness</a:t>
              </a:r>
              <a:endParaRPr lang="pt-BR" dirty="0"/>
            </a:p>
          </p:txBody>
        </p:sp>
        <p:sp>
          <p:nvSpPr>
            <p:cNvPr id="96" name="Texto Explicativo 2 (Borda e Ênfase) 95"/>
            <p:cNvSpPr/>
            <p:nvPr/>
          </p:nvSpPr>
          <p:spPr>
            <a:xfrm>
              <a:off x="5810251" y="3611334"/>
              <a:ext cx="2045153" cy="340505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939"/>
                <a:gd name="adj6" fmla="val -27005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r>
                <a:rPr lang="el-GR" i="1" dirty="0"/>
                <a:t>ϕ</a:t>
              </a:r>
              <a:r>
                <a:rPr lang="pt-BR" i="1" dirty="0"/>
                <a:t>(x,y) - Plane stress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9993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uxograma: Dados 60"/>
          <p:cNvSpPr/>
          <p:nvPr/>
        </p:nvSpPr>
        <p:spPr>
          <a:xfrm>
            <a:off x="2004289" y="1733640"/>
            <a:ext cx="3516085" cy="117565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orma livre 61"/>
          <p:cNvSpPr/>
          <p:nvPr/>
        </p:nvSpPr>
        <p:spPr>
          <a:xfrm>
            <a:off x="2630352" y="1738358"/>
            <a:ext cx="511175" cy="306917"/>
          </a:xfrm>
          <a:custGeom>
            <a:avLst/>
            <a:gdLst>
              <a:gd name="connsiteX0" fmla="*/ 0 w 511175"/>
              <a:gd name="connsiteY0" fmla="*/ 142875 h 306917"/>
              <a:gd name="connsiteX1" fmla="*/ 168275 w 511175"/>
              <a:gd name="connsiteY1" fmla="*/ 257175 h 306917"/>
              <a:gd name="connsiteX2" fmla="*/ 438150 w 511175"/>
              <a:gd name="connsiteY2" fmla="*/ 279400 h 306917"/>
              <a:gd name="connsiteX3" fmla="*/ 352425 w 511175"/>
              <a:gd name="connsiteY3" fmla="*/ 92075 h 306917"/>
              <a:gd name="connsiteX4" fmla="*/ 511175 w 511175"/>
              <a:gd name="connsiteY4" fmla="*/ 0 h 30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5" h="306917">
                <a:moveTo>
                  <a:pt x="0" y="142875"/>
                </a:moveTo>
                <a:cubicBezTo>
                  <a:pt x="47625" y="188648"/>
                  <a:pt x="95250" y="234421"/>
                  <a:pt x="168275" y="257175"/>
                </a:cubicBezTo>
                <a:cubicBezTo>
                  <a:pt x="241300" y="279929"/>
                  <a:pt x="407458" y="306917"/>
                  <a:pt x="438150" y="279400"/>
                </a:cubicBezTo>
                <a:cubicBezTo>
                  <a:pt x="468842" y="251883"/>
                  <a:pt x="340254" y="138642"/>
                  <a:pt x="352425" y="92075"/>
                </a:cubicBezTo>
                <a:cubicBezTo>
                  <a:pt x="364596" y="45508"/>
                  <a:pt x="437885" y="22754"/>
                  <a:pt x="511175" y="0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orma livre 62"/>
          <p:cNvSpPr/>
          <p:nvPr/>
        </p:nvSpPr>
        <p:spPr>
          <a:xfrm>
            <a:off x="2525577" y="1741533"/>
            <a:ext cx="1091671" cy="541338"/>
          </a:xfrm>
          <a:custGeom>
            <a:avLst/>
            <a:gdLst>
              <a:gd name="connsiteX0" fmla="*/ 0 w 1091671"/>
              <a:gd name="connsiteY0" fmla="*/ 304800 h 541338"/>
              <a:gd name="connsiteX1" fmla="*/ 142875 w 1091671"/>
              <a:gd name="connsiteY1" fmla="*/ 460375 h 541338"/>
              <a:gd name="connsiteX2" fmla="*/ 615950 w 1091671"/>
              <a:gd name="connsiteY2" fmla="*/ 539750 h 541338"/>
              <a:gd name="connsiteX3" fmla="*/ 1054100 w 1091671"/>
              <a:gd name="connsiteY3" fmla="*/ 450850 h 541338"/>
              <a:gd name="connsiteX4" fmla="*/ 841375 w 1091671"/>
              <a:gd name="connsiteY4" fmla="*/ 190500 h 541338"/>
              <a:gd name="connsiteX5" fmla="*/ 666750 w 1091671"/>
              <a:gd name="connsiteY5" fmla="*/ 114300 h 541338"/>
              <a:gd name="connsiteX6" fmla="*/ 946150 w 1091671"/>
              <a:gd name="connsiteY6" fmla="*/ 0 h 54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671" h="541338">
                <a:moveTo>
                  <a:pt x="0" y="304800"/>
                </a:moveTo>
                <a:cubicBezTo>
                  <a:pt x="20108" y="363008"/>
                  <a:pt x="40217" y="421217"/>
                  <a:pt x="142875" y="460375"/>
                </a:cubicBezTo>
                <a:cubicBezTo>
                  <a:pt x="245533" y="499533"/>
                  <a:pt x="464079" y="541338"/>
                  <a:pt x="615950" y="539750"/>
                </a:cubicBezTo>
                <a:cubicBezTo>
                  <a:pt x="767821" y="538163"/>
                  <a:pt x="1016529" y="509058"/>
                  <a:pt x="1054100" y="450850"/>
                </a:cubicBezTo>
                <a:cubicBezTo>
                  <a:pt x="1091671" y="392642"/>
                  <a:pt x="905933" y="246592"/>
                  <a:pt x="841375" y="190500"/>
                </a:cubicBezTo>
                <a:cubicBezTo>
                  <a:pt x="776817" y="134408"/>
                  <a:pt x="649288" y="146050"/>
                  <a:pt x="666750" y="114300"/>
                </a:cubicBezTo>
                <a:cubicBezTo>
                  <a:pt x="684212" y="82550"/>
                  <a:pt x="815181" y="41275"/>
                  <a:pt x="946150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orma livre 63"/>
          <p:cNvSpPr/>
          <p:nvPr/>
        </p:nvSpPr>
        <p:spPr>
          <a:xfrm>
            <a:off x="2420802" y="1744708"/>
            <a:ext cx="1837267" cy="854075"/>
          </a:xfrm>
          <a:custGeom>
            <a:avLst/>
            <a:gdLst>
              <a:gd name="connsiteX0" fmla="*/ 0 w 1837267"/>
              <a:gd name="connsiteY0" fmla="*/ 473075 h 854075"/>
              <a:gd name="connsiteX1" fmla="*/ 298450 w 1837267"/>
              <a:gd name="connsiteY1" fmla="*/ 771525 h 854075"/>
              <a:gd name="connsiteX2" fmla="*/ 866775 w 1837267"/>
              <a:gd name="connsiteY2" fmla="*/ 803275 h 854075"/>
              <a:gd name="connsiteX3" fmla="*/ 1654175 w 1837267"/>
              <a:gd name="connsiteY3" fmla="*/ 803275 h 854075"/>
              <a:gd name="connsiteX4" fmla="*/ 1822450 w 1837267"/>
              <a:gd name="connsiteY4" fmla="*/ 498475 h 854075"/>
              <a:gd name="connsiteX5" fmla="*/ 1565275 w 1837267"/>
              <a:gd name="connsiteY5" fmla="*/ 273050 h 854075"/>
              <a:gd name="connsiteX6" fmla="*/ 1247775 w 1837267"/>
              <a:gd name="connsiteY6" fmla="*/ 107950 h 854075"/>
              <a:gd name="connsiteX7" fmla="*/ 1489075 w 1837267"/>
              <a:gd name="connsiteY7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7267" h="854075">
                <a:moveTo>
                  <a:pt x="0" y="473075"/>
                </a:moveTo>
                <a:cubicBezTo>
                  <a:pt x="76994" y="594783"/>
                  <a:pt x="153988" y="716492"/>
                  <a:pt x="298450" y="771525"/>
                </a:cubicBezTo>
                <a:cubicBezTo>
                  <a:pt x="442912" y="826558"/>
                  <a:pt x="640821" y="797983"/>
                  <a:pt x="866775" y="803275"/>
                </a:cubicBezTo>
                <a:cubicBezTo>
                  <a:pt x="1092729" y="808567"/>
                  <a:pt x="1494896" y="854075"/>
                  <a:pt x="1654175" y="803275"/>
                </a:cubicBezTo>
                <a:cubicBezTo>
                  <a:pt x="1813454" y="752475"/>
                  <a:pt x="1837267" y="586846"/>
                  <a:pt x="1822450" y="498475"/>
                </a:cubicBezTo>
                <a:cubicBezTo>
                  <a:pt x="1807633" y="410104"/>
                  <a:pt x="1661054" y="338137"/>
                  <a:pt x="1565275" y="273050"/>
                </a:cubicBezTo>
                <a:cubicBezTo>
                  <a:pt x="1469496" y="207963"/>
                  <a:pt x="1260475" y="153458"/>
                  <a:pt x="1247775" y="107950"/>
                </a:cubicBezTo>
                <a:cubicBezTo>
                  <a:pt x="1235075" y="62442"/>
                  <a:pt x="1489075" y="0"/>
                  <a:pt x="1489075" y="0"/>
                </a:cubicBez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orma livre 64"/>
          <p:cNvSpPr/>
          <p:nvPr/>
        </p:nvSpPr>
        <p:spPr>
          <a:xfrm>
            <a:off x="2306502" y="1741533"/>
            <a:ext cx="2266421" cy="1008063"/>
          </a:xfrm>
          <a:custGeom>
            <a:avLst/>
            <a:gdLst>
              <a:gd name="connsiteX0" fmla="*/ 0 w 2266421"/>
              <a:gd name="connsiteY0" fmla="*/ 673100 h 1008063"/>
              <a:gd name="connsiteX1" fmla="*/ 285750 w 2266421"/>
              <a:gd name="connsiteY1" fmla="*/ 917575 h 1008063"/>
              <a:gd name="connsiteX2" fmla="*/ 1063625 w 2266421"/>
              <a:gd name="connsiteY2" fmla="*/ 949325 h 1008063"/>
              <a:gd name="connsiteX3" fmla="*/ 1739900 w 2266421"/>
              <a:gd name="connsiteY3" fmla="*/ 984250 h 1008063"/>
              <a:gd name="connsiteX4" fmla="*/ 2193925 w 2266421"/>
              <a:gd name="connsiteY4" fmla="*/ 806450 h 1008063"/>
              <a:gd name="connsiteX5" fmla="*/ 2174875 w 2266421"/>
              <a:gd name="connsiteY5" fmla="*/ 520700 h 1008063"/>
              <a:gd name="connsiteX6" fmla="*/ 1898650 w 2266421"/>
              <a:gd name="connsiteY6" fmla="*/ 212725 h 1008063"/>
              <a:gd name="connsiteX7" fmla="*/ 1727200 w 2266421"/>
              <a:gd name="connsiteY7" fmla="*/ 149225 h 1008063"/>
              <a:gd name="connsiteX8" fmla="*/ 1889125 w 2266421"/>
              <a:gd name="connsiteY8" fmla="*/ 47625 h 1008063"/>
              <a:gd name="connsiteX9" fmla="*/ 2028825 w 2266421"/>
              <a:gd name="connsiteY9" fmla="*/ 0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6421" h="1008063">
                <a:moveTo>
                  <a:pt x="0" y="673100"/>
                </a:moveTo>
                <a:cubicBezTo>
                  <a:pt x="54239" y="772319"/>
                  <a:pt x="108479" y="871538"/>
                  <a:pt x="285750" y="917575"/>
                </a:cubicBezTo>
                <a:cubicBezTo>
                  <a:pt x="463021" y="963613"/>
                  <a:pt x="1063625" y="949325"/>
                  <a:pt x="1063625" y="949325"/>
                </a:cubicBezTo>
                <a:cubicBezTo>
                  <a:pt x="1305983" y="960438"/>
                  <a:pt x="1551517" y="1008063"/>
                  <a:pt x="1739900" y="984250"/>
                </a:cubicBezTo>
                <a:cubicBezTo>
                  <a:pt x="1928283" y="960438"/>
                  <a:pt x="2121429" y="883708"/>
                  <a:pt x="2193925" y="806450"/>
                </a:cubicBezTo>
                <a:cubicBezTo>
                  <a:pt x="2266421" y="729192"/>
                  <a:pt x="2224087" y="619654"/>
                  <a:pt x="2174875" y="520700"/>
                </a:cubicBezTo>
                <a:cubicBezTo>
                  <a:pt x="2125663" y="421746"/>
                  <a:pt x="1973262" y="274637"/>
                  <a:pt x="1898650" y="212725"/>
                </a:cubicBezTo>
                <a:cubicBezTo>
                  <a:pt x="1824038" y="150813"/>
                  <a:pt x="1728787" y="176742"/>
                  <a:pt x="1727200" y="149225"/>
                </a:cubicBezTo>
                <a:cubicBezTo>
                  <a:pt x="1725613" y="121708"/>
                  <a:pt x="1838854" y="72496"/>
                  <a:pt x="1889125" y="47625"/>
                </a:cubicBezTo>
                <a:cubicBezTo>
                  <a:pt x="1939396" y="22754"/>
                  <a:pt x="1984110" y="11377"/>
                  <a:pt x="2028825" y="0"/>
                </a:cubicBez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orma livre 65"/>
          <p:cNvSpPr/>
          <p:nvPr/>
        </p:nvSpPr>
        <p:spPr>
          <a:xfrm>
            <a:off x="2223952" y="1741533"/>
            <a:ext cx="2555875" cy="1100667"/>
          </a:xfrm>
          <a:custGeom>
            <a:avLst/>
            <a:gdLst>
              <a:gd name="connsiteX0" fmla="*/ 0 w 2555875"/>
              <a:gd name="connsiteY0" fmla="*/ 796925 h 1100667"/>
              <a:gd name="connsiteX1" fmla="*/ 184150 w 2555875"/>
              <a:gd name="connsiteY1" fmla="*/ 1003300 h 1100667"/>
              <a:gd name="connsiteX2" fmla="*/ 717550 w 2555875"/>
              <a:gd name="connsiteY2" fmla="*/ 1038225 h 1100667"/>
              <a:gd name="connsiteX3" fmla="*/ 1158875 w 2555875"/>
              <a:gd name="connsiteY3" fmla="*/ 1054100 h 1100667"/>
              <a:gd name="connsiteX4" fmla="*/ 1838325 w 2555875"/>
              <a:gd name="connsiteY4" fmla="*/ 1079500 h 1100667"/>
              <a:gd name="connsiteX5" fmla="*/ 2406650 w 2555875"/>
              <a:gd name="connsiteY5" fmla="*/ 927100 h 1100667"/>
              <a:gd name="connsiteX6" fmla="*/ 2444750 w 2555875"/>
              <a:gd name="connsiteY6" fmla="*/ 492125 h 1100667"/>
              <a:gd name="connsiteX7" fmla="*/ 2225675 w 2555875"/>
              <a:gd name="connsiteY7" fmla="*/ 203200 h 1100667"/>
              <a:gd name="connsiteX8" fmla="*/ 2273300 w 2555875"/>
              <a:gd name="connsiteY8" fmla="*/ 111125 h 1100667"/>
              <a:gd name="connsiteX9" fmla="*/ 2555875 w 2555875"/>
              <a:gd name="connsiteY9" fmla="*/ 0 h 11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75" h="1100667">
                <a:moveTo>
                  <a:pt x="0" y="796925"/>
                </a:moveTo>
                <a:cubicBezTo>
                  <a:pt x="32279" y="880004"/>
                  <a:pt x="64558" y="963083"/>
                  <a:pt x="184150" y="1003300"/>
                </a:cubicBezTo>
                <a:cubicBezTo>
                  <a:pt x="303742" y="1043517"/>
                  <a:pt x="555096" y="1029758"/>
                  <a:pt x="717550" y="1038225"/>
                </a:cubicBezTo>
                <a:cubicBezTo>
                  <a:pt x="880004" y="1046692"/>
                  <a:pt x="1158875" y="1054100"/>
                  <a:pt x="1158875" y="1054100"/>
                </a:cubicBezTo>
                <a:cubicBezTo>
                  <a:pt x="1345671" y="1060979"/>
                  <a:pt x="1630363" y="1100667"/>
                  <a:pt x="1838325" y="1079500"/>
                </a:cubicBezTo>
                <a:cubicBezTo>
                  <a:pt x="2046288" y="1058333"/>
                  <a:pt x="2305579" y="1024996"/>
                  <a:pt x="2406650" y="927100"/>
                </a:cubicBezTo>
                <a:cubicBezTo>
                  <a:pt x="2507721" y="829204"/>
                  <a:pt x="2474913" y="612775"/>
                  <a:pt x="2444750" y="492125"/>
                </a:cubicBezTo>
                <a:cubicBezTo>
                  <a:pt x="2414587" y="371475"/>
                  <a:pt x="2254250" y="266700"/>
                  <a:pt x="2225675" y="203200"/>
                </a:cubicBezTo>
                <a:cubicBezTo>
                  <a:pt x="2197100" y="139700"/>
                  <a:pt x="2218267" y="144992"/>
                  <a:pt x="2273300" y="111125"/>
                </a:cubicBezTo>
                <a:cubicBezTo>
                  <a:pt x="2328333" y="77258"/>
                  <a:pt x="2442104" y="38629"/>
                  <a:pt x="2555875" y="0"/>
                </a:cubicBez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orma livre 66"/>
          <p:cNvSpPr/>
          <p:nvPr/>
        </p:nvSpPr>
        <p:spPr>
          <a:xfrm>
            <a:off x="2160452" y="1738358"/>
            <a:ext cx="3197225" cy="1150937"/>
          </a:xfrm>
          <a:custGeom>
            <a:avLst/>
            <a:gdLst>
              <a:gd name="connsiteX0" fmla="*/ 0 w 3197225"/>
              <a:gd name="connsiteY0" fmla="*/ 923925 h 1150937"/>
              <a:gd name="connsiteX1" fmla="*/ 66675 w 3197225"/>
              <a:gd name="connsiteY1" fmla="*/ 1054100 h 1150937"/>
              <a:gd name="connsiteX2" fmla="*/ 396875 w 3197225"/>
              <a:gd name="connsiteY2" fmla="*/ 1117600 h 1150937"/>
              <a:gd name="connsiteX3" fmla="*/ 873125 w 3197225"/>
              <a:gd name="connsiteY3" fmla="*/ 1101725 h 1150937"/>
              <a:gd name="connsiteX4" fmla="*/ 1346200 w 3197225"/>
              <a:gd name="connsiteY4" fmla="*/ 1120775 h 1150937"/>
              <a:gd name="connsiteX5" fmla="*/ 2165350 w 3197225"/>
              <a:gd name="connsiteY5" fmla="*/ 1127125 h 1150937"/>
              <a:gd name="connsiteX6" fmla="*/ 2578100 w 3197225"/>
              <a:gd name="connsiteY6" fmla="*/ 977900 h 1150937"/>
              <a:gd name="connsiteX7" fmla="*/ 2689225 w 3197225"/>
              <a:gd name="connsiteY7" fmla="*/ 727075 h 1150937"/>
              <a:gd name="connsiteX8" fmla="*/ 2647950 w 3197225"/>
              <a:gd name="connsiteY8" fmla="*/ 342900 h 1150937"/>
              <a:gd name="connsiteX9" fmla="*/ 2901950 w 3197225"/>
              <a:gd name="connsiteY9" fmla="*/ 133350 h 1150937"/>
              <a:gd name="connsiteX10" fmla="*/ 3197225 w 3197225"/>
              <a:gd name="connsiteY10" fmla="*/ 0 h 115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97225" h="1150937">
                <a:moveTo>
                  <a:pt x="0" y="923925"/>
                </a:moveTo>
                <a:cubicBezTo>
                  <a:pt x="264" y="972873"/>
                  <a:pt x="529" y="1021821"/>
                  <a:pt x="66675" y="1054100"/>
                </a:cubicBezTo>
                <a:cubicBezTo>
                  <a:pt x="132821" y="1086379"/>
                  <a:pt x="262467" y="1109662"/>
                  <a:pt x="396875" y="1117600"/>
                </a:cubicBezTo>
                <a:cubicBezTo>
                  <a:pt x="531283" y="1125538"/>
                  <a:pt x="714904" y="1101196"/>
                  <a:pt x="873125" y="1101725"/>
                </a:cubicBezTo>
                <a:cubicBezTo>
                  <a:pt x="1031346" y="1102254"/>
                  <a:pt x="1130829" y="1116542"/>
                  <a:pt x="1346200" y="1120775"/>
                </a:cubicBezTo>
                <a:cubicBezTo>
                  <a:pt x="1561571" y="1125008"/>
                  <a:pt x="1960033" y="1150937"/>
                  <a:pt x="2165350" y="1127125"/>
                </a:cubicBezTo>
                <a:cubicBezTo>
                  <a:pt x="2370667" y="1103313"/>
                  <a:pt x="2490788" y="1044575"/>
                  <a:pt x="2578100" y="977900"/>
                </a:cubicBezTo>
                <a:cubicBezTo>
                  <a:pt x="2665413" y="911225"/>
                  <a:pt x="2677583" y="832908"/>
                  <a:pt x="2689225" y="727075"/>
                </a:cubicBezTo>
                <a:cubicBezTo>
                  <a:pt x="2700867" y="621242"/>
                  <a:pt x="2612496" y="441854"/>
                  <a:pt x="2647950" y="342900"/>
                </a:cubicBezTo>
                <a:cubicBezTo>
                  <a:pt x="2683404" y="243946"/>
                  <a:pt x="2810404" y="190500"/>
                  <a:pt x="2901950" y="133350"/>
                </a:cubicBezTo>
                <a:cubicBezTo>
                  <a:pt x="2993496" y="76200"/>
                  <a:pt x="3095360" y="38100"/>
                  <a:pt x="3197225" y="0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orma livre 67"/>
          <p:cNvSpPr/>
          <p:nvPr/>
        </p:nvSpPr>
        <p:spPr>
          <a:xfrm>
            <a:off x="2481127" y="1741533"/>
            <a:ext cx="1473729" cy="668867"/>
          </a:xfrm>
          <a:custGeom>
            <a:avLst/>
            <a:gdLst>
              <a:gd name="connsiteX0" fmla="*/ 0 w 1473729"/>
              <a:gd name="connsiteY0" fmla="*/ 384175 h 668867"/>
              <a:gd name="connsiteX1" fmla="*/ 158750 w 1473729"/>
              <a:gd name="connsiteY1" fmla="*/ 587375 h 668867"/>
              <a:gd name="connsiteX2" fmla="*/ 508000 w 1473729"/>
              <a:gd name="connsiteY2" fmla="*/ 650875 h 668867"/>
              <a:gd name="connsiteX3" fmla="*/ 971550 w 1473729"/>
              <a:gd name="connsiteY3" fmla="*/ 663575 h 668867"/>
              <a:gd name="connsiteX4" fmla="*/ 1400175 w 1473729"/>
              <a:gd name="connsiteY4" fmla="*/ 619125 h 668867"/>
              <a:gd name="connsiteX5" fmla="*/ 1412875 w 1473729"/>
              <a:gd name="connsiteY5" fmla="*/ 384175 h 668867"/>
              <a:gd name="connsiteX6" fmla="*/ 1111250 w 1473729"/>
              <a:gd name="connsiteY6" fmla="*/ 200025 h 668867"/>
              <a:gd name="connsiteX7" fmla="*/ 1063625 w 1473729"/>
              <a:gd name="connsiteY7" fmla="*/ 79375 h 668867"/>
              <a:gd name="connsiteX8" fmla="*/ 1200150 w 1473729"/>
              <a:gd name="connsiteY8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3729" h="668867">
                <a:moveTo>
                  <a:pt x="0" y="384175"/>
                </a:moveTo>
                <a:cubicBezTo>
                  <a:pt x="37041" y="463550"/>
                  <a:pt x="74083" y="542925"/>
                  <a:pt x="158750" y="587375"/>
                </a:cubicBezTo>
                <a:cubicBezTo>
                  <a:pt x="243417" y="631825"/>
                  <a:pt x="372533" y="638175"/>
                  <a:pt x="508000" y="650875"/>
                </a:cubicBezTo>
                <a:cubicBezTo>
                  <a:pt x="643467" y="663575"/>
                  <a:pt x="822854" y="668867"/>
                  <a:pt x="971550" y="663575"/>
                </a:cubicBezTo>
                <a:cubicBezTo>
                  <a:pt x="1120246" y="658283"/>
                  <a:pt x="1326621" y="665692"/>
                  <a:pt x="1400175" y="619125"/>
                </a:cubicBezTo>
                <a:cubicBezTo>
                  <a:pt x="1473729" y="572558"/>
                  <a:pt x="1461029" y="454025"/>
                  <a:pt x="1412875" y="384175"/>
                </a:cubicBezTo>
                <a:cubicBezTo>
                  <a:pt x="1364721" y="314325"/>
                  <a:pt x="1169458" y="250825"/>
                  <a:pt x="1111250" y="200025"/>
                </a:cubicBezTo>
                <a:cubicBezTo>
                  <a:pt x="1053042" y="149225"/>
                  <a:pt x="1048808" y="112713"/>
                  <a:pt x="1063625" y="79375"/>
                </a:cubicBezTo>
                <a:cubicBezTo>
                  <a:pt x="1078442" y="46038"/>
                  <a:pt x="1200150" y="0"/>
                  <a:pt x="1200150" y="0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luxograma: Dados 68"/>
          <p:cNvSpPr/>
          <p:nvPr/>
        </p:nvSpPr>
        <p:spPr>
          <a:xfrm>
            <a:off x="2004289" y="1733640"/>
            <a:ext cx="3516085" cy="1175657"/>
          </a:xfrm>
          <a:prstGeom prst="flowChartInputOutpu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spaço Reservado para Conteúdo 5"/>
          <p:cNvSpPr txBox="1">
            <a:spLocks/>
          </p:cNvSpPr>
          <p:nvPr/>
        </p:nvSpPr>
        <p:spPr>
          <a:xfrm>
            <a:off x="2224052" y="1165647"/>
            <a:ext cx="3692878" cy="525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342900" algn="just" defTabSz="9144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   </a:t>
            </a:r>
            <a:r>
              <a:rPr kumimoji="0" lang="pt-BR" sz="18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Transient</a:t>
            </a:r>
            <a:r>
              <a:rPr kumimoji="0" lang="pt-BR" sz="1800" b="1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800" b="1" i="1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Thermal</a:t>
            </a:r>
            <a:r>
              <a:rPr kumimoji="0" lang="pt-BR" sz="1800" b="1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pt-BR" sz="1800" b="1" i="1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" name="Retângulo 70"/>
          <p:cNvSpPr/>
          <p:nvPr/>
        </p:nvSpPr>
        <p:spPr>
          <a:xfrm>
            <a:off x="2222483" y="1268849"/>
            <a:ext cx="3916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/>
              <a:t>2.   </a:t>
            </a:r>
            <a:r>
              <a:rPr lang="pt-BR" b="1" i="1" dirty="0" err="1"/>
              <a:t>Static</a:t>
            </a:r>
            <a:r>
              <a:rPr lang="pt-BR" b="1" i="1" dirty="0"/>
              <a:t> </a:t>
            </a:r>
            <a:r>
              <a:rPr lang="pt-BR" b="1" i="1" dirty="0" err="1"/>
              <a:t>Thermo-Mechanical</a:t>
            </a:r>
            <a:r>
              <a:rPr lang="pt-BR" b="1" i="1" dirty="0"/>
              <a:t> </a:t>
            </a:r>
            <a:r>
              <a:rPr lang="pt-BR" b="1" i="1" dirty="0" err="1"/>
              <a:t>Analysis</a:t>
            </a:r>
            <a:r>
              <a:rPr lang="pt-BR" b="1" i="1" dirty="0"/>
              <a:t> </a:t>
            </a:r>
            <a:endParaRPr lang="en-US" dirty="0"/>
          </a:p>
        </p:txBody>
      </p:sp>
      <p:sp>
        <p:nvSpPr>
          <p:cNvPr id="72" name="Texto Explicativo 2 (Borda e Ênfase) 71"/>
          <p:cNvSpPr/>
          <p:nvPr/>
        </p:nvSpPr>
        <p:spPr>
          <a:xfrm>
            <a:off x="5386253" y="2321649"/>
            <a:ext cx="2121353" cy="55109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533"/>
              <a:gd name="adj6" fmla="val -23999"/>
            </a:avLst>
          </a:prstGeom>
          <a:noFill/>
          <a:ln w="19050"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i="1" dirty="0"/>
              <a:t>T(x,y) - </a:t>
            </a:r>
            <a:r>
              <a:rPr lang="pt-BR" i="1" dirty="0" err="1"/>
              <a:t>Temperature</a:t>
            </a:r>
            <a:r>
              <a:rPr lang="pt-BR" i="1" dirty="0"/>
              <a:t> </a:t>
            </a:r>
            <a:r>
              <a:rPr lang="pt-BR" i="1" dirty="0" err="1"/>
              <a:t>distribution</a:t>
            </a:r>
            <a:endParaRPr lang="pt-BR" i="1" dirty="0"/>
          </a:p>
        </p:txBody>
      </p:sp>
      <p:grpSp>
        <p:nvGrpSpPr>
          <p:cNvPr id="73" name="Grupo 72"/>
          <p:cNvGrpSpPr/>
          <p:nvPr/>
        </p:nvGrpSpPr>
        <p:grpSpPr>
          <a:xfrm>
            <a:off x="2062025" y="1729741"/>
            <a:ext cx="3394075" cy="1190625"/>
            <a:chOff x="558345" y="3448051"/>
            <a:chExt cx="3394075" cy="1190625"/>
          </a:xfrm>
        </p:grpSpPr>
        <p:sp>
          <p:nvSpPr>
            <p:cNvPr id="19" name="Forma livre 18"/>
            <p:cNvSpPr/>
            <p:nvPr/>
          </p:nvSpPr>
          <p:spPr>
            <a:xfrm>
              <a:off x="558345" y="4530726"/>
              <a:ext cx="2803525" cy="25400"/>
            </a:xfrm>
            <a:custGeom>
              <a:avLst/>
              <a:gdLst>
                <a:gd name="connsiteX0" fmla="*/ 0 w 2803525"/>
                <a:gd name="connsiteY0" fmla="*/ 22225 h 25400"/>
                <a:gd name="connsiteX1" fmla="*/ 1412875 w 2803525"/>
                <a:gd name="connsiteY1" fmla="*/ 0 h 25400"/>
                <a:gd name="connsiteX2" fmla="*/ 2803525 w 2803525"/>
                <a:gd name="connsiteY2" fmla="*/ 25400 h 25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525" h="25400">
                  <a:moveTo>
                    <a:pt x="0" y="22225"/>
                  </a:moveTo>
                  <a:lnTo>
                    <a:pt x="1412875" y="0"/>
                  </a:lnTo>
                  <a:cubicBezTo>
                    <a:pt x="1880129" y="529"/>
                    <a:pt x="2537354" y="11642"/>
                    <a:pt x="2803525" y="2540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orma livre 19"/>
            <p:cNvSpPr/>
            <p:nvPr/>
          </p:nvSpPr>
          <p:spPr>
            <a:xfrm>
              <a:off x="612320" y="4418543"/>
              <a:ext cx="2800350" cy="48683"/>
            </a:xfrm>
            <a:custGeom>
              <a:avLst/>
              <a:gdLst>
                <a:gd name="connsiteX0" fmla="*/ 0 w 2800350"/>
                <a:gd name="connsiteY0" fmla="*/ 42333 h 48683"/>
                <a:gd name="connsiteX1" fmla="*/ 1317625 w 2800350"/>
                <a:gd name="connsiteY1" fmla="*/ 1058 h 48683"/>
                <a:gd name="connsiteX2" fmla="*/ 2800350 w 2800350"/>
                <a:gd name="connsiteY2" fmla="*/ 48683 h 4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0350" h="48683">
                  <a:moveTo>
                    <a:pt x="0" y="42333"/>
                  </a:moveTo>
                  <a:cubicBezTo>
                    <a:pt x="425450" y="21166"/>
                    <a:pt x="850900" y="0"/>
                    <a:pt x="1317625" y="1058"/>
                  </a:cubicBezTo>
                  <a:cubicBezTo>
                    <a:pt x="1784350" y="2116"/>
                    <a:pt x="2474383" y="25929"/>
                    <a:pt x="2800350" y="48683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orma livre 20"/>
            <p:cNvSpPr/>
            <p:nvPr/>
          </p:nvSpPr>
          <p:spPr>
            <a:xfrm>
              <a:off x="663120" y="4286251"/>
              <a:ext cx="2794000" cy="98425"/>
            </a:xfrm>
            <a:custGeom>
              <a:avLst/>
              <a:gdLst>
                <a:gd name="connsiteX0" fmla="*/ 0 w 2794000"/>
                <a:gd name="connsiteY0" fmla="*/ 79375 h 98425"/>
                <a:gd name="connsiteX1" fmla="*/ 1343025 w 2794000"/>
                <a:gd name="connsiteY1" fmla="*/ 3175 h 98425"/>
                <a:gd name="connsiteX2" fmla="*/ 2794000 w 2794000"/>
                <a:gd name="connsiteY2" fmla="*/ 98425 h 98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0" h="98425">
                  <a:moveTo>
                    <a:pt x="0" y="79375"/>
                  </a:moveTo>
                  <a:cubicBezTo>
                    <a:pt x="438679" y="39687"/>
                    <a:pt x="877358" y="0"/>
                    <a:pt x="1343025" y="3175"/>
                  </a:cubicBezTo>
                  <a:cubicBezTo>
                    <a:pt x="1808692" y="6350"/>
                    <a:pt x="2506663" y="90488"/>
                    <a:pt x="2794000" y="984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orma livre 21"/>
            <p:cNvSpPr/>
            <p:nvPr/>
          </p:nvSpPr>
          <p:spPr>
            <a:xfrm>
              <a:off x="717095" y="4147609"/>
              <a:ext cx="2794000" cy="141817"/>
            </a:xfrm>
            <a:custGeom>
              <a:avLst/>
              <a:gdLst>
                <a:gd name="connsiteX0" fmla="*/ 0 w 2794000"/>
                <a:gd name="connsiteY0" fmla="*/ 129117 h 141817"/>
                <a:gd name="connsiteX1" fmla="*/ 1371600 w 2794000"/>
                <a:gd name="connsiteY1" fmla="*/ 2117 h 141817"/>
                <a:gd name="connsiteX2" fmla="*/ 2794000 w 2794000"/>
                <a:gd name="connsiteY2" fmla="*/ 141817 h 141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0" h="141817">
                  <a:moveTo>
                    <a:pt x="0" y="129117"/>
                  </a:moveTo>
                  <a:cubicBezTo>
                    <a:pt x="452966" y="64558"/>
                    <a:pt x="905933" y="0"/>
                    <a:pt x="1371600" y="2117"/>
                  </a:cubicBezTo>
                  <a:cubicBezTo>
                    <a:pt x="1837267" y="4234"/>
                    <a:pt x="2601383" y="124884"/>
                    <a:pt x="2794000" y="141817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orma livre 22"/>
            <p:cNvSpPr/>
            <p:nvPr/>
          </p:nvSpPr>
          <p:spPr>
            <a:xfrm>
              <a:off x="774245" y="3985155"/>
              <a:ext cx="2794000" cy="212196"/>
            </a:xfrm>
            <a:custGeom>
              <a:avLst/>
              <a:gdLst>
                <a:gd name="connsiteX0" fmla="*/ 0 w 2794000"/>
                <a:gd name="connsiteY0" fmla="*/ 196321 h 212196"/>
                <a:gd name="connsiteX1" fmla="*/ 1416050 w 2794000"/>
                <a:gd name="connsiteY1" fmla="*/ 2646 h 212196"/>
                <a:gd name="connsiteX2" fmla="*/ 2794000 w 2794000"/>
                <a:gd name="connsiteY2" fmla="*/ 212196 h 21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4000" h="212196">
                  <a:moveTo>
                    <a:pt x="0" y="196321"/>
                  </a:moveTo>
                  <a:cubicBezTo>
                    <a:pt x="475191" y="98160"/>
                    <a:pt x="950383" y="0"/>
                    <a:pt x="1416050" y="2646"/>
                  </a:cubicBezTo>
                  <a:cubicBezTo>
                    <a:pt x="1881717" y="5292"/>
                    <a:pt x="2570163" y="177271"/>
                    <a:pt x="2794000" y="212196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orma livre 23"/>
            <p:cNvSpPr/>
            <p:nvPr/>
          </p:nvSpPr>
          <p:spPr>
            <a:xfrm>
              <a:off x="828220" y="3812647"/>
              <a:ext cx="2797175" cy="295804"/>
            </a:xfrm>
            <a:custGeom>
              <a:avLst/>
              <a:gdLst>
                <a:gd name="connsiteX0" fmla="*/ 0 w 2797175"/>
                <a:gd name="connsiteY0" fmla="*/ 273579 h 295804"/>
                <a:gd name="connsiteX1" fmla="*/ 1444625 w 2797175"/>
                <a:gd name="connsiteY1" fmla="*/ 3704 h 295804"/>
                <a:gd name="connsiteX2" fmla="*/ 2797175 w 2797175"/>
                <a:gd name="connsiteY2" fmla="*/ 295804 h 29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175" h="295804">
                  <a:moveTo>
                    <a:pt x="0" y="273579"/>
                  </a:moveTo>
                  <a:cubicBezTo>
                    <a:pt x="489214" y="136789"/>
                    <a:pt x="978429" y="0"/>
                    <a:pt x="1444625" y="3704"/>
                  </a:cubicBezTo>
                  <a:cubicBezTo>
                    <a:pt x="1910821" y="7408"/>
                    <a:pt x="2353998" y="151606"/>
                    <a:pt x="2797175" y="295804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orma livre 24"/>
            <p:cNvSpPr/>
            <p:nvPr/>
          </p:nvSpPr>
          <p:spPr>
            <a:xfrm>
              <a:off x="879020" y="3626909"/>
              <a:ext cx="2806700" cy="386292"/>
            </a:xfrm>
            <a:custGeom>
              <a:avLst/>
              <a:gdLst>
                <a:gd name="connsiteX0" fmla="*/ 0 w 2806700"/>
                <a:gd name="connsiteY0" fmla="*/ 373592 h 386292"/>
                <a:gd name="connsiteX1" fmla="*/ 1508125 w 2806700"/>
                <a:gd name="connsiteY1" fmla="*/ 2117 h 386292"/>
                <a:gd name="connsiteX2" fmla="*/ 2806700 w 2806700"/>
                <a:gd name="connsiteY2" fmla="*/ 386292 h 38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00" h="386292">
                  <a:moveTo>
                    <a:pt x="0" y="373592"/>
                  </a:moveTo>
                  <a:cubicBezTo>
                    <a:pt x="520171" y="186796"/>
                    <a:pt x="1040342" y="0"/>
                    <a:pt x="1508125" y="2117"/>
                  </a:cubicBezTo>
                  <a:cubicBezTo>
                    <a:pt x="1975908" y="4234"/>
                    <a:pt x="2391304" y="195263"/>
                    <a:pt x="2806700" y="386292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orma livre 25"/>
            <p:cNvSpPr/>
            <p:nvPr/>
          </p:nvSpPr>
          <p:spPr>
            <a:xfrm>
              <a:off x="932995" y="3603626"/>
              <a:ext cx="2803525" cy="314325"/>
            </a:xfrm>
            <a:custGeom>
              <a:avLst/>
              <a:gdLst>
                <a:gd name="connsiteX0" fmla="*/ 0 w 2803525"/>
                <a:gd name="connsiteY0" fmla="*/ 314325 h 314325"/>
                <a:gd name="connsiteX1" fmla="*/ 1492250 w 2803525"/>
                <a:gd name="connsiteY1" fmla="*/ 0 h 314325"/>
                <a:gd name="connsiteX2" fmla="*/ 2803525 w 2803525"/>
                <a:gd name="connsiteY2" fmla="*/ 314325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525" h="314325">
                  <a:moveTo>
                    <a:pt x="0" y="314325"/>
                  </a:moveTo>
                  <a:cubicBezTo>
                    <a:pt x="512498" y="157162"/>
                    <a:pt x="1024996" y="0"/>
                    <a:pt x="1492250" y="0"/>
                  </a:cubicBezTo>
                  <a:cubicBezTo>
                    <a:pt x="1959504" y="0"/>
                    <a:pt x="2381514" y="157162"/>
                    <a:pt x="2803525" y="3143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orma livre 26"/>
            <p:cNvSpPr/>
            <p:nvPr/>
          </p:nvSpPr>
          <p:spPr>
            <a:xfrm>
              <a:off x="977445" y="3582989"/>
              <a:ext cx="2809875" cy="252412"/>
            </a:xfrm>
            <a:custGeom>
              <a:avLst/>
              <a:gdLst>
                <a:gd name="connsiteX0" fmla="*/ 0 w 2809875"/>
                <a:gd name="connsiteY0" fmla="*/ 242887 h 252412"/>
                <a:gd name="connsiteX1" fmla="*/ 1457325 w 2809875"/>
                <a:gd name="connsiteY1" fmla="*/ 1587 h 252412"/>
                <a:gd name="connsiteX2" fmla="*/ 2809875 w 2809875"/>
                <a:gd name="connsiteY2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9875" h="252412">
                  <a:moveTo>
                    <a:pt x="0" y="242887"/>
                  </a:moveTo>
                  <a:cubicBezTo>
                    <a:pt x="494506" y="121443"/>
                    <a:pt x="989013" y="0"/>
                    <a:pt x="1457325" y="1587"/>
                  </a:cubicBezTo>
                  <a:cubicBezTo>
                    <a:pt x="1925637" y="3174"/>
                    <a:pt x="2367756" y="127793"/>
                    <a:pt x="2809875" y="252412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orma livre 27"/>
            <p:cNvSpPr/>
            <p:nvPr/>
          </p:nvSpPr>
          <p:spPr>
            <a:xfrm>
              <a:off x="1155245" y="3510493"/>
              <a:ext cx="2797175" cy="48683"/>
            </a:xfrm>
            <a:custGeom>
              <a:avLst/>
              <a:gdLst>
                <a:gd name="connsiteX0" fmla="*/ 0 w 2797175"/>
                <a:gd name="connsiteY0" fmla="*/ 42333 h 48683"/>
                <a:gd name="connsiteX1" fmla="*/ 1320800 w 2797175"/>
                <a:gd name="connsiteY1" fmla="*/ 1058 h 48683"/>
                <a:gd name="connsiteX2" fmla="*/ 2797175 w 2797175"/>
                <a:gd name="connsiteY2" fmla="*/ 48683 h 48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7175" h="48683">
                  <a:moveTo>
                    <a:pt x="0" y="42333"/>
                  </a:moveTo>
                  <a:cubicBezTo>
                    <a:pt x="427302" y="21166"/>
                    <a:pt x="854604" y="0"/>
                    <a:pt x="1320800" y="1058"/>
                  </a:cubicBezTo>
                  <a:cubicBezTo>
                    <a:pt x="1786996" y="2116"/>
                    <a:pt x="2525713" y="2116"/>
                    <a:pt x="2797175" y="48683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orma livre 28"/>
            <p:cNvSpPr/>
            <p:nvPr/>
          </p:nvSpPr>
          <p:spPr>
            <a:xfrm>
              <a:off x="1091745" y="3542772"/>
              <a:ext cx="2803525" cy="108479"/>
            </a:xfrm>
            <a:custGeom>
              <a:avLst/>
              <a:gdLst>
                <a:gd name="connsiteX0" fmla="*/ 0 w 2803525"/>
                <a:gd name="connsiteY0" fmla="*/ 105304 h 108479"/>
                <a:gd name="connsiteX1" fmla="*/ 1368425 w 2803525"/>
                <a:gd name="connsiteY1" fmla="*/ 529 h 108479"/>
                <a:gd name="connsiteX2" fmla="*/ 2803525 w 2803525"/>
                <a:gd name="connsiteY2" fmla="*/ 108479 h 1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3525" h="108479">
                  <a:moveTo>
                    <a:pt x="0" y="105304"/>
                  </a:moveTo>
                  <a:cubicBezTo>
                    <a:pt x="450585" y="52652"/>
                    <a:pt x="901171" y="0"/>
                    <a:pt x="1368425" y="529"/>
                  </a:cubicBezTo>
                  <a:cubicBezTo>
                    <a:pt x="1835679" y="1058"/>
                    <a:pt x="2803525" y="108479"/>
                    <a:pt x="2803525" y="108479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orma livre 29"/>
            <p:cNvSpPr/>
            <p:nvPr/>
          </p:nvSpPr>
          <p:spPr>
            <a:xfrm>
              <a:off x="1037770" y="3563939"/>
              <a:ext cx="2806700" cy="182562"/>
            </a:xfrm>
            <a:custGeom>
              <a:avLst/>
              <a:gdLst>
                <a:gd name="connsiteX0" fmla="*/ 0 w 2806700"/>
                <a:gd name="connsiteY0" fmla="*/ 173037 h 182562"/>
                <a:gd name="connsiteX1" fmla="*/ 1409700 w 2806700"/>
                <a:gd name="connsiteY1" fmla="*/ 1587 h 182562"/>
                <a:gd name="connsiteX2" fmla="*/ 2806700 w 2806700"/>
                <a:gd name="connsiteY2" fmla="*/ 182562 h 18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06700" h="182562">
                  <a:moveTo>
                    <a:pt x="0" y="173037"/>
                  </a:moveTo>
                  <a:cubicBezTo>
                    <a:pt x="470958" y="86518"/>
                    <a:pt x="941917" y="0"/>
                    <a:pt x="1409700" y="1587"/>
                  </a:cubicBezTo>
                  <a:cubicBezTo>
                    <a:pt x="1877483" y="3175"/>
                    <a:pt x="2509308" y="113770"/>
                    <a:pt x="2806700" y="182562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orma livre 30"/>
            <p:cNvSpPr/>
            <p:nvPr/>
          </p:nvSpPr>
          <p:spPr>
            <a:xfrm>
              <a:off x="612320" y="3451226"/>
              <a:ext cx="698500" cy="1177925"/>
            </a:xfrm>
            <a:custGeom>
              <a:avLst/>
              <a:gdLst>
                <a:gd name="connsiteX0" fmla="*/ 698500 w 698500"/>
                <a:gd name="connsiteY0" fmla="*/ 0 h 1177925"/>
                <a:gd name="connsiteX1" fmla="*/ 339725 w 698500"/>
                <a:gd name="connsiteY1" fmla="*/ 546100 h 1177925"/>
                <a:gd name="connsiteX2" fmla="*/ 0 w 698500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77925">
                  <a:moveTo>
                    <a:pt x="698500" y="0"/>
                  </a:moveTo>
                  <a:cubicBezTo>
                    <a:pt x="577321" y="174889"/>
                    <a:pt x="456142" y="349779"/>
                    <a:pt x="339725" y="546100"/>
                  </a:cubicBezTo>
                  <a:cubicBezTo>
                    <a:pt x="223308" y="742421"/>
                    <a:pt x="64558" y="1126067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orma livre 31"/>
            <p:cNvSpPr/>
            <p:nvPr/>
          </p:nvSpPr>
          <p:spPr>
            <a:xfrm>
              <a:off x="717095" y="3451226"/>
              <a:ext cx="695325" cy="1177925"/>
            </a:xfrm>
            <a:custGeom>
              <a:avLst/>
              <a:gdLst>
                <a:gd name="connsiteX0" fmla="*/ 695325 w 695325"/>
                <a:gd name="connsiteY0" fmla="*/ 0 h 1177925"/>
                <a:gd name="connsiteX1" fmla="*/ 317500 w 695325"/>
                <a:gd name="connsiteY1" fmla="*/ 546100 h 1177925"/>
                <a:gd name="connsiteX2" fmla="*/ 0 w 69532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325" h="1177925">
                  <a:moveTo>
                    <a:pt x="695325" y="0"/>
                  </a:moveTo>
                  <a:cubicBezTo>
                    <a:pt x="564356" y="174889"/>
                    <a:pt x="433388" y="349779"/>
                    <a:pt x="317500" y="546100"/>
                  </a:cubicBezTo>
                  <a:cubicBezTo>
                    <a:pt x="201613" y="742421"/>
                    <a:pt x="49742" y="1060979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orma livre 32"/>
            <p:cNvSpPr/>
            <p:nvPr/>
          </p:nvSpPr>
          <p:spPr>
            <a:xfrm>
              <a:off x="1768020" y="3448051"/>
              <a:ext cx="698500" cy="1187450"/>
            </a:xfrm>
            <a:custGeom>
              <a:avLst/>
              <a:gdLst>
                <a:gd name="connsiteX0" fmla="*/ 698500 w 698500"/>
                <a:gd name="connsiteY0" fmla="*/ 0 h 1187450"/>
                <a:gd name="connsiteX1" fmla="*/ 276225 w 698500"/>
                <a:gd name="connsiteY1" fmla="*/ 422275 h 1187450"/>
                <a:gd name="connsiteX2" fmla="*/ 0 w 698500"/>
                <a:gd name="connsiteY2" fmla="*/ 1187450 h 118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87450">
                  <a:moveTo>
                    <a:pt x="698500" y="0"/>
                  </a:moveTo>
                  <a:cubicBezTo>
                    <a:pt x="545571" y="112183"/>
                    <a:pt x="392642" y="224367"/>
                    <a:pt x="276225" y="422275"/>
                  </a:cubicBezTo>
                  <a:cubicBezTo>
                    <a:pt x="159808" y="620183"/>
                    <a:pt x="79904" y="903816"/>
                    <a:pt x="0" y="11874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orma livre 33"/>
            <p:cNvSpPr/>
            <p:nvPr/>
          </p:nvSpPr>
          <p:spPr>
            <a:xfrm>
              <a:off x="1866445" y="3448051"/>
              <a:ext cx="708025" cy="1190625"/>
            </a:xfrm>
            <a:custGeom>
              <a:avLst/>
              <a:gdLst>
                <a:gd name="connsiteX0" fmla="*/ 708025 w 708025"/>
                <a:gd name="connsiteY0" fmla="*/ 0 h 1190625"/>
                <a:gd name="connsiteX1" fmla="*/ 247650 w 708025"/>
                <a:gd name="connsiteY1" fmla="*/ 460375 h 1190625"/>
                <a:gd name="connsiteX2" fmla="*/ 0 w 708025"/>
                <a:gd name="connsiteY2" fmla="*/ 1190625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025" h="1190625">
                  <a:moveTo>
                    <a:pt x="708025" y="0"/>
                  </a:moveTo>
                  <a:cubicBezTo>
                    <a:pt x="536839" y="130969"/>
                    <a:pt x="365654" y="261938"/>
                    <a:pt x="247650" y="460375"/>
                  </a:cubicBezTo>
                  <a:cubicBezTo>
                    <a:pt x="129646" y="658812"/>
                    <a:pt x="64823" y="924718"/>
                    <a:pt x="0" y="11906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orma livre 34"/>
            <p:cNvSpPr/>
            <p:nvPr/>
          </p:nvSpPr>
          <p:spPr>
            <a:xfrm>
              <a:off x="1964870" y="3457576"/>
              <a:ext cx="711200" cy="1174750"/>
            </a:xfrm>
            <a:custGeom>
              <a:avLst/>
              <a:gdLst>
                <a:gd name="connsiteX0" fmla="*/ 711200 w 711200"/>
                <a:gd name="connsiteY0" fmla="*/ 0 h 1174750"/>
                <a:gd name="connsiteX1" fmla="*/ 288925 w 711200"/>
                <a:gd name="connsiteY1" fmla="*/ 466725 h 1174750"/>
                <a:gd name="connsiteX2" fmla="*/ 0 w 711200"/>
                <a:gd name="connsiteY2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174750">
                  <a:moveTo>
                    <a:pt x="711200" y="0"/>
                  </a:moveTo>
                  <a:cubicBezTo>
                    <a:pt x="559329" y="135466"/>
                    <a:pt x="407458" y="270933"/>
                    <a:pt x="288925" y="466725"/>
                  </a:cubicBezTo>
                  <a:cubicBezTo>
                    <a:pt x="170392" y="662517"/>
                    <a:pt x="47096" y="1056217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orma livre 35"/>
            <p:cNvSpPr/>
            <p:nvPr/>
          </p:nvSpPr>
          <p:spPr>
            <a:xfrm>
              <a:off x="2072820" y="3454401"/>
              <a:ext cx="701675" cy="1174750"/>
            </a:xfrm>
            <a:custGeom>
              <a:avLst/>
              <a:gdLst>
                <a:gd name="connsiteX0" fmla="*/ 701675 w 701675"/>
                <a:gd name="connsiteY0" fmla="*/ 0 h 1174750"/>
                <a:gd name="connsiteX1" fmla="*/ 314325 w 701675"/>
                <a:gd name="connsiteY1" fmla="*/ 457200 h 1174750"/>
                <a:gd name="connsiteX2" fmla="*/ 0 w 701675"/>
                <a:gd name="connsiteY2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675" h="1174750">
                  <a:moveTo>
                    <a:pt x="701675" y="0"/>
                  </a:moveTo>
                  <a:cubicBezTo>
                    <a:pt x="566473" y="130704"/>
                    <a:pt x="431271" y="261408"/>
                    <a:pt x="314325" y="457200"/>
                  </a:cubicBezTo>
                  <a:cubicBezTo>
                    <a:pt x="197379" y="652992"/>
                    <a:pt x="98689" y="913871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orma livre 36"/>
            <p:cNvSpPr/>
            <p:nvPr/>
          </p:nvSpPr>
          <p:spPr>
            <a:xfrm>
              <a:off x="2177595" y="3451226"/>
              <a:ext cx="711200" cy="1181100"/>
            </a:xfrm>
            <a:custGeom>
              <a:avLst/>
              <a:gdLst>
                <a:gd name="connsiteX0" fmla="*/ 711200 w 711200"/>
                <a:gd name="connsiteY0" fmla="*/ 0 h 1181100"/>
                <a:gd name="connsiteX1" fmla="*/ 317500 w 711200"/>
                <a:gd name="connsiteY1" fmla="*/ 485775 h 1181100"/>
                <a:gd name="connsiteX2" fmla="*/ 0 w 711200"/>
                <a:gd name="connsiteY2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181100">
                  <a:moveTo>
                    <a:pt x="711200" y="0"/>
                  </a:moveTo>
                  <a:cubicBezTo>
                    <a:pt x="573616" y="144462"/>
                    <a:pt x="436033" y="288925"/>
                    <a:pt x="317500" y="485775"/>
                  </a:cubicBezTo>
                  <a:cubicBezTo>
                    <a:pt x="198967" y="682625"/>
                    <a:pt x="99483" y="931862"/>
                    <a:pt x="0" y="118110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orma livre 37"/>
            <p:cNvSpPr/>
            <p:nvPr/>
          </p:nvSpPr>
          <p:spPr>
            <a:xfrm>
              <a:off x="2285545" y="3454401"/>
              <a:ext cx="698500" cy="1174750"/>
            </a:xfrm>
            <a:custGeom>
              <a:avLst/>
              <a:gdLst>
                <a:gd name="connsiteX0" fmla="*/ 698500 w 698500"/>
                <a:gd name="connsiteY0" fmla="*/ 0 h 1174750"/>
                <a:gd name="connsiteX1" fmla="*/ 317500 w 698500"/>
                <a:gd name="connsiteY1" fmla="*/ 514350 h 1174750"/>
                <a:gd name="connsiteX2" fmla="*/ 0 w 698500"/>
                <a:gd name="connsiteY2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74750">
                  <a:moveTo>
                    <a:pt x="698500" y="0"/>
                  </a:moveTo>
                  <a:cubicBezTo>
                    <a:pt x="566208" y="159279"/>
                    <a:pt x="433917" y="318558"/>
                    <a:pt x="317500" y="514350"/>
                  </a:cubicBezTo>
                  <a:cubicBezTo>
                    <a:pt x="201083" y="710142"/>
                    <a:pt x="100541" y="942446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a livre 38"/>
            <p:cNvSpPr/>
            <p:nvPr/>
          </p:nvSpPr>
          <p:spPr>
            <a:xfrm>
              <a:off x="2387145" y="3454401"/>
              <a:ext cx="708025" cy="1177925"/>
            </a:xfrm>
            <a:custGeom>
              <a:avLst/>
              <a:gdLst>
                <a:gd name="connsiteX0" fmla="*/ 708025 w 708025"/>
                <a:gd name="connsiteY0" fmla="*/ 0 h 1177925"/>
                <a:gd name="connsiteX1" fmla="*/ 330200 w 708025"/>
                <a:gd name="connsiteY1" fmla="*/ 539750 h 1177925"/>
                <a:gd name="connsiteX2" fmla="*/ 0 w 70802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025" h="1177925">
                  <a:moveTo>
                    <a:pt x="708025" y="0"/>
                  </a:moveTo>
                  <a:cubicBezTo>
                    <a:pt x="578114" y="171714"/>
                    <a:pt x="448204" y="343429"/>
                    <a:pt x="330200" y="539750"/>
                  </a:cubicBezTo>
                  <a:cubicBezTo>
                    <a:pt x="212196" y="736071"/>
                    <a:pt x="106098" y="956998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orma livre 39"/>
            <p:cNvSpPr/>
            <p:nvPr/>
          </p:nvSpPr>
          <p:spPr>
            <a:xfrm>
              <a:off x="2491920" y="3454401"/>
              <a:ext cx="714375" cy="1177925"/>
            </a:xfrm>
            <a:custGeom>
              <a:avLst/>
              <a:gdLst>
                <a:gd name="connsiteX0" fmla="*/ 714375 w 714375"/>
                <a:gd name="connsiteY0" fmla="*/ 0 h 1177925"/>
                <a:gd name="connsiteX1" fmla="*/ 339725 w 714375"/>
                <a:gd name="connsiteY1" fmla="*/ 549275 h 1177925"/>
                <a:gd name="connsiteX2" fmla="*/ 0 w 71437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4375" h="1177925">
                  <a:moveTo>
                    <a:pt x="714375" y="0"/>
                  </a:moveTo>
                  <a:cubicBezTo>
                    <a:pt x="586581" y="176477"/>
                    <a:pt x="458788" y="352954"/>
                    <a:pt x="339725" y="549275"/>
                  </a:cubicBezTo>
                  <a:cubicBezTo>
                    <a:pt x="220663" y="745596"/>
                    <a:pt x="110331" y="961760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orma livre 40"/>
            <p:cNvSpPr/>
            <p:nvPr/>
          </p:nvSpPr>
          <p:spPr>
            <a:xfrm>
              <a:off x="2596695" y="3454401"/>
              <a:ext cx="698500" cy="1171575"/>
            </a:xfrm>
            <a:custGeom>
              <a:avLst/>
              <a:gdLst>
                <a:gd name="connsiteX0" fmla="*/ 698500 w 698500"/>
                <a:gd name="connsiteY0" fmla="*/ 0 h 1171575"/>
                <a:gd name="connsiteX1" fmla="*/ 393700 w 698500"/>
                <a:gd name="connsiteY1" fmla="*/ 555625 h 1171575"/>
                <a:gd name="connsiteX2" fmla="*/ 0 w 698500"/>
                <a:gd name="connsiteY2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71575">
                  <a:moveTo>
                    <a:pt x="698500" y="0"/>
                  </a:moveTo>
                  <a:cubicBezTo>
                    <a:pt x="604308" y="180181"/>
                    <a:pt x="510117" y="360363"/>
                    <a:pt x="393700" y="555625"/>
                  </a:cubicBezTo>
                  <a:cubicBezTo>
                    <a:pt x="277283" y="750888"/>
                    <a:pt x="138641" y="961231"/>
                    <a:pt x="0" y="117157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orma livre 41"/>
            <p:cNvSpPr/>
            <p:nvPr/>
          </p:nvSpPr>
          <p:spPr>
            <a:xfrm>
              <a:off x="2707820" y="3460751"/>
              <a:ext cx="698500" cy="1171575"/>
            </a:xfrm>
            <a:custGeom>
              <a:avLst/>
              <a:gdLst>
                <a:gd name="connsiteX0" fmla="*/ 698500 w 698500"/>
                <a:gd name="connsiteY0" fmla="*/ 0 h 1171575"/>
                <a:gd name="connsiteX1" fmla="*/ 469900 w 698500"/>
                <a:gd name="connsiteY1" fmla="*/ 612775 h 1171575"/>
                <a:gd name="connsiteX2" fmla="*/ 0 w 698500"/>
                <a:gd name="connsiteY2" fmla="*/ 1171575 h 1171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71575">
                  <a:moveTo>
                    <a:pt x="698500" y="0"/>
                  </a:moveTo>
                  <a:cubicBezTo>
                    <a:pt x="642408" y="208756"/>
                    <a:pt x="586317" y="417513"/>
                    <a:pt x="469900" y="612775"/>
                  </a:cubicBezTo>
                  <a:cubicBezTo>
                    <a:pt x="353483" y="808038"/>
                    <a:pt x="176741" y="989806"/>
                    <a:pt x="0" y="117157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orma livre 42"/>
            <p:cNvSpPr/>
            <p:nvPr/>
          </p:nvSpPr>
          <p:spPr>
            <a:xfrm>
              <a:off x="2812595" y="3454401"/>
              <a:ext cx="711200" cy="1174750"/>
            </a:xfrm>
            <a:custGeom>
              <a:avLst/>
              <a:gdLst>
                <a:gd name="connsiteX0" fmla="*/ 711200 w 711200"/>
                <a:gd name="connsiteY0" fmla="*/ 0 h 1174750"/>
                <a:gd name="connsiteX1" fmla="*/ 523875 w 711200"/>
                <a:gd name="connsiteY1" fmla="*/ 669925 h 1174750"/>
                <a:gd name="connsiteX2" fmla="*/ 0 w 711200"/>
                <a:gd name="connsiteY2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1200" h="1174750">
                  <a:moveTo>
                    <a:pt x="711200" y="0"/>
                  </a:moveTo>
                  <a:cubicBezTo>
                    <a:pt x="676804" y="237066"/>
                    <a:pt x="642408" y="474133"/>
                    <a:pt x="523875" y="669925"/>
                  </a:cubicBezTo>
                  <a:cubicBezTo>
                    <a:pt x="405342" y="865717"/>
                    <a:pt x="202671" y="1020233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orma livre 43"/>
            <p:cNvSpPr/>
            <p:nvPr/>
          </p:nvSpPr>
          <p:spPr>
            <a:xfrm>
              <a:off x="2920545" y="3454401"/>
              <a:ext cx="708025" cy="1177925"/>
            </a:xfrm>
            <a:custGeom>
              <a:avLst/>
              <a:gdLst>
                <a:gd name="connsiteX0" fmla="*/ 708025 w 708025"/>
                <a:gd name="connsiteY0" fmla="*/ 0 h 1177925"/>
                <a:gd name="connsiteX1" fmla="*/ 520700 w 708025"/>
                <a:gd name="connsiteY1" fmla="*/ 603250 h 1177925"/>
                <a:gd name="connsiteX2" fmla="*/ 0 w 70802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025" h="1177925">
                  <a:moveTo>
                    <a:pt x="708025" y="0"/>
                  </a:moveTo>
                  <a:cubicBezTo>
                    <a:pt x="673364" y="203464"/>
                    <a:pt x="638704" y="406929"/>
                    <a:pt x="520700" y="603250"/>
                  </a:cubicBezTo>
                  <a:cubicBezTo>
                    <a:pt x="402696" y="799571"/>
                    <a:pt x="201348" y="988748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orma livre 44"/>
            <p:cNvSpPr/>
            <p:nvPr/>
          </p:nvSpPr>
          <p:spPr>
            <a:xfrm>
              <a:off x="3018970" y="3451226"/>
              <a:ext cx="708025" cy="1177925"/>
            </a:xfrm>
            <a:custGeom>
              <a:avLst/>
              <a:gdLst>
                <a:gd name="connsiteX0" fmla="*/ 708025 w 708025"/>
                <a:gd name="connsiteY0" fmla="*/ 0 h 1177925"/>
                <a:gd name="connsiteX1" fmla="*/ 469900 w 708025"/>
                <a:gd name="connsiteY1" fmla="*/ 606425 h 1177925"/>
                <a:gd name="connsiteX2" fmla="*/ 0 w 70802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025" h="1177925">
                  <a:moveTo>
                    <a:pt x="708025" y="0"/>
                  </a:moveTo>
                  <a:cubicBezTo>
                    <a:pt x="647964" y="205052"/>
                    <a:pt x="587904" y="410104"/>
                    <a:pt x="469900" y="606425"/>
                  </a:cubicBezTo>
                  <a:cubicBezTo>
                    <a:pt x="351896" y="802746"/>
                    <a:pt x="175948" y="990335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orma livre 45"/>
            <p:cNvSpPr/>
            <p:nvPr/>
          </p:nvSpPr>
          <p:spPr>
            <a:xfrm>
              <a:off x="3123745" y="3454401"/>
              <a:ext cx="708025" cy="1177925"/>
            </a:xfrm>
            <a:custGeom>
              <a:avLst/>
              <a:gdLst>
                <a:gd name="connsiteX0" fmla="*/ 708025 w 708025"/>
                <a:gd name="connsiteY0" fmla="*/ 0 h 1177925"/>
                <a:gd name="connsiteX1" fmla="*/ 425450 w 708025"/>
                <a:gd name="connsiteY1" fmla="*/ 581025 h 1177925"/>
                <a:gd name="connsiteX2" fmla="*/ 0 w 70802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025" h="1177925">
                  <a:moveTo>
                    <a:pt x="708025" y="0"/>
                  </a:moveTo>
                  <a:cubicBezTo>
                    <a:pt x="625739" y="192352"/>
                    <a:pt x="543454" y="384704"/>
                    <a:pt x="425450" y="581025"/>
                  </a:cubicBezTo>
                  <a:cubicBezTo>
                    <a:pt x="307446" y="777346"/>
                    <a:pt x="153723" y="977635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orma livre 46"/>
            <p:cNvSpPr/>
            <p:nvPr/>
          </p:nvSpPr>
          <p:spPr>
            <a:xfrm>
              <a:off x="3225345" y="3451226"/>
              <a:ext cx="701675" cy="1174750"/>
            </a:xfrm>
            <a:custGeom>
              <a:avLst/>
              <a:gdLst>
                <a:gd name="connsiteX0" fmla="*/ 701675 w 701675"/>
                <a:gd name="connsiteY0" fmla="*/ 0 h 1174750"/>
                <a:gd name="connsiteX1" fmla="*/ 0 w 701675"/>
                <a:gd name="connsiteY1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1675" h="1174750">
                  <a:moveTo>
                    <a:pt x="701675" y="0"/>
                  </a:moveTo>
                  <a:cubicBezTo>
                    <a:pt x="422539" y="475721"/>
                    <a:pt x="143404" y="951442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orma livre 47"/>
            <p:cNvSpPr/>
            <p:nvPr/>
          </p:nvSpPr>
          <p:spPr>
            <a:xfrm>
              <a:off x="1653720" y="3451226"/>
              <a:ext cx="704850" cy="1177925"/>
            </a:xfrm>
            <a:custGeom>
              <a:avLst/>
              <a:gdLst>
                <a:gd name="connsiteX0" fmla="*/ 704850 w 704850"/>
                <a:gd name="connsiteY0" fmla="*/ 0 h 1177925"/>
                <a:gd name="connsiteX1" fmla="*/ 365125 w 704850"/>
                <a:gd name="connsiteY1" fmla="*/ 333375 h 1177925"/>
                <a:gd name="connsiteX2" fmla="*/ 0 w 704850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850" h="1177925">
                  <a:moveTo>
                    <a:pt x="704850" y="0"/>
                  </a:moveTo>
                  <a:cubicBezTo>
                    <a:pt x="593725" y="68527"/>
                    <a:pt x="482600" y="137054"/>
                    <a:pt x="365125" y="333375"/>
                  </a:cubicBezTo>
                  <a:cubicBezTo>
                    <a:pt x="247650" y="529696"/>
                    <a:pt x="123825" y="853810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orma livre 48"/>
            <p:cNvSpPr/>
            <p:nvPr/>
          </p:nvSpPr>
          <p:spPr>
            <a:xfrm>
              <a:off x="1555295" y="3454401"/>
              <a:ext cx="688975" cy="1177925"/>
            </a:xfrm>
            <a:custGeom>
              <a:avLst/>
              <a:gdLst>
                <a:gd name="connsiteX0" fmla="*/ 688975 w 688975"/>
                <a:gd name="connsiteY0" fmla="*/ 0 h 1177925"/>
                <a:gd name="connsiteX1" fmla="*/ 336550 w 688975"/>
                <a:gd name="connsiteY1" fmla="*/ 403225 h 1177925"/>
                <a:gd name="connsiteX2" fmla="*/ 0 w 68897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8975" h="1177925">
                  <a:moveTo>
                    <a:pt x="688975" y="0"/>
                  </a:moveTo>
                  <a:cubicBezTo>
                    <a:pt x="570177" y="103452"/>
                    <a:pt x="451379" y="206904"/>
                    <a:pt x="336550" y="403225"/>
                  </a:cubicBezTo>
                  <a:cubicBezTo>
                    <a:pt x="221721" y="599546"/>
                    <a:pt x="110860" y="888735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orma livre 49"/>
            <p:cNvSpPr/>
            <p:nvPr/>
          </p:nvSpPr>
          <p:spPr>
            <a:xfrm>
              <a:off x="1447345" y="3457576"/>
              <a:ext cx="685800" cy="1174750"/>
            </a:xfrm>
            <a:custGeom>
              <a:avLst/>
              <a:gdLst>
                <a:gd name="connsiteX0" fmla="*/ 685800 w 685800"/>
                <a:gd name="connsiteY0" fmla="*/ 0 h 1174750"/>
                <a:gd name="connsiteX1" fmla="*/ 438150 w 685800"/>
                <a:gd name="connsiteY1" fmla="*/ 311150 h 1174750"/>
                <a:gd name="connsiteX2" fmla="*/ 0 w 685800"/>
                <a:gd name="connsiteY2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5800" h="1174750">
                  <a:moveTo>
                    <a:pt x="685800" y="0"/>
                  </a:moveTo>
                  <a:cubicBezTo>
                    <a:pt x="619125" y="57679"/>
                    <a:pt x="552450" y="115358"/>
                    <a:pt x="438150" y="311150"/>
                  </a:cubicBezTo>
                  <a:cubicBezTo>
                    <a:pt x="323850" y="506942"/>
                    <a:pt x="161925" y="840846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orma livre 50"/>
            <p:cNvSpPr/>
            <p:nvPr/>
          </p:nvSpPr>
          <p:spPr>
            <a:xfrm>
              <a:off x="1339395" y="3448051"/>
              <a:ext cx="695325" cy="1184275"/>
            </a:xfrm>
            <a:custGeom>
              <a:avLst/>
              <a:gdLst>
                <a:gd name="connsiteX0" fmla="*/ 695325 w 695325"/>
                <a:gd name="connsiteY0" fmla="*/ 0 h 1184275"/>
                <a:gd name="connsiteX1" fmla="*/ 390525 w 695325"/>
                <a:gd name="connsiteY1" fmla="*/ 419100 h 1184275"/>
                <a:gd name="connsiteX2" fmla="*/ 0 w 695325"/>
                <a:gd name="connsiteY2" fmla="*/ 1184275 h 118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5325" h="1184275">
                  <a:moveTo>
                    <a:pt x="695325" y="0"/>
                  </a:moveTo>
                  <a:cubicBezTo>
                    <a:pt x="600868" y="110860"/>
                    <a:pt x="506412" y="221721"/>
                    <a:pt x="390525" y="419100"/>
                  </a:cubicBezTo>
                  <a:cubicBezTo>
                    <a:pt x="274638" y="616479"/>
                    <a:pt x="137319" y="900377"/>
                    <a:pt x="0" y="118427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orma livre 51"/>
            <p:cNvSpPr/>
            <p:nvPr/>
          </p:nvSpPr>
          <p:spPr>
            <a:xfrm>
              <a:off x="1240970" y="3448051"/>
              <a:ext cx="688975" cy="1177925"/>
            </a:xfrm>
            <a:custGeom>
              <a:avLst/>
              <a:gdLst>
                <a:gd name="connsiteX0" fmla="*/ 688975 w 688975"/>
                <a:gd name="connsiteY0" fmla="*/ 0 h 1177925"/>
                <a:gd name="connsiteX1" fmla="*/ 406400 w 688975"/>
                <a:gd name="connsiteY1" fmla="*/ 428625 h 1177925"/>
                <a:gd name="connsiteX2" fmla="*/ 0 w 688975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8975" h="1177925">
                  <a:moveTo>
                    <a:pt x="688975" y="0"/>
                  </a:moveTo>
                  <a:cubicBezTo>
                    <a:pt x="605102" y="116152"/>
                    <a:pt x="521229" y="232304"/>
                    <a:pt x="406400" y="428625"/>
                  </a:cubicBezTo>
                  <a:cubicBezTo>
                    <a:pt x="291571" y="624946"/>
                    <a:pt x="145785" y="901435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orma livre 52"/>
            <p:cNvSpPr/>
            <p:nvPr/>
          </p:nvSpPr>
          <p:spPr>
            <a:xfrm>
              <a:off x="1139370" y="3451226"/>
              <a:ext cx="688975" cy="1177925"/>
            </a:xfrm>
            <a:custGeom>
              <a:avLst/>
              <a:gdLst>
                <a:gd name="connsiteX0" fmla="*/ 688975 w 688975"/>
                <a:gd name="connsiteY0" fmla="*/ 0 h 1177925"/>
                <a:gd name="connsiteX1" fmla="*/ 0 w 688975"/>
                <a:gd name="connsiteY1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88975" h="1177925">
                  <a:moveTo>
                    <a:pt x="688975" y="0"/>
                  </a:moveTo>
                  <a:lnTo>
                    <a:pt x="0" y="1177925"/>
                  </a:ln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orma livre 53"/>
            <p:cNvSpPr/>
            <p:nvPr/>
          </p:nvSpPr>
          <p:spPr>
            <a:xfrm>
              <a:off x="1031420" y="3448051"/>
              <a:ext cx="692150" cy="1181100"/>
            </a:xfrm>
            <a:custGeom>
              <a:avLst/>
              <a:gdLst>
                <a:gd name="connsiteX0" fmla="*/ 692150 w 692150"/>
                <a:gd name="connsiteY0" fmla="*/ 0 h 1181100"/>
                <a:gd name="connsiteX1" fmla="*/ 447675 w 692150"/>
                <a:gd name="connsiteY1" fmla="*/ 514350 h 1181100"/>
                <a:gd name="connsiteX2" fmla="*/ 0 w 692150"/>
                <a:gd name="connsiteY2" fmla="*/ 1181100 h 118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2150" h="1181100">
                  <a:moveTo>
                    <a:pt x="692150" y="0"/>
                  </a:moveTo>
                  <a:cubicBezTo>
                    <a:pt x="627591" y="158750"/>
                    <a:pt x="563033" y="317500"/>
                    <a:pt x="447675" y="514350"/>
                  </a:cubicBezTo>
                  <a:cubicBezTo>
                    <a:pt x="332317" y="711200"/>
                    <a:pt x="166158" y="946150"/>
                    <a:pt x="0" y="118110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orma livre 54"/>
            <p:cNvSpPr/>
            <p:nvPr/>
          </p:nvSpPr>
          <p:spPr>
            <a:xfrm>
              <a:off x="926645" y="3454401"/>
              <a:ext cx="711200" cy="1174750"/>
            </a:xfrm>
            <a:custGeom>
              <a:avLst/>
              <a:gdLst>
                <a:gd name="connsiteX0" fmla="*/ 711200 w 711200"/>
                <a:gd name="connsiteY0" fmla="*/ 0 h 1174750"/>
                <a:gd name="connsiteX1" fmla="*/ 666750 w 711200"/>
                <a:gd name="connsiteY1" fmla="*/ 98425 h 1174750"/>
                <a:gd name="connsiteX2" fmla="*/ 558800 w 711200"/>
                <a:gd name="connsiteY2" fmla="*/ 428625 h 1174750"/>
                <a:gd name="connsiteX3" fmla="*/ 0 w 711200"/>
                <a:gd name="connsiteY3" fmla="*/ 1174750 h 1174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200" h="1174750">
                  <a:moveTo>
                    <a:pt x="711200" y="0"/>
                  </a:moveTo>
                  <a:cubicBezTo>
                    <a:pt x="701675" y="13494"/>
                    <a:pt x="692150" y="26988"/>
                    <a:pt x="666750" y="98425"/>
                  </a:cubicBezTo>
                  <a:cubicBezTo>
                    <a:pt x="641350" y="169862"/>
                    <a:pt x="669925" y="249238"/>
                    <a:pt x="558800" y="428625"/>
                  </a:cubicBezTo>
                  <a:cubicBezTo>
                    <a:pt x="447675" y="608012"/>
                    <a:pt x="223837" y="891381"/>
                    <a:pt x="0" y="1174750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Forma livre 55"/>
            <p:cNvSpPr/>
            <p:nvPr/>
          </p:nvSpPr>
          <p:spPr>
            <a:xfrm>
              <a:off x="825045" y="3454401"/>
              <a:ext cx="698500" cy="1177925"/>
            </a:xfrm>
            <a:custGeom>
              <a:avLst/>
              <a:gdLst>
                <a:gd name="connsiteX0" fmla="*/ 698500 w 698500"/>
                <a:gd name="connsiteY0" fmla="*/ 0 h 1177925"/>
                <a:gd name="connsiteX1" fmla="*/ 482600 w 698500"/>
                <a:gd name="connsiteY1" fmla="*/ 476250 h 1177925"/>
                <a:gd name="connsiteX2" fmla="*/ 0 w 698500"/>
                <a:gd name="connsiteY2" fmla="*/ 1177925 h 117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8500" h="1177925">
                  <a:moveTo>
                    <a:pt x="698500" y="0"/>
                  </a:moveTo>
                  <a:cubicBezTo>
                    <a:pt x="648758" y="139964"/>
                    <a:pt x="599017" y="279929"/>
                    <a:pt x="482600" y="476250"/>
                  </a:cubicBezTo>
                  <a:cubicBezTo>
                    <a:pt x="366183" y="672571"/>
                    <a:pt x="183091" y="925248"/>
                    <a:pt x="0" y="1177925"/>
                  </a:cubicBezTo>
                </a:path>
              </a:pathLst>
            </a:cu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Texto Explicativo 2 (Borda e Ênfase) 73"/>
          <p:cNvSpPr/>
          <p:nvPr/>
        </p:nvSpPr>
        <p:spPr>
          <a:xfrm>
            <a:off x="5386253" y="2321649"/>
            <a:ext cx="2121353" cy="55109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533"/>
              <a:gd name="adj6" fmla="val -23999"/>
            </a:avLst>
          </a:prstGeom>
          <a:noFill/>
          <a:ln w="19050"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l-GR" i="1" dirty="0"/>
              <a:t>ϕ</a:t>
            </a:r>
            <a:r>
              <a:rPr lang="pt-BR" i="1" dirty="0"/>
              <a:t>(x,y) - Airy stress </a:t>
            </a:r>
            <a:r>
              <a:rPr lang="pt-BR" i="1" dirty="0" err="1"/>
              <a:t>distribution</a:t>
            </a:r>
            <a:endParaRPr lang="pt-BR" i="1" dirty="0"/>
          </a:p>
        </p:txBody>
      </p:sp>
      <p:sp>
        <p:nvSpPr>
          <p:cNvPr id="75" name="Retângulo 74"/>
          <p:cNvSpPr/>
          <p:nvPr/>
        </p:nvSpPr>
        <p:spPr>
          <a:xfrm>
            <a:off x="2223896" y="1272659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i="1" dirty="0"/>
              <a:t>3.   Modal </a:t>
            </a:r>
            <a:r>
              <a:rPr lang="pt-BR" b="1" i="1" dirty="0" err="1"/>
              <a:t>Analysis</a:t>
            </a:r>
            <a:endParaRPr lang="en-US" dirty="0"/>
          </a:p>
        </p:txBody>
      </p:sp>
      <p:grpSp>
        <p:nvGrpSpPr>
          <p:cNvPr id="76" name="Grupo 75"/>
          <p:cNvGrpSpPr/>
          <p:nvPr/>
        </p:nvGrpSpPr>
        <p:grpSpPr>
          <a:xfrm>
            <a:off x="2000389" y="1734820"/>
            <a:ext cx="3516085" cy="1184080"/>
            <a:chOff x="2705874" y="2326640"/>
            <a:chExt cx="3516085" cy="1184080"/>
          </a:xfrm>
        </p:grpSpPr>
        <p:sp>
          <p:nvSpPr>
            <p:cNvPr id="77" name="Fluxograma: Dados 76"/>
            <p:cNvSpPr/>
            <p:nvPr/>
          </p:nvSpPr>
          <p:spPr>
            <a:xfrm>
              <a:off x="2705874" y="2326640"/>
              <a:ext cx="3516085" cy="1175657"/>
            </a:xfrm>
            <a:prstGeom prst="flowChartInputOutput">
              <a:avLst/>
            </a:prstGeom>
            <a:solidFill>
              <a:srgbClr val="002060"/>
            </a:solidFill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ipse 77"/>
            <p:cNvSpPr>
              <a:spLocks noChangeAspect="1"/>
            </p:cNvSpPr>
            <p:nvPr/>
          </p:nvSpPr>
          <p:spPr>
            <a:xfrm rot="21314094">
              <a:off x="3177461" y="2420100"/>
              <a:ext cx="2528252" cy="990600"/>
            </a:xfrm>
            <a:prstGeom prst="ellipse">
              <a:avLst/>
            </a:prstGeom>
            <a:solidFill>
              <a:srgbClr val="0070C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ipse 78"/>
            <p:cNvSpPr>
              <a:spLocks noChangeAspect="1"/>
            </p:cNvSpPr>
            <p:nvPr/>
          </p:nvSpPr>
          <p:spPr>
            <a:xfrm rot="21314094">
              <a:off x="3307587" y="2471084"/>
              <a:ext cx="2268000" cy="888632"/>
            </a:xfrm>
            <a:prstGeom prst="ellipse">
              <a:avLst/>
            </a:prstGeom>
            <a:solidFill>
              <a:srgbClr val="00B0F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ipse 79"/>
            <p:cNvSpPr>
              <a:spLocks noChangeAspect="1"/>
            </p:cNvSpPr>
            <p:nvPr/>
          </p:nvSpPr>
          <p:spPr>
            <a:xfrm rot="21314094">
              <a:off x="3541587" y="2562767"/>
              <a:ext cx="1800000" cy="705267"/>
            </a:xfrm>
            <a:prstGeom prst="ellipse">
              <a:avLst/>
            </a:prstGeom>
            <a:solidFill>
              <a:srgbClr val="00B05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Elipse 80"/>
            <p:cNvSpPr>
              <a:spLocks noChangeAspect="1"/>
            </p:cNvSpPr>
            <p:nvPr/>
          </p:nvSpPr>
          <p:spPr>
            <a:xfrm rot="21314094">
              <a:off x="3739587" y="2640344"/>
              <a:ext cx="1404000" cy="550112"/>
            </a:xfrm>
            <a:prstGeom prst="ellipse">
              <a:avLst/>
            </a:prstGeom>
            <a:solidFill>
              <a:srgbClr val="92D05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Elipse 81"/>
            <p:cNvSpPr>
              <a:spLocks noChangeAspect="1"/>
            </p:cNvSpPr>
            <p:nvPr/>
          </p:nvSpPr>
          <p:spPr>
            <a:xfrm rot="21314094">
              <a:off x="3901587" y="2703818"/>
              <a:ext cx="1080000" cy="423165"/>
            </a:xfrm>
            <a:prstGeom prst="ellipse">
              <a:avLst/>
            </a:prstGeom>
            <a:solidFill>
              <a:srgbClr val="FFFF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ipse 82"/>
            <p:cNvSpPr>
              <a:spLocks noChangeAspect="1"/>
            </p:cNvSpPr>
            <p:nvPr/>
          </p:nvSpPr>
          <p:spPr>
            <a:xfrm rot="21314094">
              <a:off x="4063587" y="2767292"/>
              <a:ext cx="756000" cy="296216"/>
            </a:xfrm>
            <a:prstGeom prst="ellipse">
              <a:avLst/>
            </a:prstGeom>
            <a:solidFill>
              <a:srgbClr val="FFC0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ipse 83"/>
            <p:cNvSpPr>
              <a:spLocks noChangeAspect="1"/>
            </p:cNvSpPr>
            <p:nvPr/>
          </p:nvSpPr>
          <p:spPr>
            <a:xfrm rot="21314094">
              <a:off x="4243587" y="2837820"/>
              <a:ext cx="396000" cy="155161"/>
            </a:xfrm>
            <a:prstGeom prst="ellipse">
              <a:avLst/>
            </a:prstGeom>
            <a:solidFill>
              <a:srgbClr val="FF0000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Conector reto 84"/>
            <p:cNvCxnSpPr>
              <a:cxnSpLocks noChangeAspect="1"/>
            </p:cNvCxnSpPr>
            <p:nvPr/>
          </p:nvCxnSpPr>
          <p:spPr>
            <a:xfrm flipH="1">
              <a:off x="291782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/>
            <p:cNvCxnSpPr>
              <a:cxnSpLocks noChangeAspect="1"/>
            </p:cNvCxnSpPr>
            <p:nvPr/>
          </p:nvCxnSpPr>
          <p:spPr>
            <a:xfrm flipH="1">
              <a:off x="3181000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>
              <a:cxnSpLocks noChangeAspect="1"/>
            </p:cNvCxnSpPr>
            <p:nvPr/>
          </p:nvCxnSpPr>
          <p:spPr>
            <a:xfrm flipH="1">
              <a:off x="3444172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to 87"/>
            <p:cNvCxnSpPr>
              <a:cxnSpLocks noChangeAspect="1"/>
            </p:cNvCxnSpPr>
            <p:nvPr/>
          </p:nvCxnSpPr>
          <p:spPr>
            <a:xfrm flipH="1">
              <a:off x="3707344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/>
            <p:cNvCxnSpPr>
              <a:cxnSpLocks noChangeAspect="1"/>
            </p:cNvCxnSpPr>
            <p:nvPr/>
          </p:nvCxnSpPr>
          <p:spPr>
            <a:xfrm flipH="1">
              <a:off x="3970516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>
              <a:cxnSpLocks noChangeAspect="1"/>
            </p:cNvCxnSpPr>
            <p:nvPr/>
          </p:nvCxnSpPr>
          <p:spPr>
            <a:xfrm flipH="1">
              <a:off x="423368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>
              <a:cxnSpLocks noChangeAspect="1"/>
            </p:cNvCxnSpPr>
            <p:nvPr/>
          </p:nvCxnSpPr>
          <p:spPr>
            <a:xfrm flipH="1">
              <a:off x="4496860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/>
            <p:cNvCxnSpPr>
              <a:cxnSpLocks noChangeAspect="1"/>
            </p:cNvCxnSpPr>
            <p:nvPr/>
          </p:nvCxnSpPr>
          <p:spPr>
            <a:xfrm flipH="1">
              <a:off x="4760032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/>
            <p:cNvCxnSpPr>
              <a:cxnSpLocks noChangeAspect="1"/>
            </p:cNvCxnSpPr>
            <p:nvPr/>
          </p:nvCxnSpPr>
          <p:spPr>
            <a:xfrm flipH="1">
              <a:off x="5023204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>
              <a:cxnSpLocks noChangeAspect="1"/>
            </p:cNvCxnSpPr>
            <p:nvPr/>
          </p:nvCxnSpPr>
          <p:spPr>
            <a:xfrm flipH="1">
              <a:off x="5286378" y="2331062"/>
              <a:ext cx="705600" cy="1179658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/>
            <p:cNvCxnSpPr>
              <a:cxnSpLocks/>
            </p:cNvCxnSpPr>
            <p:nvPr/>
          </p:nvCxnSpPr>
          <p:spPr>
            <a:xfrm flipH="1">
              <a:off x="3206750" y="265239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/>
            <p:cNvCxnSpPr>
              <a:cxnSpLocks/>
            </p:cNvCxnSpPr>
            <p:nvPr/>
          </p:nvCxnSpPr>
          <p:spPr>
            <a:xfrm flipH="1">
              <a:off x="3101975" y="282511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/>
            <p:cNvCxnSpPr>
              <a:cxnSpLocks/>
            </p:cNvCxnSpPr>
            <p:nvPr/>
          </p:nvCxnSpPr>
          <p:spPr>
            <a:xfrm flipH="1">
              <a:off x="3003550" y="299783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/>
            <p:cNvCxnSpPr>
              <a:cxnSpLocks/>
            </p:cNvCxnSpPr>
            <p:nvPr/>
          </p:nvCxnSpPr>
          <p:spPr>
            <a:xfrm flipH="1">
              <a:off x="2895600" y="317055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/>
            <p:cNvCxnSpPr>
              <a:cxnSpLocks/>
            </p:cNvCxnSpPr>
            <p:nvPr/>
          </p:nvCxnSpPr>
          <p:spPr>
            <a:xfrm flipH="1">
              <a:off x="2797175" y="334327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>
              <a:cxnSpLocks/>
            </p:cNvCxnSpPr>
            <p:nvPr/>
          </p:nvCxnSpPr>
          <p:spPr>
            <a:xfrm flipH="1">
              <a:off x="3311525" y="2479675"/>
              <a:ext cx="282257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1" name="Texto Explicativo 2 (Borda e Ênfase) 100"/>
          <p:cNvSpPr/>
          <p:nvPr/>
        </p:nvSpPr>
        <p:spPr>
          <a:xfrm>
            <a:off x="5386253" y="2321649"/>
            <a:ext cx="2121353" cy="55109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0533"/>
              <a:gd name="adj6" fmla="val -23999"/>
            </a:avLst>
          </a:prstGeom>
          <a:noFill/>
          <a:ln w="19050"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i="1" dirty="0"/>
              <a:t>W</a:t>
            </a:r>
            <a:r>
              <a:rPr lang="pt-BR" i="1" baseline="-25000" dirty="0"/>
              <a:t>1-5</a:t>
            </a:r>
            <a:r>
              <a:rPr lang="pt-BR" i="1" dirty="0"/>
              <a:t> - </a:t>
            </a:r>
            <a:r>
              <a:rPr lang="pt-BR" i="1" dirty="0" err="1"/>
              <a:t>Mode</a:t>
            </a:r>
            <a:r>
              <a:rPr lang="pt-BR" i="1" dirty="0"/>
              <a:t> </a:t>
            </a:r>
            <a:r>
              <a:rPr lang="pt-BR" i="1" dirty="0" err="1"/>
              <a:t>shapes</a:t>
            </a:r>
            <a:endParaRPr lang="pt-BR" i="1" dirty="0"/>
          </a:p>
        </p:txBody>
      </p:sp>
      <p:sp>
        <p:nvSpPr>
          <p:cNvPr id="102" name="CaixaDeTexto 101"/>
          <p:cNvSpPr txBox="1"/>
          <p:nvPr/>
        </p:nvSpPr>
        <p:spPr>
          <a:xfrm>
            <a:off x="134931" y="145342"/>
            <a:ext cx="391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COBEM 2015, 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plates</a:t>
            </a:r>
            <a:endParaRPr lang="pt-BR" dirty="0"/>
          </a:p>
        </p:txBody>
      </p:sp>
      <p:sp>
        <p:nvSpPr>
          <p:cNvPr id="103" name="Retângulo 102"/>
          <p:cNvSpPr/>
          <p:nvPr/>
        </p:nvSpPr>
        <p:spPr>
          <a:xfrm>
            <a:off x="1785256" y="3163277"/>
            <a:ext cx="6480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pt-BR" b="1" i="1" dirty="0"/>
              <a:t>1.  </a:t>
            </a:r>
            <a:r>
              <a:rPr lang="pt-BR" b="1" i="1" dirty="0" err="1"/>
              <a:t>Transient</a:t>
            </a:r>
            <a:r>
              <a:rPr lang="pt-BR" b="1" i="1" dirty="0"/>
              <a:t> </a:t>
            </a:r>
            <a:r>
              <a:rPr lang="pt-BR" b="1" i="1" dirty="0" err="1"/>
              <a:t>Thermal</a:t>
            </a:r>
            <a:r>
              <a:rPr lang="pt-BR" b="1" i="1" dirty="0"/>
              <a:t> </a:t>
            </a:r>
            <a:r>
              <a:rPr lang="pt-BR" b="1" i="1" dirty="0" err="1"/>
              <a:t>Analysis</a:t>
            </a:r>
            <a:r>
              <a:rPr lang="pt-BR" b="1" i="1" dirty="0"/>
              <a:t> </a:t>
            </a:r>
            <a:r>
              <a:rPr lang="pt-BR" dirty="0"/>
              <a:t>&gt;&gt; To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temperature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steady-state</a:t>
            </a:r>
            <a:r>
              <a:rPr lang="pt-BR" dirty="0"/>
              <a:t>;</a:t>
            </a:r>
          </a:p>
        </p:txBody>
      </p:sp>
      <p:sp>
        <p:nvSpPr>
          <p:cNvPr id="104" name="Retângulo 103"/>
          <p:cNvSpPr/>
          <p:nvPr/>
        </p:nvSpPr>
        <p:spPr>
          <a:xfrm>
            <a:off x="1785256" y="3163277"/>
            <a:ext cx="6480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pt-BR" b="1" i="1" dirty="0"/>
              <a:t>2.  </a:t>
            </a:r>
            <a:r>
              <a:rPr lang="pt-BR" b="1" i="1" dirty="0" err="1"/>
              <a:t>Static</a:t>
            </a:r>
            <a:r>
              <a:rPr lang="pt-BR" b="1" i="1" dirty="0"/>
              <a:t> </a:t>
            </a:r>
            <a:r>
              <a:rPr lang="pt-BR" b="1" i="1" dirty="0" err="1"/>
              <a:t>Thermo-Mechanical</a:t>
            </a:r>
            <a:r>
              <a:rPr lang="pt-BR" b="1" i="1" dirty="0"/>
              <a:t> </a:t>
            </a:r>
            <a:r>
              <a:rPr lang="pt-BR" b="1" i="1" dirty="0" err="1"/>
              <a:t>Analysis</a:t>
            </a:r>
            <a:r>
              <a:rPr lang="pt-BR" b="1" i="1" dirty="0"/>
              <a:t> </a:t>
            </a:r>
            <a:r>
              <a:rPr lang="pt-BR" dirty="0"/>
              <a:t>&gt;&gt; To determine </a:t>
            </a:r>
            <a:r>
              <a:rPr lang="pt-BR" dirty="0" err="1"/>
              <a:t>the</a:t>
            </a:r>
            <a:r>
              <a:rPr lang="pt-BR" dirty="0"/>
              <a:t> stress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displacement</a:t>
            </a:r>
            <a:r>
              <a:rPr lang="pt-BR" dirty="0"/>
              <a:t> </a:t>
            </a:r>
            <a:r>
              <a:rPr lang="pt-BR" dirty="0" err="1"/>
              <a:t>distributions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steady-state</a:t>
            </a:r>
            <a:r>
              <a:rPr lang="pt-BR" dirty="0"/>
              <a:t>;</a:t>
            </a:r>
          </a:p>
        </p:txBody>
      </p:sp>
      <p:sp>
        <p:nvSpPr>
          <p:cNvPr id="105" name="Retângulo 104"/>
          <p:cNvSpPr/>
          <p:nvPr/>
        </p:nvSpPr>
        <p:spPr>
          <a:xfrm>
            <a:off x="1785256" y="3163277"/>
            <a:ext cx="6480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pt-BR" b="1" i="1" dirty="0"/>
              <a:t>3.  Modal </a:t>
            </a:r>
            <a:r>
              <a:rPr lang="pt-BR" b="1" i="1" dirty="0" err="1"/>
              <a:t>Analysis</a:t>
            </a:r>
            <a:r>
              <a:rPr lang="pt-BR" b="1" i="1" dirty="0"/>
              <a:t> </a:t>
            </a:r>
            <a:r>
              <a:rPr lang="pt-BR" dirty="0"/>
              <a:t>&gt;&gt; To </a:t>
            </a:r>
            <a:r>
              <a:rPr lang="pt-BR" dirty="0" err="1"/>
              <a:t>finally</a:t>
            </a:r>
            <a:r>
              <a:rPr lang="pt-BR" dirty="0"/>
              <a:t> </a:t>
            </a:r>
            <a:r>
              <a:rPr lang="pt-BR" dirty="0" err="1"/>
              <a:t>obtain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natural </a:t>
            </a:r>
            <a:r>
              <a:rPr lang="pt-BR" dirty="0" err="1"/>
              <a:t>frequencies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influence</a:t>
            </a:r>
            <a:r>
              <a:rPr lang="pt-BR" dirty="0"/>
              <a:t>;</a:t>
            </a:r>
          </a:p>
        </p:txBody>
      </p:sp>
      <p:sp>
        <p:nvSpPr>
          <p:cNvPr id="106" name="Retângulo 105"/>
          <p:cNvSpPr/>
          <p:nvPr/>
        </p:nvSpPr>
        <p:spPr>
          <a:xfrm>
            <a:off x="1785256" y="3163277"/>
            <a:ext cx="6480000" cy="13388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342900" algn="just">
              <a:lnSpc>
                <a:spcPct val="150000"/>
              </a:lnSpc>
              <a:spcBef>
                <a:spcPct val="20000"/>
              </a:spcBef>
              <a:defRPr/>
            </a:pPr>
            <a:r>
              <a:rPr lang="pt-BR" b="1" i="1" dirty="0"/>
              <a:t>4.  </a:t>
            </a:r>
            <a:r>
              <a:rPr lang="pt-BR" b="1" i="1" dirty="0" err="1"/>
              <a:t>Region</a:t>
            </a:r>
            <a:r>
              <a:rPr lang="pt-BR" b="1" i="1" dirty="0"/>
              <a:t> </a:t>
            </a:r>
            <a:r>
              <a:rPr lang="pt-BR" b="1" i="1" dirty="0" err="1"/>
              <a:t>Mapping</a:t>
            </a:r>
            <a:r>
              <a:rPr lang="pt-BR" dirty="0"/>
              <a:t> &gt;&gt; Restart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process</a:t>
            </a:r>
            <a:r>
              <a:rPr lang="pt-BR" dirty="0"/>
              <a:t> to </a:t>
            </a:r>
            <a:r>
              <a:rPr lang="pt-BR" dirty="0" err="1"/>
              <a:t>map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study</a:t>
            </a:r>
            <a:r>
              <a:rPr lang="pt-BR" dirty="0"/>
              <a:t> </a:t>
            </a:r>
            <a:r>
              <a:rPr lang="pt-BR" dirty="0" err="1"/>
              <a:t>frequency</a:t>
            </a:r>
            <a:r>
              <a:rPr lang="pt-BR" dirty="0"/>
              <a:t> </a:t>
            </a:r>
            <a:r>
              <a:rPr lang="pt-BR" dirty="0" err="1"/>
              <a:t>band</a:t>
            </a:r>
            <a:r>
              <a:rPr lang="pt-BR" dirty="0"/>
              <a:t>, </a:t>
            </a:r>
            <a:r>
              <a:rPr lang="pt-BR" dirty="0" err="1"/>
              <a:t>temperature</a:t>
            </a:r>
            <a:r>
              <a:rPr lang="pt-BR" dirty="0"/>
              <a:t> range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aspect</a:t>
            </a:r>
            <a:r>
              <a:rPr lang="pt-BR" dirty="0"/>
              <a:t> </a:t>
            </a:r>
            <a:r>
              <a:rPr lang="pt-BR" dirty="0" err="1"/>
              <a:t>ratios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66360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70" grpId="0"/>
      <p:bldP spid="70" grpId="1"/>
      <p:bldP spid="71" grpId="0"/>
      <p:bldP spid="71" grpId="1"/>
      <p:bldP spid="72" grpId="0" animBg="1"/>
      <p:bldP spid="72" grpId="1" animBg="1"/>
      <p:bldP spid="74" grpId="0" animBg="1"/>
      <p:bldP spid="74" grpId="1" animBg="1"/>
      <p:bldP spid="75" grpId="0"/>
      <p:bldP spid="101" grpId="0" animBg="1"/>
      <p:bldP spid="103" grpId="0"/>
      <p:bldP spid="103" grpId="1"/>
      <p:bldP spid="104" grpId="0"/>
      <p:bldP spid="104" grpId="1"/>
      <p:bldP spid="105" grpId="0"/>
      <p:bldP spid="105" grpId="1"/>
      <p:bldP spid="1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223749" y="1785107"/>
            <a:ext cx="1439818" cy="1872484"/>
            <a:chOff x="2501839" y="2268760"/>
            <a:chExt cx="1439818" cy="1872484"/>
          </a:xfrm>
        </p:grpSpPr>
        <p:grpSp>
          <p:nvGrpSpPr>
            <p:cNvPr id="3" name="Grupo 37"/>
            <p:cNvGrpSpPr/>
            <p:nvPr/>
          </p:nvGrpSpPr>
          <p:grpSpPr>
            <a:xfrm rot="16200000">
              <a:off x="2132949" y="3313152"/>
              <a:ext cx="1368152" cy="288032"/>
              <a:chOff x="755576" y="1484784"/>
              <a:chExt cx="1368152" cy="288032"/>
            </a:xfrm>
          </p:grpSpPr>
          <p:pic>
            <p:nvPicPr>
              <p:cNvPr id="8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9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0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4" name="Retângulo 12"/>
            <p:cNvSpPr/>
            <p:nvPr/>
          </p:nvSpPr>
          <p:spPr>
            <a:xfrm rot="16200000">
              <a:off x="2646239" y="2316774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" name="Conector reto 16"/>
            <p:cNvCxnSpPr/>
            <p:nvPr/>
          </p:nvCxnSpPr>
          <p:spPr>
            <a:xfrm rot="16200000" flipV="1">
              <a:off x="3599420" y="2466583"/>
              <a:ext cx="474" cy="684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ector de seta reta 18"/>
            <p:cNvCxnSpPr/>
            <p:nvPr/>
          </p:nvCxnSpPr>
          <p:spPr>
            <a:xfrm rot="16200000">
              <a:off x="3598181" y="25207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CaixaDeTexto 21"/>
            <p:cNvSpPr txBox="1"/>
            <p:nvPr/>
          </p:nvSpPr>
          <p:spPr>
            <a:xfrm>
              <a:off x="3530404" y="237171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90863" y="3597431"/>
            <a:ext cx="1296144" cy="2040104"/>
            <a:chOff x="2168953" y="4081084"/>
            <a:chExt cx="1296144" cy="2040104"/>
          </a:xfrm>
        </p:grpSpPr>
        <p:grpSp>
          <p:nvGrpSpPr>
            <p:cNvPr id="12" name="Grupo 36"/>
            <p:cNvGrpSpPr/>
            <p:nvPr/>
          </p:nvGrpSpPr>
          <p:grpSpPr>
            <a:xfrm rot="16200000">
              <a:off x="2132949" y="5293096"/>
              <a:ext cx="1368152" cy="288032"/>
              <a:chOff x="755576" y="1484784"/>
              <a:chExt cx="1368152" cy="288032"/>
            </a:xfrm>
          </p:grpSpPr>
          <p:pic>
            <p:nvPicPr>
              <p:cNvPr id="14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5" name="Elipse 28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Elipse 29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3" name="Retângulo 8"/>
            <p:cNvSpPr/>
            <p:nvPr/>
          </p:nvSpPr>
          <p:spPr>
            <a:xfrm rot="16200000">
              <a:off x="2456985" y="379305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74839" y="5601531"/>
            <a:ext cx="1512168" cy="288032"/>
            <a:chOff x="1952929" y="6085184"/>
            <a:chExt cx="1512168" cy="288032"/>
          </a:xfrm>
        </p:grpSpPr>
        <p:cxnSp>
          <p:nvCxnSpPr>
            <p:cNvPr id="18" name="Conector reto 30"/>
            <p:cNvCxnSpPr/>
            <p:nvPr/>
          </p:nvCxnSpPr>
          <p:spPr>
            <a:xfrm rot="16200000">
              <a:off x="21013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32"/>
            <p:cNvCxnSpPr/>
            <p:nvPr/>
          </p:nvCxnSpPr>
          <p:spPr>
            <a:xfrm rot="16200000">
              <a:off x="22537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33"/>
            <p:cNvCxnSpPr/>
            <p:nvPr/>
          </p:nvCxnSpPr>
          <p:spPr>
            <a:xfrm rot="16200000">
              <a:off x="24061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34"/>
            <p:cNvCxnSpPr/>
            <p:nvPr/>
          </p:nvCxnSpPr>
          <p:spPr>
            <a:xfrm rot="16200000">
              <a:off x="25585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35"/>
            <p:cNvCxnSpPr/>
            <p:nvPr/>
          </p:nvCxnSpPr>
          <p:spPr>
            <a:xfrm rot="16200000">
              <a:off x="27109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36"/>
            <p:cNvCxnSpPr/>
            <p:nvPr/>
          </p:nvCxnSpPr>
          <p:spPr>
            <a:xfrm rot="16200000">
              <a:off x="28633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to 37"/>
            <p:cNvCxnSpPr/>
            <p:nvPr/>
          </p:nvCxnSpPr>
          <p:spPr>
            <a:xfrm rot="16200000">
              <a:off x="30157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Conector reto 38"/>
            <p:cNvCxnSpPr/>
            <p:nvPr/>
          </p:nvCxnSpPr>
          <p:spPr>
            <a:xfrm rot="16200000">
              <a:off x="31681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onector reto 39"/>
            <p:cNvCxnSpPr/>
            <p:nvPr/>
          </p:nvCxnSpPr>
          <p:spPr>
            <a:xfrm rot="16200000">
              <a:off x="3320584" y="6130977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tângulo 4"/>
            <p:cNvSpPr/>
            <p:nvPr/>
          </p:nvSpPr>
          <p:spPr>
            <a:xfrm rot="16200000">
              <a:off x="2781021" y="5473116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41"/>
            <p:cNvSpPr/>
            <p:nvPr/>
          </p:nvSpPr>
          <p:spPr>
            <a:xfrm rot="16200000">
              <a:off x="1952929" y="6193196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193547" y="3754445"/>
            <a:ext cx="891608" cy="563067"/>
            <a:chOff x="3471637" y="4238098"/>
            <a:chExt cx="891608" cy="563067"/>
          </a:xfrm>
        </p:grpSpPr>
        <p:cxnSp>
          <p:nvCxnSpPr>
            <p:cNvPr id="30" name="Conector reto 15"/>
            <p:cNvCxnSpPr/>
            <p:nvPr/>
          </p:nvCxnSpPr>
          <p:spPr>
            <a:xfrm flipH="1" flipV="1">
              <a:off x="3543489" y="4789041"/>
              <a:ext cx="817102" cy="1212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ector de seta reta 17"/>
            <p:cNvCxnSpPr/>
            <p:nvPr/>
          </p:nvCxnSpPr>
          <p:spPr>
            <a:xfrm rot="16200000">
              <a:off x="3782610" y="450100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CaixaDeTexto 20"/>
            <p:cNvSpPr txBox="1"/>
            <p:nvPr/>
          </p:nvSpPr>
          <p:spPr>
            <a:xfrm>
              <a:off x="3471637" y="4343606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F(x)</a:t>
              </a:r>
            </a:p>
          </p:txBody>
        </p:sp>
        <p:cxnSp>
          <p:nvCxnSpPr>
            <p:cNvPr id="33" name="Conector de seta reta 45"/>
            <p:cNvCxnSpPr/>
            <p:nvPr/>
          </p:nvCxnSpPr>
          <p:spPr>
            <a:xfrm rot="16200000">
              <a:off x="4108562" y="449012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CaixaDeTexto 46"/>
            <p:cNvSpPr txBox="1"/>
            <p:nvPr/>
          </p:nvSpPr>
          <p:spPr>
            <a:xfrm>
              <a:off x="4079193" y="43434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231299" y="1789444"/>
            <a:ext cx="1689562" cy="1728469"/>
            <a:chOff x="4509389" y="2273097"/>
            <a:chExt cx="1689562" cy="1728469"/>
          </a:xfrm>
        </p:grpSpPr>
        <p:sp>
          <p:nvSpPr>
            <p:cNvPr id="36" name="Right Brace 35"/>
            <p:cNvSpPr/>
            <p:nvPr/>
          </p:nvSpPr>
          <p:spPr>
            <a:xfrm>
              <a:off x="4509389" y="2273097"/>
              <a:ext cx="265198" cy="1728469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CaixaDeTexto 21"/>
            <p:cNvSpPr txBox="1"/>
            <p:nvPr/>
          </p:nvSpPr>
          <p:spPr>
            <a:xfrm>
              <a:off x="4774587" y="2962727"/>
              <a:ext cx="1424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DVA system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31299" y="3597431"/>
            <a:ext cx="2040043" cy="2004099"/>
            <a:chOff x="4509389" y="4081084"/>
            <a:chExt cx="2040043" cy="2004099"/>
          </a:xfrm>
        </p:grpSpPr>
        <p:sp>
          <p:nvSpPr>
            <p:cNvPr id="39" name="Right Brace 38"/>
            <p:cNvSpPr/>
            <p:nvPr/>
          </p:nvSpPr>
          <p:spPr>
            <a:xfrm>
              <a:off x="4509389" y="4081084"/>
              <a:ext cx="265198" cy="2004099"/>
            </a:xfrm>
            <a:prstGeom prst="rightBrace">
              <a:avLst/>
            </a:prstGeom>
            <a:ln>
              <a:headEnd type="none" w="med" len="med"/>
              <a:tailEnd type="non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CaixaDeTexto 21"/>
            <p:cNvSpPr txBox="1"/>
            <p:nvPr/>
          </p:nvSpPr>
          <p:spPr>
            <a:xfrm>
              <a:off x="4774587" y="4900310"/>
              <a:ext cx="1774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Primary system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740972" y="2433322"/>
            <a:ext cx="1632867" cy="1080254"/>
            <a:chOff x="2648858" y="2977608"/>
            <a:chExt cx="1632867" cy="1080254"/>
          </a:xfrm>
        </p:grpSpPr>
        <p:grpSp>
          <p:nvGrpSpPr>
            <p:cNvPr id="42" name="Group 41"/>
            <p:cNvGrpSpPr/>
            <p:nvPr/>
          </p:nvGrpSpPr>
          <p:grpSpPr>
            <a:xfrm>
              <a:off x="2648858" y="2977608"/>
              <a:ext cx="1632867" cy="1080254"/>
              <a:chOff x="3149693" y="2916975"/>
              <a:chExt cx="1632867" cy="1080254"/>
            </a:xfrm>
          </p:grpSpPr>
          <p:sp>
            <p:nvSpPr>
              <p:cNvPr id="44" name="Right Brace 43"/>
              <p:cNvSpPr/>
              <p:nvPr/>
            </p:nvSpPr>
            <p:spPr>
              <a:xfrm>
                <a:off x="3149693" y="2916975"/>
                <a:ext cx="265198" cy="1080254"/>
              </a:xfrm>
              <a:prstGeom prst="rightBrace">
                <a:avLst/>
              </a:prstGeom>
              <a:ln>
                <a:solidFill>
                  <a:srgbClr val="C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" name="Straight Arrow Connector 44"/>
              <p:cNvCxnSpPr/>
              <p:nvPr/>
            </p:nvCxnSpPr>
            <p:spPr>
              <a:xfrm>
                <a:off x="3422556" y="3457102"/>
                <a:ext cx="1360004" cy="0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headEnd type="none" w="med" len="med"/>
                <a:tailEnd type="arrow" w="med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" name="CaixaDeTexto 21"/>
            <p:cNvSpPr txBox="1"/>
            <p:nvPr/>
          </p:nvSpPr>
          <p:spPr>
            <a:xfrm>
              <a:off x="2955282" y="3196558"/>
              <a:ext cx="1026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/>
                <a:t>stiffness</a:t>
              </a:r>
            </a:p>
            <a:p>
              <a:pPr algn="ctr"/>
              <a:r>
                <a:rPr lang="pt-BR" dirty="0"/>
                <a:t>element</a:t>
              </a:r>
            </a:p>
          </p:txBody>
        </p:sp>
      </p:grpSp>
      <p:sp>
        <p:nvSpPr>
          <p:cNvPr id="46" name="Fluxograma: Dados 56"/>
          <p:cNvSpPr/>
          <p:nvPr/>
        </p:nvSpPr>
        <p:spPr>
          <a:xfrm>
            <a:off x="4373839" y="2409927"/>
            <a:ext cx="3516085" cy="1175657"/>
          </a:xfrm>
          <a:prstGeom prst="flowChartInputOutpu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7" name="Forma livre 57"/>
          <p:cNvSpPr/>
          <p:nvPr/>
        </p:nvSpPr>
        <p:spPr>
          <a:xfrm>
            <a:off x="4999902" y="2414645"/>
            <a:ext cx="511175" cy="306917"/>
          </a:xfrm>
          <a:custGeom>
            <a:avLst/>
            <a:gdLst>
              <a:gd name="connsiteX0" fmla="*/ 0 w 511175"/>
              <a:gd name="connsiteY0" fmla="*/ 142875 h 306917"/>
              <a:gd name="connsiteX1" fmla="*/ 168275 w 511175"/>
              <a:gd name="connsiteY1" fmla="*/ 257175 h 306917"/>
              <a:gd name="connsiteX2" fmla="*/ 438150 w 511175"/>
              <a:gd name="connsiteY2" fmla="*/ 279400 h 306917"/>
              <a:gd name="connsiteX3" fmla="*/ 352425 w 511175"/>
              <a:gd name="connsiteY3" fmla="*/ 92075 h 306917"/>
              <a:gd name="connsiteX4" fmla="*/ 511175 w 511175"/>
              <a:gd name="connsiteY4" fmla="*/ 0 h 306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175" h="306917">
                <a:moveTo>
                  <a:pt x="0" y="142875"/>
                </a:moveTo>
                <a:cubicBezTo>
                  <a:pt x="47625" y="188648"/>
                  <a:pt x="95250" y="234421"/>
                  <a:pt x="168275" y="257175"/>
                </a:cubicBezTo>
                <a:cubicBezTo>
                  <a:pt x="241300" y="279929"/>
                  <a:pt x="407458" y="306917"/>
                  <a:pt x="438150" y="279400"/>
                </a:cubicBezTo>
                <a:cubicBezTo>
                  <a:pt x="468842" y="251883"/>
                  <a:pt x="340254" y="138642"/>
                  <a:pt x="352425" y="92075"/>
                </a:cubicBezTo>
                <a:cubicBezTo>
                  <a:pt x="364596" y="45508"/>
                  <a:pt x="437885" y="22754"/>
                  <a:pt x="511175" y="0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8" name="Forma livre 58"/>
          <p:cNvSpPr/>
          <p:nvPr/>
        </p:nvSpPr>
        <p:spPr>
          <a:xfrm>
            <a:off x="4895127" y="2417820"/>
            <a:ext cx="1091671" cy="541338"/>
          </a:xfrm>
          <a:custGeom>
            <a:avLst/>
            <a:gdLst>
              <a:gd name="connsiteX0" fmla="*/ 0 w 1091671"/>
              <a:gd name="connsiteY0" fmla="*/ 304800 h 541338"/>
              <a:gd name="connsiteX1" fmla="*/ 142875 w 1091671"/>
              <a:gd name="connsiteY1" fmla="*/ 460375 h 541338"/>
              <a:gd name="connsiteX2" fmla="*/ 615950 w 1091671"/>
              <a:gd name="connsiteY2" fmla="*/ 539750 h 541338"/>
              <a:gd name="connsiteX3" fmla="*/ 1054100 w 1091671"/>
              <a:gd name="connsiteY3" fmla="*/ 450850 h 541338"/>
              <a:gd name="connsiteX4" fmla="*/ 841375 w 1091671"/>
              <a:gd name="connsiteY4" fmla="*/ 190500 h 541338"/>
              <a:gd name="connsiteX5" fmla="*/ 666750 w 1091671"/>
              <a:gd name="connsiteY5" fmla="*/ 114300 h 541338"/>
              <a:gd name="connsiteX6" fmla="*/ 946150 w 1091671"/>
              <a:gd name="connsiteY6" fmla="*/ 0 h 541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1671" h="541338">
                <a:moveTo>
                  <a:pt x="0" y="304800"/>
                </a:moveTo>
                <a:cubicBezTo>
                  <a:pt x="20108" y="363008"/>
                  <a:pt x="40217" y="421217"/>
                  <a:pt x="142875" y="460375"/>
                </a:cubicBezTo>
                <a:cubicBezTo>
                  <a:pt x="245533" y="499533"/>
                  <a:pt x="464079" y="541338"/>
                  <a:pt x="615950" y="539750"/>
                </a:cubicBezTo>
                <a:cubicBezTo>
                  <a:pt x="767821" y="538163"/>
                  <a:pt x="1016529" y="509058"/>
                  <a:pt x="1054100" y="450850"/>
                </a:cubicBezTo>
                <a:cubicBezTo>
                  <a:pt x="1091671" y="392642"/>
                  <a:pt x="905933" y="246592"/>
                  <a:pt x="841375" y="190500"/>
                </a:cubicBezTo>
                <a:cubicBezTo>
                  <a:pt x="776817" y="134408"/>
                  <a:pt x="649288" y="146050"/>
                  <a:pt x="666750" y="114300"/>
                </a:cubicBezTo>
                <a:cubicBezTo>
                  <a:pt x="684212" y="82550"/>
                  <a:pt x="815181" y="41275"/>
                  <a:pt x="946150" y="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9" name="Forma livre 59"/>
          <p:cNvSpPr/>
          <p:nvPr/>
        </p:nvSpPr>
        <p:spPr>
          <a:xfrm>
            <a:off x="4790352" y="2420995"/>
            <a:ext cx="1837267" cy="854075"/>
          </a:xfrm>
          <a:custGeom>
            <a:avLst/>
            <a:gdLst>
              <a:gd name="connsiteX0" fmla="*/ 0 w 1837267"/>
              <a:gd name="connsiteY0" fmla="*/ 473075 h 854075"/>
              <a:gd name="connsiteX1" fmla="*/ 298450 w 1837267"/>
              <a:gd name="connsiteY1" fmla="*/ 771525 h 854075"/>
              <a:gd name="connsiteX2" fmla="*/ 866775 w 1837267"/>
              <a:gd name="connsiteY2" fmla="*/ 803275 h 854075"/>
              <a:gd name="connsiteX3" fmla="*/ 1654175 w 1837267"/>
              <a:gd name="connsiteY3" fmla="*/ 803275 h 854075"/>
              <a:gd name="connsiteX4" fmla="*/ 1822450 w 1837267"/>
              <a:gd name="connsiteY4" fmla="*/ 498475 h 854075"/>
              <a:gd name="connsiteX5" fmla="*/ 1565275 w 1837267"/>
              <a:gd name="connsiteY5" fmla="*/ 273050 h 854075"/>
              <a:gd name="connsiteX6" fmla="*/ 1247775 w 1837267"/>
              <a:gd name="connsiteY6" fmla="*/ 107950 h 854075"/>
              <a:gd name="connsiteX7" fmla="*/ 1489075 w 1837267"/>
              <a:gd name="connsiteY7" fmla="*/ 0 h 854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37267" h="854075">
                <a:moveTo>
                  <a:pt x="0" y="473075"/>
                </a:moveTo>
                <a:cubicBezTo>
                  <a:pt x="76994" y="594783"/>
                  <a:pt x="153988" y="716492"/>
                  <a:pt x="298450" y="771525"/>
                </a:cubicBezTo>
                <a:cubicBezTo>
                  <a:pt x="442912" y="826558"/>
                  <a:pt x="640821" y="797983"/>
                  <a:pt x="866775" y="803275"/>
                </a:cubicBezTo>
                <a:cubicBezTo>
                  <a:pt x="1092729" y="808567"/>
                  <a:pt x="1494896" y="854075"/>
                  <a:pt x="1654175" y="803275"/>
                </a:cubicBezTo>
                <a:cubicBezTo>
                  <a:pt x="1813454" y="752475"/>
                  <a:pt x="1837267" y="586846"/>
                  <a:pt x="1822450" y="498475"/>
                </a:cubicBezTo>
                <a:cubicBezTo>
                  <a:pt x="1807633" y="410104"/>
                  <a:pt x="1661054" y="338137"/>
                  <a:pt x="1565275" y="273050"/>
                </a:cubicBezTo>
                <a:cubicBezTo>
                  <a:pt x="1469496" y="207963"/>
                  <a:pt x="1260475" y="153458"/>
                  <a:pt x="1247775" y="107950"/>
                </a:cubicBezTo>
                <a:cubicBezTo>
                  <a:pt x="1235075" y="62442"/>
                  <a:pt x="1489075" y="0"/>
                  <a:pt x="1489075" y="0"/>
                </a:cubicBezTo>
              </a:path>
            </a:pathLst>
          </a:cu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0" name="Forma livre 60"/>
          <p:cNvSpPr/>
          <p:nvPr/>
        </p:nvSpPr>
        <p:spPr>
          <a:xfrm>
            <a:off x="4676052" y="2417820"/>
            <a:ext cx="2266421" cy="1008063"/>
          </a:xfrm>
          <a:custGeom>
            <a:avLst/>
            <a:gdLst>
              <a:gd name="connsiteX0" fmla="*/ 0 w 2266421"/>
              <a:gd name="connsiteY0" fmla="*/ 673100 h 1008063"/>
              <a:gd name="connsiteX1" fmla="*/ 285750 w 2266421"/>
              <a:gd name="connsiteY1" fmla="*/ 917575 h 1008063"/>
              <a:gd name="connsiteX2" fmla="*/ 1063625 w 2266421"/>
              <a:gd name="connsiteY2" fmla="*/ 949325 h 1008063"/>
              <a:gd name="connsiteX3" fmla="*/ 1739900 w 2266421"/>
              <a:gd name="connsiteY3" fmla="*/ 984250 h 1008063"/>
              <a:gd name="connsiteX4" fmla="*/ 2193925 w 2266421"/>
              <a:gd name="connsiteY4" fmla="*/ 806450 h 1008063"/>
              <a:gd name="connsiteX5" fmla="*/ 2174875 w 2266421"/>
              <a:gd name="connsiteY5" fmla="*/ 520700 h 1008063"/>
              <a:gd name="connsiteX6" fmla="*/ 1898650 w 2266421"/>
              <a:gd name="connsiteY6" fmla="*/ 212725 h 1008063"/>
              <a:gd name="connsiteX7" fmla="*/ 1727200 w 2266421"/>
              <a:gd name="connsiteY7" fmla="*/ 149225 h 1008063"/>
              <a:gd name="connsiteX8" fmla="*/ 1889125 w 2266421"/>
              <a:gd name="connsiteY8" fmla="*/ 47625 h 1008063"/>
              <a:gd name="connsiteX9" fmla="*/ 2028825 w 2266421"/>
              <a:gd name="connsiteY9" fmla="*/ 0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6421" h="1008063">
                <a:moveTo>
                  <a:pt x="0" y="673100"/>
                </a:moveTo>
                <a:cubicBezTo>
                  <a:pt x="54239" y="772319"/>
                  <a:pt x="108479" y="871538"/>
                  <a:pt x="285750" y="917575"/>
                </a:cubicBezTo>
                <a:cubicBezTo>
                  <a:pt x="463021" y="963613"/>
                  <a:pt x="1063625" y="949325"/>
                  <a:pt x="1063625" y="949325"/>
                </a:cubicBezTo>
                <a:cubicBezTo>
                  <a:pt x="1305983" y="960438"/>
                  <a:pt x="1551517" y="1008063"/>
                  <a:pt x="1739900" y="984250"/>
                </a:cubicBezTo>
                <a:cubicBezTo>
                  <a:pt x="1928283" y="960438"/>
                  <a:pt x="2121429" y="883708"/>
                  <a:pt x="2193925" y="806450"/>
                </a:cubicBezTo>
                <a:cubicBezTo>
                  <a:pt x="2266421" y="729192"/>
                  <a:pt x="2224087" y="619654"/>
                  <a:pt x="2174875" y="520700"/>
                </a:cubicBezTo>
                <a:cubicBezTo>
                  <a:pt x="2125663" y="421746"/>
                  <a:pt x="1973262" y="274637"/>
                  <a:pt x="1898650" y="212725"/>
                </a:cubicBezTo>
                <a:cubicBezTo>
                  <a:pt x="1824038" y="150813"/>
                  <a:pt x="1728787" y="176742"/>
                  <a:pt x="1727200" y="149225"/>
                </a:cubicBezTo>
                <a:cubicBezTo>
                  <a:pt x="1725613" y="121708"/>
                  <a:pt x="1838854" y="72496"/>
                  <a:pt x="1889125" y="47625"/>
                </a:cubicBezTo>
                <a:cubicBezTo>
                  <a:pt x="1939396" y="22754"/>
                  <a:pt x="1984110" y="11377"/>
                  <a:pt x="2028825" y="0"/>
                </a:cubicBez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Forma livre 61"/>
          <p:cNvSpPr/>
          <p:nvPr/>
        </p:nvSpPr>
        <p:spPr>
          <a:xfrm>
            <a:off x="4593502" y="2417820"/>
            <a:ext cx="2555875" cy="1100667"/>
          </a:xfrm>
          <a:custGeom>
            <a:avLst/>
            <a:gdLst>
              <a:gd name="connsiteX0" fmla="*/ 0 w 2555875"/>
              <a:gd name="connsiteY0" fmla="*/ 796925 h 1100667"/>
              <a:gd name="connsiteX1" fmla="*/ 184150 w 2555875"/>
              <a:gd name="connsiteY1" fmla="*/ 1003300 h 1100667"/>
              <a:gd name="connsiteX2" fmla="*/ 717550 w 2555875"/>
              <a:gd name="connsiteY2" fmla="*/ 1038225 h 1100667"/>
              <a:gd name="connsiteX3" fmla="*/ 1158875 w 2555875"/>
              <a:gd name="connsiteY3" fmla="*/ 1054100 h 1100667"/>
              <a:gd name="connsiteX4" fmla="*/ 1838325 w 2555875"/>
              <a:gd name="connsiteY4" fmla="*/ 1079500 h 1100667"/>
              <a:gd name="connsiteX5" fmla="*/ 2406650 w 2555875"/>
              <a:gd name="connsiteY5" fmla="*/ 927100 h 1100667"/>
              <a:gd name="connsiteX6" fmla="*/ 2444750 w 2555875"/>
              <a:gd name="connsiteY6" fmla="*/ 492125 h 1100667"/>
              <a:gd name="connsiteX7" fmla="*/ 2225675 w 2555875"/>
              <a:gd name="connsiteY7" fmla="*/ 203200 h 1100667"/>
              <a:gd name="connsiteX8" fmla="*/ 2273300 w 2555875"/>
              <a:gd name="connsiteY8" fmla="*/ 111125 h 1100667"/>
              <a:gd name="connsiteX9" fmla="*/ 2555875 w 2555875"/>
              <a:gd name="connsiteY9" fmla="*/ 0 h 1100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55875" h="1100667">
                <a:moveTo>
                  <a:pt x="0" y="796925"/>
                </a:moveTo>
                <a:cubicBezTo>
                  <a:pt x="32279" y="880004"/>
                  <a:pt x="64558" y="963083"/>
                  <a:pt x="184150" y="1003300"/>
                </a:cubicBezTo>
                <a:cubicBezTo>
                  <a:pt x="303742" y="1043517"/>
                  <a:pt x="555096" y="1029758"/>
                  <a:pt x="717550" y="1038225"/>
                </a:cubicBezTo>
                <a:cubicBezTo>
                  <a:pt x="880004" y="1046692"/>
                  <a:pt x="1158875" y="1054100"/>
                  <a:pt x="1158875" y="1054100"/>
                </a:cubicBezTo>
                <a:cubicBezTo>
                  <a:pt x="1345671" y="1060979"/>
                  <a:pt x="1630363" y="1100667"/>
                  <a:pt x="1838325" y="1079500"/>
                </a:cubicBezTo>
                <a:cubicBezTo>
                  <a:pt x="2046288" y="1058333"/>
                  <a:pt x="2305579" y="1024996"/>
                  <a:pt x="2406650" y="927100"/>
                </a:cubicBezTo>
                <a:cubicBezTo>
                  <a:pt x="2507721" y="829204"/>
                  <a:pt x="2474913" y="612775"/>
                  <a:pt x="2444750" y="492125"/>
                </a:cubicBezTo>
                <a:cubicBezTo>
                  <a:pt x="2414587" y="371475"/>
                  <a:pt x="2254250" y="266700"/>
                  <a:pt x="2225675" y="203200"/>
                </a:cubicBezTo>
                <a:cubicBezTo>
                  <a:pt x="2197100" y="139700"/>
                  <a:pt x="2218267" y="144992"/>
                  <a:pt x="2273300" y="111125"/>
                </a:cubicBezTo>
                <a:cubicBezTo>
                  <a:pt x="2328333" y="77258"/>
                  <a:pt x="2442104" y="38629"/>
                  <a:pt x="2555875" y="0"/>
                </a:cubicBezTo>
              </a:path>
            </a:pathLst>
          </a:cu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Forma livre 62"/>
          <p:cNvSpPr/>
          <p:nvPr/>
        </p:nvSpPr>
        <p:spPr>
          <a:xfrm>
            <a:off x="4530002" y="2414645"/>
            <a:ext cx="3197225" cy="1150937"/>
          </a:xfrm>
          <a:custGeom>
            <a:avLst/>
            <a:gdLst>
              <a:gd name="connsiteX0" fmla="*/ 0 w 3197225"/>
              <a:gd name="connsiteY0" fmla="*/ 923925 h 1150937"/>
              <a:gd name="connsiteX1" fmla="*/ 66675 w 3197225"/>
              <a:gd name="connsiteY1" fmla="*/ 1054100 h 1150937"/>
              <a:gd name="connsiteX2" fmla="*/ 396875 w 3197225"/>
              <a:gd name="connsiteY2" fmla="*/ 1117600 h 1150937"/>
              <a:gd name="connsiteX3" fmla="*/ 873125 w 3197225"/>
              <a:gd name="connsiteY3" fmla="*/ 1101725 h 1150937"/>
              <a:gd name="connsiteX4" fmla="*/ 1346200 w 3197225"/>
              <a:gd name="connsiteY4" fmla="*/ 1120775 h 1150937"/>
              <a:gd name="connsiteX5" fmla="*/ 2165350 w 3197225"/>
              <a:gd name="connsiteY5" fmla="*/ 1127125 h 1150937"/>
              <a:gd name="connsiteX6" fmla="*/ 2578100 w 3197225"/>
              <a:gd name="connsiteY6" fmla="*/ 977900 h 1150937"/>
              <a:gd name="connsiteX7" fmla="*/ 2689225 w 3197225"/>
              <a:gd name="connsiteY7" fmla="*/ 727075 h 1150937"/>
              <a:gd name="connsiteX8" fmla="*/ 2647950 w 3197225"/>
              <a:gd name="connsiteY8" fmla="*/ 342900 h 1150937"/>
              <a:gd name="connsiteX9" fmla="*/ 2901950 w 3197225"/>
              <a:gd name="connsiteY9" fmla="*/ 133350 h 1150937"/>
              <a:gd name="connsiteX10" fmla="*/ 3197225 w 3197225"/>
              <a:gd name="connsiteY10" fmla="*/ 0 h 1150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97225" h="1150937">
                <a:moveTo>
                  <a:pt x="0" y="923925"/>
                </a:moveTo>
                <a:cubicBezTo>
                  <a:pt x="264" y="972873"/>
                  <a:pt x="529" y="1021821"/>
                  <a:pt x="66675" y="1054100"/>
                </a:cubicBezTo>
                <a:cubicBezTo>
                  <a:pt x="132821" y="1086379"/>
                  <a:pt x="262467" y="1109662"/>
                  <a:pt x="396875" y="1117600"/>
                </a:cubicBezTo>
                <a:cubicBezTo>
                  <a:pt x="531283" y="1125538"/>
                  <a:pt x="714904" y="1101196"/>
                  <a:pt x="873125" y="1101725"/>
                </a:cubicBezTo>
                <a:cubicBezTo>
                  <a:pt x="1031346" y="1102254"/>
                  <a:pt x="1130829" y="1116542"/>
                  <a:pt x="1346200" y="1120775"/>
                </a:cubicBezTo>
                <a:cubicBezTo>
                  <a:pt x="1561571" y="1125008"/>
                  <a:pt x="1960033" y="1150937"/>
                  <a:pt x="2165350" y="1127125"/>
                </a:cubicBezTo>
                <a:cubicBezTo>
                  <a:pt x="2370667" y="1103313"/>
                  <a:pt x="2490788" y="1044575"/>
                  <a:pt x="2578100" y="977900"/>
                </a:cubicBezTo>
                <a:cubicBezTo>
                  <a:pt x="2665413" y="911225"/>
                  <a:pt x="2677583" y="832908"/>
                  <a:pt x="2689225" y="727075"/>
                </a:cubicBezTo>
                <a:cubicBezTo>
                  <a:pt x="2700867" y="621242"/>
                  <a:pt x="2612496" y="441854"/>
                  <a:pt x="2647950" y="342900"/>
                </a:cubicBezTo>
                <a:cubicBezTo>
                  <a:pt x="2683404" y="243946"/>
                  <a:pt x="2810404" y="190500"/>
                  <a:pt x="2901950" y="133350"/>
                </a:cubicBezTo>
                <a:cubicBezTo>
                  <a:pt x="2993496" y="76200"/>
                  <a:pt x="3095360" y="38100"/>
                  <a:pt x="3197225" y="0"/>
                </a:cubicBez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3" name="Forma livre 63"/>
          <p:cNvSpPr/>
          <p:nvPr/>
        </p:nvSpPr>
        <p:spPr>
          <a:xfrm>
            <a:off x="4850677" y="2417820"/>
            <a:ext cx="1473729" cy="668867"/>
          </a:xfrm>
          <a:custGeom>
            <a:avLst/>
            <a:gdLst>
              <a:gd name="connsiteX0" fmla="*/ 0 w 1473729"/>
              <a:gd name="connsiteY0" fmla="*/ 384175 h 668867"/>
              <a:gd name="connsiteX1" fmla="*/ 158750 w 1473729"/>
              <a:gd name="connsiteY1" fmla="*/ 587375 h 668867"/>
              <a:gd name="connsiteX2" fmla="*/ 508000 w 1473729"/>
              <a:gd name="connsiteY2" fmla="*/ 650875 h 668867"/>
              <a:gd name="connsiteX3" fmla="*/ 971550 w 1473729"/>
              <a:gd name="connsiteY3" fmla="*/ 663575 h 668867"/>
              <a:gd name="connsiteX4" fmla="*/ 1400175 w 1473729"/>
              <a:gd name="connsiteY4" fmla="*/ 619125 h 668867"/>
              <a:gd name="connsiteX5" fmla="*/ 1412875 w 1473729"/>
              <a:gd name="connsiteY5" fmla="*/ 384175 h 668867"/>
              <a:gd name="connsiteX6" fmla="*/ 1111250 w 1473729"/>
              <a:gd name="connsiteY6" fmla="*/ 200025 h 668867"/>
              <a:gd name="connsiteX7" fmla="*/ 1063625 w 1473729"/>
              <a:gd name="connsiteY7" fmla="*/ 79375 h 668867"/>
              <a:gd name="connsiteX8" fmla="*/ 1200150 w 1473729"/>
              <a:gd name="connsiteY8" fmla="*/ 0 h 66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3729" h="668867">
                <a:moveTo>
                  <a:pt x="0" y="384175"/>
                </a:moveTo>
                <a:cubicBezTo>
                  <a:pt x="37041" y="463550"/>
                  <a:pt x="74083" y="542925"/>
                  <a:pt x="158750" y="587375"/>
                </a:cubicBezTo>
                <a:cubicBezTo>
                  <a:pt x="243417" y="631825"/>
                  <a:pt x="372533" y="638175"/>
                  <a:pt x="508000" y="650875"/>
                </a:cubicBezTo>
                <a:cubicBezTo>
                  <a:pt x="643467" y="663575"/>
                  <a:pt x="822854" y="668867"/>
                  <a:pt x="971550" y="663575"/>
                </a:cubicBezTo>
                <a:cubicBezTo>
                  <a:pt x="1120246" y="658283"/>
                  <a:pt x="1326621" y="665692"/>
                  <a:pt x="1400175" y="619125"/>
                </a:cubicBezTo>
                <a:cubicBezTo>
                  <a:pt x="1473729" y="572558"/>
                  <a:pt x="1461029" y="454025"/>
                  <a:pt x="1412875" y="384175"/>
                </a:cubicBezTo>
                <a:cubicBezTo>
                  <a:pt x="1364721" y="314325"/>
                  <a:pt x="1169458" y="250825"/>
                  <a:pt x="1111250" y="200025"/>
                </a:cubicBezTo>
                <a:cubicBezTo>
                  <a:pt x="1053042" y="149225"/>
                  <a:pt x="1048808" y="112713"/>
                  <a:pt x="1063625" y="79375"/>
                </a:cubicBezTo>
                <a:cubicBezTo>
                  <a:pt x="1078442" y="46038"/>
                  <a:pt x="1200150" y="0"/>
                  <a:pt x="1200150" y="0"/>
                </a:cubicBezTo>
              </a:path>
            </a:pathLst>
          </a:cu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4" name="Fluxograma: Dados 64"/>
          <p:cNvSpPr/>
          <p:nvPr/>
        </p:nvSpPr>
        <p:spPr>
          <a:xfrm>
            <a:off x="4373839" y="2409927"/>
            <a:ext cx="3516085" cy="1175657"/>
          </a:xfrm>
          <a:prstGeom prst="flowChartInputOutput">
            <a:avLst/>
          </a:prstGeom>
          <a:noFill/>
          <a:ln w="19050">
            <a:solidFill>
              <a:schemeClr val="tx1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5" name="Texto Explicativo 2 (Borda e Ênfase) 54"/>
          <p:cNvSpPr/>
          <p:nvPr/>
        </p:nvSpPr>
        <p:spPr>
          <a:xfrm>
            <a:off x="6611827" y="3736482"/>
            <a:ext cx="1970313" cy="34050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24833"/>
              <a:gd name="adj6" fmla="val -31151"/>
            </a:avLst>
          </a:prstGeom>
          <a:noFill/>
          <a:ln w="19050"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Thermal model</a:t>
            </a:r>
          </a:p>
        </p:txBody>
      </p:sp>
      <p:sp>
        <p:nvSpPr>
          <p:cNvPr id="56" name="Texto Explicativo 2 (Borda e Ênfase) 55"/>
          <p:cNvSpPr/>
          <p:nvPr/>
        </p:nvSpPr>
        <p:spPr>
          <a:xfrm>
            <a:off x="6250371" y="4131083"/>
            <a:ext cx="1970313" cy="340505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65499"/>
              <a:gd name="adj6" fmla="val -41648"/>
            </a:avLst>
          </a:prstGeom>
          <a:noFill/>
          <a:ln w="19050"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600" dirty="0"/>
              <a:t>Heat distribution</a:t>
            </a:r>
          </a:p>
        </p:txBody>
      </p:sp>
      <p:sp>
        <p:nvSpPr>
          <p:cNvPr id="57" name="CaixaDeTexto 21"/>
          <p:cNvSpPr txBox="1"/>
          <p:nvPr/>
        </p:nvSpPr>
        <p:spPr>
          <a:xfrm>
            <a:off x="4384380" y="2774529"/>
            <a:ext cx="1922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i="1" dirty="0"/>
              <a:t>Thermo-tuning!</a:t>
            </a:r>
          </a:p>
        </p:txBody>
      </p:sp>
    </p:spTree>
    <p:extLst>
      <p:ext uri="{BB962C8B-B14F-4D97-AF65-F5344CB8AC3E}">
        <p14:creationId xmlns:p14="http://schemas.microsoft.com/office/powerpoint/2010/main" val="356401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ixaDeTexto 101"/>
          <p:cNvSpPr txBox="1"/>
          <p:nvPr/>
        </p:nvSpPr>
        <p:spPr>
          <a:xfrm>
            <a:off x="134931" y="145342"/>
            <a:ext cx="93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acustica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935861" y="1713260"/>
            <a:ext cx="6372444" cy="1785101"/>
            <a:chOff x="935861" y="1713260"/>
            <a:chExt cx="6372444" cy="1785101"/>
          </a:xfrm>
        </p:grpSpPr>
        <p:cxnSp>
          <p:nvCxnSpPr>
            <p:cNvPr id="13" name="Conector reto 81"/>
            <p:cNvCxnSpPr/>
            <p:nvPr/>
          </p:nvCxnSpPr>
          <p:spPr>
            <a:xfrm flipV="1">
              <a:off x="1576245" y="2214156"/>
              <a:ext cx="0" cy="3600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ector de seta reta 82"/>
            <p:cNvCxnSpPr/>
            <p:nvPr/>
          </p:nvCxnSpPr>
          <p:spPr>
            <a:xfrm>
              <a:off x="1648253" y="234888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CaixaDeTexto 83"/>
            <p:cNvSpPr txBox="1"/>
            <p:nvPr/>
          </p:nvSpPr>
          <p:spPr>
            <a:xfrm>
              <a:off x="1648253" y="198884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16" name="CaixaDeTexto 85"/>
            <p:cNvSpPr txBox="1"/>
            <p:nvPr/>
          </p:nvSpPr>
          <p:spPr>
            <a:xfrm>
              <a:off x="3221326" y="2238546"/>
              <a:ext cx="1781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Tubo de secção S</a:t>
              </a:r>
            </a:p>
          </p:txBody>
        </p:sp>
        <p:cxnSp>
          <p:nvCxnSpPr>
            <p:cNvPr id="18" name="Conector de seta reta 102"/>
            <p:cNvCxnSpPr/>
            <p:nvPr/>
          </p:nvCxnSpPr>
          <p:spPr>
            <a:xfrm>
              <a:off x="6616627" y="2466763"/>
              <a:ext cx="678449" cy="38202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03"/>
                <p:cNvSpPr txBox="1"/>
                <p:nvPr/>
              </p:nvSpPr>
              <p:spPr>
                <a:xfrm>
                  <a:off x="6059225" y="2164214"/>
                  <a:ext cx="5988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𝑚𝑙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9" name="CaixaDeTexto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9225" y="2164214"/>
                  <a:ext cx="598818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ector reto 81"/>
            <p:cNvCxnSpPr/>
            <p:nvPr/>
          </p:nvCxnSpPr>
          <p:spPr>
            <a:xfrm flipV="1">
              <a:off x="7308305" y="2168860"/>
              <a:ext cx="0" cy="3600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7014102" y="2068397"/>
              <a:ext cx="2824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L</a:t>
              </a:r>
            </a:p>
          </p:txBody>
        </p:sp>
        <p:sp>
          <p:nvSpPr>
            <p:cNvPr id="33" name="Arc 32"/>
            <p:cNvSpPr/>
            <p:nvPr/>
          </p:nvSpPr>
          <p:spPr>
            <a:xfrm>
              <a:off x="976616" y="2403872"/>
              <a:ext cx="914400" cy="914400"/>
            </a:xfrm>
            <a:prstGeom prst="arc">
              <a:avLst>
                <a:gd name="adj1" fmla="val 19828318"/>
                <a:gd name="adj2" fmla="val 1665512"/>
              </a:avLst>
            </a:prstGeom>
            <a:noFill/>
            <a:ln>
              <a:solidFill>
                <a:srgbClr val="FFFF00"/>
              </a:solidFill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4" name="Arc 33"/>
            <p:cNvSpPr/>
            <p:nvPr/>
          </p:nvSpPr>
          <p:spPr>
            <a:xfrm>
              <a:off x="1129016" y="2403872"/>
              <a:ext cx="914400" cy="914400"/>
            </a:xfrm>
            <a:prstGeom prst="arc">
              <a:avLst>
                <a:gd name="adj1" fmla="val 19828318"/>
                <a:gd name="adj2" fmla="val 1665512"/>
              </a:avLst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5" name="Arc 34"/>
            <p:cNvSpPr/>
            <p:nvPr/>
          </p:nvSpPr>
          <p:spPr>
            <a:xfrm>
              <a:off x="1281416" y="2403872"/>
              <a:ext cx="914400" cy="914400"/>
            </a:xfrm>
            <a:prstGeom prst="arc">
              <a:avLst>
                <a:gd name="adj1" fmla="val 19828318"/>
                <a:gd name="adj2" fmla="val 1665512"/>
              </a:avLst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6" name="Arc 35"/>
            <p:cNvSpPr/>
            <p:nvPr/>
          </p:nvSpPr>
          <p:spPr>
            <a:xfrm>
              <a:off x="1433816" y="2403872"/>
              <a:ext cx="914400" cy="914400"/>
            </a:xfrm>
            <a:prstGeom prst="arc">
              <a:avLst>
                <a:gd name="adj1" fmla="val 19828318"/>
                <a:gd name="adj2" fmla="val 1665512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3" name="Retângulo 57"/>
            <p:cNvSpPr/>
            <p:nvPr/>
          </p:nvSpPr>
          <p:spPr>
            <a:xfrm>
              <a:off x="1187625" y="2636912"/>
              <a:ext cx="6120680" cy="45262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Retângulo 12"/>
            <p:cNvSpPr/>
            <p:nvPr/>
          </p:nvSpPr>
          <p:spPr>
            <a:xfrm rot="16200000">
              <a:off x="1065562" y="2537299"/>
              <a:ext cx="388144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2" name="Conector de seta reta 82"/>
            <p:cNvCxnSpPr/>
            <p:nvPr/>
          </p:nvCxnSpPr>
          <p:spPr>
            <a:xfrm>
              <a:off x="1331379" y="2861072"/>
              <a:ext cx="504056" cy="0"/>
            </a:xfrm>
            <a:prstGeom prst="straightConnector1">
              <a:avLst/>
            </a:prstGeom>
            <a:ln>
              <a:headEnd type="arrow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ector de seta reta 102"/>
            <p:cNvCxnSpPr/>
            <p:nvPr/>
          </p:nvCxnSpPr>
          <p:spPr>
            <a:xfrm flipH="1" flipV="1">
              <a:off x="2446020" y="2861073"/>
              <a:ext cx="548640" cy="42764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CaixaDeTexto 85"/>
            <p:cNvSpPr txBox="1"/>
            <p:nvPr/>
          </p:nvSpPr>
          <p:spPr>
            <a:xfrm>
              <a:off x="2994660" y="3129029"/>
              <a:ext cx="2359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Ondas planas do pistão</a:t>
              </a:r>
            </a:p>
          </p:txBody>
        </p:sp>
        <p:cxnSp>
          <p:nvCxnSpPr>
            <p:cNvPr id="41" name="Conector de seta reta 102"/>
            <p:cNvCxnSpPr/>
            <p:nvPr/>
          </p:nvCxnSpPr>
          <p:spPr>
            <a:xfrm flipH="1">
              <a:off x="1187625" y="1950487"/>
              <a:ext cx="308228" cy="886837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CaixaDeTexto 85"/>
            <p:cNvSpPr txBox="1"/>
            <p:nvPr/>
          </p:nvSpPr>
          <p:spPr>
            <a:xfrm>
              <a:off x="1481869" y="1713260"/>
              <a:ext cx="749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Pistão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6395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222016" y="156228"/>
            <a:ext cx="2274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Problema de 3 massas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1DC6D89-C039-AC71-73CC-502F2976F1B8}"/>
              </a:ext>
            </a:extLst>
          </p:cNvPr>
          <p:cNvGrpSpPr/>
          <p:nvPr/>
        </p:nvGrpSpPr>
        <p:grpSpPr>
          <a:xfrm>
            <a:off x="1110481" y="1618654"/>
            <a:ext cx="6631031" cy="2694174"/>
            <a:chOff x="1110481" y="1618654"/>
            <a:chExt cx="6631031" cy="2694174"/>
          </a:xfrm>
        </p:grpSpPr>
        <p:cxnSp>
          <p:nvCxnSpPr>
            <p:cNvPr id="321" name="Conector reto 320"/>
            <p:cNvCxnSpPr/>
            <p:nvPr/>
          </p:nvCxnSpPr>
          <p:spPr>
            <a:xfrm>
              <a:off x="6018538" y="3513133"/>
              <a:ext cx="0" cy="646337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Conector reto 322"/>
            <p:cNvCxnSpPr/>
            <p:nvPr/>
          </p:nvCxnSpPr>
          <p:spPr>
            <a:xfrm>
              <a:off x="2818138" y="3513133"/>
              <a:ext cx="0" cy="646337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4" name="Elipse 313"/>
            <p:cNvSpPr/>
            <p:nvPr/>
          </p:nvSpPr>
          <p:spPr>
            <a:xfrm>
              <a:off x="2739409" y="3417476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9" name="Elipse 318"/>
            <p:cNvSpPr/>
            <p:nvPr/>
          </p:nvSpPr>
          <p:spPr>
            <a:xfrm>
              <a:off x="5950001" y="3417475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34" name="Conector de seta reta 133"/>
            <p:cNvCxnSpPr/>
            <p:nvPr/>
          </p:nvCxnSpPr>
          <p:spPr>
            <a:xfrm>
              <a:off x="5904792" y="2048135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16" name="Grupo 215"/>
            <p:cNvGrpSpPr/>
            <p:nvPr/>
          </p:nvGrpSpPr>
          <p:grpSpPr>
            <a:xfrm>
              <a:off x="1330979" y="2688896"/>
              <a:ext cx="1368152" cy="618909"/>
              <a:chOff x="2087724" y="2631088"/>
              <a:chExt cx="1368152" cy="618909"/>
            </a:xfrm>
          </p:grpSpPr>
          <p:pic>
            <p:nvPicPr>
              <p:cNvPr id="183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2159732" y="2961965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184" name="Elipse 183"/>
              <p:cNvSpPr/>
              <p:nvPr/>
            </p:nvSpPr>
            <p:spPr>
              <a:xfrm>
                <a:off x="2087724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85" name="Elipse 184"/>
              <p:cNvSpPr/>
              <p:nvPr/>
            </p:nvSpPr>
            <p:spPr>
              <a:xfrm>
                <a:off x="3311860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8" name="CaixaDeTexto 137"/>
              <p:cNvSpPr txBox="1"/>
              <p:nvPr/>
            </p:nvSpPr>
            <p:spPr>
              <a:xfrm>
                <a:off x="2610053" y="263108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cxnSp>
          <p:nvCxnSpPr>
            <p:cNvPr id="143" name="Conector reto 142"/>
            <p:cNvCxnSpPr/>
            <p:nvPr/>
          </p:nvCxnSpPr>
          <p:spPr>
            <a:xfrm flipV="1">
              <a:off x="5847761" y="1981605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de seta reta 144"/>
            <p:cNvCxnSpPr/>
            <p:nvPr/>
          </p:nvCxnSpPr>
          <p:spPr>
            <a:xfrm>
              <a:off x="5904785" y="2399461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CaixaDeTexto 147"/>
            <p:cNvSpPr txBox="1"/>
            <p:nvPr/>
          </p:nvSpPr>
          <p:spPr>
            <a:xfrm>
              <a:off x="5976793" y="2075425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x3</a:t>
              </a:r>
            </a:p>
          </p:txBody>
        </p:sp>
        <p:sp>
          <p:nvSpPr>
            <p:cNvPr id="151" name="CaixaDeTexto 150"/>
            <p:cNvSpPr txBox="1"/>
            <p:nvPr/>
          </p:nvSpPr>
          <p:spPr>
            <a:xfrm>
              <a:off x="5891808" y="1634419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f3</a:t>
              </a:r>
            </a:p>
          </p:txBody>
        </p:sp>
        <p:grpSp>
          <p:nvGrpSpPr>
            <p:cNvPr id="275" name="Grupo 274"/>
            <p:cNvGrpSpPr/>
            <p:nvPr/>
          </p:nvGrpSpPr>
          <p:grpSpPr>
            <a:xfrm>
              <a:off x="1110481" y="2296046"/>
              <a:ext cx="288032" cy="1728192"/>
              <a:chOff x="1835696" y="2240868"/>
              <a:chExt cx="288032" cy="1728192"/>
            </a:xfrm>
          </p:grpSpPr>
          <p:sp>
            <p:nvSpPr>
              <p:cNvPr id="152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9" name="Conector reto 158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ector reto 160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Conector reto 161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ector reto 164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Conector reto 165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Conector reto 166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Conector reto 167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2" name="Conector reto 171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3" name="Conector reto 172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4" name="Conector reto 173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5" name="Retângulo 174"/>
              <p:cNvSpPr/>
              <p:nvPr/>
            </p:nvSpPr>
            <p:spPr>
              <a:xfrm>
                <a:off x="1835696" y="2240868"/>
                <a:ext cx="180020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>
                <a:off x="1871700" y="3789040"/>
                <a:ext cx="180020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17" name="Grupo 216"/>
            <p:cNvGrpSpPr/>
            <p:nvPr/>
          </p:nvGrpSpPr>
          <p:grpSpPr>
            <a:xfrm>
              <a:off x="2933808" y="2688896"/>
              <a:ext cx="1368152" cy="618909"/>
              <a:chOff x="2087724" y="2631088"/>
              <a:chExt cx="1368152" cy="618909"/>
            </a:xfrm>
          </p:grpSpPr>
          <p:pic>
            <p:nvPicPr>
              <p:cNvPr id="218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2159732" y="2961965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22" name="Elipse 221"/>
              <p:cNvSpPr/>
              <p:nvPr/>
            </p:nvSpPr>
            <p:spPr>
              <a:xfrm>
                <a:off x="2087724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3" name="Elipse 222"/>
              <p:cNvSpPr/>
              <p:nvPr/>
            </p:nvSpPr>
            <p:spPr>
              <a:xfrm>
                <a:off x="3311860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4" name="CaixaDeTexto 223"/>
              <p:cNvSpPr txBox="1"/>
              <p:nvPr/>
            </p:nvSpPr>
            <p:spPr>
              <a:xfrm>
                <a:off x="2610053" y="263108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grpSp>
          <p:nvGrpSpPr>
            <p:cNvPr id="232" name="Grupo 231"/>
            <p:cNvGrpSpPr/>
            <p:nvPr/>
          </p:nvGrpSpPr>
          <p:grpSpPr>
            <a:xfrm>
              <a:off x="4536637" y="2688896"/>
              <a:ext cx="1368152" cy="618909"/>
              <a:chOff x="2087724" y="2631088"/>
              <a:chExt cx="1368152" cy="618909"/>
            </a:xfrm>
          </p:grpSpPr>
          <p:pic>
            <p:nvPicPr>
              <p:cNvPr id="233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2159732" y="2961965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34" name="Elipse 233"/>
              <p:cNvSpPr/>
              <p:nvPr/>
            </p:nvSpPr>
            <p:spPr>
              <a:xfrm>
                <a:off x="2087724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5" name="Elipse 234"/>
              <p:cNvSpPr/>
              <p:nvPr/>
            </p:nvSpPr>
            <p:spPr>
              <a:xfrm>
                <a:off x="3311860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9" name="CaixaDeTexto 238"/>
              <p:cNvSpPr txBox="1"/>
              <p:nvPr/>
            </p:nvSpPr>
            <p:spPr>
              <a:xfrm>
                <a:off x="2610053" y="263108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grpSp>
          <p:nvGrpSpPr>
            <p:cNvPr id="243" name="Grupo 242"/>
            <p:cNvGrpSpPr/>
            <p:nvPr/>
          </p:nvGrpSpPr>
          <p:grpSpPr>
            <a:xfrm>
              <a:off x="6139465" y="2688896"/>
              <a:ext cx="1368152" cy="618909"/>
              <a:chOff x="2087724" y="2631088"/>
              <a:chExt cx="1368152" cy="618909"/>
            </a:xfrm>
          </p:grpSpPr>
          <p:pic>
            <p:nvPicPr>
              <p:cNvPr id="247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2159732" y="2961965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48" name="Elipse 247"/>
              <p:cNvSpPr/>
              <p:nvPr/>
            </p:nvSpPr>
            <p:spPr>
              <a:xfrm>
                <a:off x="2087724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49" name="Elipse 248"/>
              <p:cNvSpPr/>
              <p:nvPr/>
            </p:nvSpPr>
            <p:spPr>
              <a:xfrm>
                <a:off x="3311860" y="3033973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50" name="CaixaDeTexto 249"/>
              <p:cNvSpPr txBox="1"/>
              <p:nvPr/>
            </p:nvSpPr>
            <p:spPr>
              <a:xfrm>
                <a:off x="2610053" y="2631088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K</a:t>
                </a:r>
              </a:p>
            </p:txBody>
          </p:sp>
        </p:grpSp>
        <p:sp>
          <p:nvSpPr>
            <p:cNvPr id="225" name="Retângulo 224"/>
            <p:cNvSpPr/>
            <p:nvPr/>
          </p:nvSpPr>
          <p:spPr>
            <a:xfrm>
              <a:off x="4248622" y="2836369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6" name="CaixaDeTexto 225"/>
            <p:cNvSpPr txBox="1"/>
            <p:nvPr/>
          </p:nvSpPr>
          <p:spPr>
            <a:xfrm>
              <a:off x="4175641" y="297547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m2</a:t>
              </a:r>
            </a:p>
          </p:txBody>
        </p:sp>
        <p:sp>
          <p:nvSpPr>
            <p:cNvPr id="140" name="Retângulo 139"/>
            <p:cNvSpPr/>
            <p:nvPr/>
          </p:nvSpPr>
          <p:spPr>
            <a:xfrm>
              <a:off x="2635283" y="2836369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1" name="CaixaDeTexto 140"/>
            <p:cNvSpPr txBox="1"/>
            <p:nvPr/>
          </p:nvSpPr>
          <p:spPr>
            <a:xfrm>
              <a:off x="2562302" y="297547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m1</a:t>
              </a:r>
            </a:p>
          </p:txBody>
        </p:sp>
        <p:sp>
          <p:nvSpPr>
            <p:cNvPr id="240" name="Retângulo 239"/>
            <p:cNvSpPr/>
            <p:nvPr/>
          </p:nvSpPr>
          <p:spPr>
            <a:xfrm>
              <a:off x="5840941" y="2836369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1" name="CaixaDeTexto 240"/>
            <p:cNvSpPr txBox="1"/>
            <p:nvPr/>
          </p:nvSpPr>
          <p:spPr>
            <a:xfrm>
              <a:off x="5767960" y="2975476"/>
              <a:ext cx="4860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m3</a:t>
              </a:r>
            </a:p>
          </p:txBody>
        </p:sp>
        <p:grpSp>
          <p:nvGrpSpPr>
            <p:cNvPr id="276" name="Grupo 275"/>
            <p:cNvGrpSpPr/>
            <p:nvPr/>
          </p:nvGrpSpPr>
          <p:grpSpPr>
            <a:xfrm flipH="1" flipV="1">
              <a:off x="7453480" y="2296046"/>
              <a:ext cx="288032" cy="1728192"/>
              <a:chOff x="1835696" y="2240868"/>
              <a:chExt cx="288032" cy="1728192"/>
            </a:xfrm>
          </p:grpSpPr>
          <p:sp>
            <p:nvSpPr>
              <p:cNvPr id="279" name="Retângulo 4"/>
              <p:cNvSpPr/>
              <p:nvPr/>
            </p:nvSpPr>
            <p:spPr>
              <a:xfrm>
                <a:off x="2051720" y="2456892"/>
                <a:ext cx="72008" cy="129614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80" name="Conector reto 279"/>
              <p:cNvCxnSpPr/>
              <p:nvPr/>
            </p:nvCxnSpPr>
            <p:spPr>
              <a:xfrm>
                <a:off x="1933422" y="2363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/>
              <p:cNvCxnSpPr/>
              <p:nvPr/>
            </p:nvCxnSpPr>
            <p:spPr>
              <a:xfrm>
                <a:off x="1933422" y="251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/>
              <p:cNvCxnSpPr/>
              <p:nvPr/>
            </p:nvCxnSpPr>
            <p:spPr>
              <a:xfrm>
                <a:off x="1933422" y="266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/>
              <p:cNvCxnSpPr/>
              <p:nvPr/>
            </p:nvCxnSpPr>
            <p:spPr>
              <a:xfrm>
                <a:off x="1933422" y="282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/>
              <p:cNvCxnSpPr/>
              <p:nvPr/>
            </p:nvCxnSpPr>
            <p:spPr>
              <a:xfrm>
                <a:off x="1933422" y="297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/>
              <p:cNvCxnSpPr/>
              <p:nvPr/>
            </p:nvCxnSpPr>
            <p:spPr>
              <a:xfrm>
                <a:off x="1933422" y="312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/>
              <p:cNvCxnSpPr/>
              <p:nvPr/>
            </p:nvCxnSpPr>
            <p:spPr>
              <a:xfrm>
                <a:off x="1933422" y="3277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/>
              <p:cNvCxnSpPr/>
              <p:nvPr/>
            </p:nvCxnSpPr>
            <p:spPr>
              <a:xfrm>
                <a:off x="1933422" y="3429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/>
              <p:cNvCxnSpPr/>
              <p:nvPr/>
            </p:nvCxnSpPr>
            <p:spPr>
              <a:xfrm>
                <a:off x="1933422" y="3582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/>
              <p:cNvCxnSpPr/>
              <p:nvPr/>
            </p:nvCxnSpPr>
            <p:spPr>
              <a:xfrm>
                <a:off x="1943708" y="3734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6" name="Retângulo 295"/>
              <p:cNvSpPr/>
              <p:nvPr/>
            </p:nvSpPr>
            <p:spPr>
              <a:xfrm>
                <a:off x="1835696" y="2240868"/>
                <a:ext cx="180020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0" name="Retângulo 299"/>
              <p:cNvSpPr/>
              <p:nvPr/>
            </p:nvSpPr>
            <p:spPr>
              <a:xfrm>
                <a:off x="1871700" y="3789040"/>
                <a:ext cx="180020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302" name="Conector de seta reta 301"/>
            <p:cNvCxnSpPr/>
            <p:nvPr/>
          </p:nvCxnSpPr>
          <p:spPr>
            <a:xfrm>
              <a:off x="2704392" y="203237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Conector reto 302"/>
            <p:cNvCxnSpPr/>
            <p:nvPr/>
          </p:nvCxnSpPr>
          <p:spPr>
            <a:xfrm flipV="1">
              <a:off x="2647361" y="1965840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Conector de seta reta 303"/>
            <p:cNvCxnSpPr/>
            <p:nvPr/>
          </p:nvCxnSpPr>
          <p:spPr>
            <a:xfrm>
              <a:off x="2704385" y="238369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5" name="CaixaDeTexto 304"/>
            <p:cNvSpPr txBox="1"/>
            <p:nvPr/>
          </p:nvSpPr>
          <p:spPr>
            <a:xfrm>
              <a:off x="2776393" y="2059660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x1</a:t>
              </a:r>
            </a:p>
          </p:txBody>
        </p:sp>
        <p:sp>
          <p:nvSpPr>
            <p:cNvPr id="306" name="CaixaDeTexto 305"/>
            <p:cNvSpPr txBox="1"/>
            <p:nvPr/>
          </p:nvSpPr>
          <p:spPr>
            <a:xfrm>
              <a:off x="2691408" y="1618654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f1</a:t>
              </a:r>
            </a:p>
          </p:txBody>
        </p:sp>
        <p:cxnSp>
          <p:nvCxnSpPr>
            <p:cNvPr id="307" name="Conector de seta reta 306"/>
            <p:cNvCxnSpPr/>
            <p:nvPr/>
          </p:nvCxnSpPr>
          <p:spPr>
            <a:xfrm>
              <a:off x="4312476" y="2042881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Conector reto 307"/>
            <p:cNvCxnSpPr/>
            <p:nvPr/>
          </p:nvCxnSpPr>
          <p:spPr>
            <a:xfrm flipV="1">
              <a:off x="4255445" y="1976351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Conector de seta reta 308"/>
            <p:cNvCxnSpPr/>
            <p:nvPr/>
          </p:nvCxnSpPr>
          <p:spPr>
            <a:xfrm>
              <a:off x="4312469" y="2394207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0" name="CaixaDeTexto 309"/>
            <p:cNvSpPr txBox="1"/>
            <p:nvPr/>
          </p:nvSpPr>
          <p:spPr>
            <a:xfrm>
              <a:off x="4384477" y="2070171"/>
              <a:ext cx="401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x2</a:t>
              </a:r>
            </a:p>
          </p:txBody>
        </p:sp>
        <p:sp>
          <p:nvSpPr>
            <p:cNvPr id="311" name="CaixaDeTexto 310"/>
            <p:cNvSpPr txBox="1"/>
            <p:nvPr/>
          </p:nvSpPr>
          <p:spPr>
            <a:xfrm>
              <a:off x="4299492" y="1629165"/>
              <a:ext cx="3722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f2</a:t>
              </a:r>
            </a:p>
          </p:txBody>
        </p:sp>
        <p:cxnSp>
          <p:nvCxnSpPr>
            <p:cNvPr id="313" name="Conector reto 312"/>
            <p:cNvCxnSpPr/>
            <p:nvPr/>
          </p:nvCxnSpPr>
          <p:spPr>
            <a:xfrm flipV="1">
              <a:off x="2819400" y="4150810"/>
              <a:ext cx="1361051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5" name="Fluxograma: Armazenamento de acesso direto 314"/>
            <p:cNvSpPr/>
            <p:nvPr/>
          </p:nvSpPr>
          <p:spPr>
            <a:xfrm>
              <a:off x="4108443" y="4078802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6" name="Fluxograma: Armazenamento de acesso direto 315"/>
            <p:cNvSpPr/>
            <p:nvPr/>
          </p:nvSpPr>
          <p:spPr>
            <a:xfrm>
              <a:off x="4216455" y="3988792"/>
              <a:ext cx="396044" cy="32403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7" name="Fluxograma: Armazenamento de acesso direto 316"/>
            <p:cNvSpPr/>
            <p:nvPr/>
          </p:nvSpPr>
          <p:spPr>
            <a:xfrm>
              <a:off x="4540491" y="4078802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18" name="Conector reto 317"/>
            <p:cNvCxnSpPr/>
            <p:nvPr/>
          </p:nvCxnSpPr>
          <p:spPr>
            <a:xfrm>
              <a:off x="4720511" y="4150810"/>
              <a:ext cx="129452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0" name="CaixaDeTexto 319"/>
            <p:cNvSpPr txBox="1"/>
            <p:nvPr/>
          </p:nvSpPr>
          <p:spPr>
            <a:xfrm>
              <a:off x="4581642" y="3676749"/>
              <a:ext cx="4395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  <a:r>
                <a:rPr lang="pt-BR" baseline="-25000" dirty="0"/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412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/>
          <p:cNvSpPr txBox="1"/>
          <p:nvPr/>
        </p:nvSpPr>
        <p:spPr>
          <a:xfrm>
            <a:off x="222016" y="156228"/>
            <a:ext cx="5573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modos da placa totalmente livre- transiente fluxo </a:t>
            </a:r>
            <a:r>
              <a:rPr lang="pt-BR" dirty="0" err="1"/>
              <a:t>termico</a:t>
            </a:r>
            <a:endParaRPr lang="pt-BR" dirty="0"/>
          </a:p>
        </p:txBody>
      </p:sp>
      <p:grpSp>
        <p:nvGrpSpPr>
          <p:cNvPr id="42" name="Grupo 41"/>
          <p:cNvGrpSpPr/>
          <p:nvPr/>
        </p:nvGrpSpPr>
        <p:grpSpPr>
          <a:xfrm>
            <a:off x="1414978" y="2107738"/>
            <a:ext cx="5760000" cy="1692000"/>
            <a:chOff x="1012206" y="3152766"/>
            <a:chExt cx="5760000" cy="1692000"/>
          </a:xfrm>
        </p:grpSpPr>
        <p:sp>
          <p:nvSpPr>
            <p:cNvPr id="36" name="Retângulo 35"/>
            <p:cNvSpPr/>
            <p:nvPr/>
          </p:nvSpPr>
          <p:spPr>
            <a:xfrm>
              <a:off x="1012206" y="3152766"/>
              <a:ext cx="5760000" cy="1692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1" name="Imagem 30" descr="w1_ra1.5_free.png"/>
            <p:cNvPicPr>
              <a:picLocks noChangeAspect="1"/>
            </p:cNvPicPr>
            <p:nvPr/>
          </p:nvPicPr>
          <p:blipFill>
            <a:blip r:embed="rId2" cstate="print">
              <a:lum bright="20000" contrast="20000"/>
            </a:blip>
            <a:srcRect l="30759" t="14711" r="30896" b="14026"/>
            <a:stretch>
              <a:fillRect/>
            </a:stretch>
          </p:blipFill>
          <p:spPr>
            <a:xfrm>
              <a:off x="1027974" y="3173094"/>
              <a:ext cx="1106654" cy="1656000"/>
            </a:xfrm>
            <a:prstGeom prst="rect">
              <a:avLst/>
            </a:prstGeom>
          </p:spPr>
        </p:pic>
        <p:pic>
          <p:nvPicPr>
            <p:cNvPr id="32" name="Imagem 31" descr="w2_ra1.5_free.png"/>
            <p:cNvPicPr>
              <a:picLocks noChangeAspect="1"/>
            </p:cNvPicPr>
            <p:nvPr/>
          </p:nvPicPr>
          <p:blipFill>
            <a:blip r:embed="rId3" cstate="print">
              <a:lum bright="20000" contrast="20000"/>
            </a:blip>
            <a:srcRect l="30694" t="14690" r="30823" b="13876"/>
            <a:stretch>
              <a:fillRect/>
            </a:stretch>
          </p:blipFill>
          <p:spPr>
            <a:xfrm>
              <a:off x="2180579" y="3173094"/>
              <a:ext cx="1107971" cy="1656000"/>
            </a:xfrm>
            <a:prstGeom prst="rect">
              <a:avLst/>
            </a:prstGeom>
          </p:spPr>
        </p:pic>
        <p:pic>
          <p:nvPicPr>
            <p:cNvPr id="33" name="Imagem 32" descr="w3_ra1.5_free.png"/>
            <p:cNvPicPr>
              <a:picLocks noChangeAspect="1"/>
            </p:cNvPicPr>
            <p:nvPr/>
          </p:nvPicPr>
          <p:blipFill>
            <a:blip r:embed="rId4" cstate="print">
              <a:lum bright="20000" contrast="20000"/>
            </a:blip>
            <a:srcRect l="30737" t="14648" r="30504" b="13918"/>
            <a:stretch>
              <a:fillRect/>
            </a:stretch>
          </p:blipFill>
          <p:spPr>
            <a:xfrm>
              <a:off x="3334501" y="3173094"/>
              <a:ext cx="1115914" cy="1656000"/>
            </a:xfrm>
            <a:prstGeom prst="rect">
              <a:avLst/>
            </a:prstGeom>
          </p:spPr>
        </p:pic>
        <p:pic>
          <p:nvPicPr>
            <p:cNvPr id="34" name="Imagem 33" descr="w4_ra1.5_free.png"/>
            <p:cNvPicPr>
              <a:picLocks noChangeAspect="1"/>
            </p:cNvPicPr>
            <p:nvPr/>
          </p:nvPicPr>
          <p:blipFill>
            <a:blip r:embed="rId5" cstate="print">
              <a:lum bright="20000" contrast="20000"/>
            </a:blip>
            <a:srcRect l="30800" t="14726" r="30717" b="14011"/>
            <a:stretch>
              <a:fillRect/>
            </a:stretch>
          </p:blipFill>
          <p:spPr>
            <a:xfrm>
              <a:off x="4496366" y="3173094"/>
              <a:ext cx="1110635" cy="1656000"/>
            </a:xfrm>
            <a:prstGeom prst="rect">
              <a:avLst/>
            </a:prstGeom>
          </p:spPr>
        </p:pic>
        <p:pic>
          <p:nvPicPr>
            <p:cNvPr id="35" name="Imagem 34" descr="w5_ra1.5_free.png"/>
            <p:cNvPicPr>
              <a:picLocks noChangeAspect="1"/>
            </p:cNvPicPr>
            <p:nvPr/>
          </p:nvPicPr>
          <p:blipFill>
            <a:blip r:embed="rId6" cstate="print">
              <a:lum bright="20000" contrast="20000"/>
            </a:blip>
            <a:srcRect l="30666" t="14347" r="30713" b="13949"/>
            <a:stretch>
              <a:fillRect/>
            </a:stretch>
          </p:blipFill>
          <p:spPr>
            <a:xfrm>
              <a:off x="5652951" y="3173094"/>
              <a:ext cx="1107768" cy="1656000"/>
            </a:xfrm>
            <a:prstGeom prst="rect">
              <a:avLst/>
            </a:prstGeom>
          </p:spPr>
        </p:pic>
        <p:sp>
          <p:nvSpPr>
            <p:cNvPr id="37" name="CaixaDeTexto 36"/>
            <p:cNvSpPr txBox="1"/>
            <p:nvPr/>
          </p:nvSpPr>
          <p:spPr>
            <a:xfrm>
              <a:off x="1864843" y="4549648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</a:t>
              </a:r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3022131" y="4549648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2</a:t>
              </a:r>
            </a:p>
          </p:txBody>
        </p:sp>
        <p:sp>
          <p:nvSpPr>
            <p:cNvPr id="39" name="CaixaDeTexto 38"/>
            <p:cNvSpPr txBox="1"/>
            <p:nvPr/>
          </p:nvSpPr>
          <p:spPr>
            <a:xfrm>
              <a:off x="4182593" y="4548854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3</a:t>
              </a:r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5337499" y="4549648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4</a:t>
              </a:r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6492405" y="4548854"/>
              <a:ext cx="2632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94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222016" y="156228"/>
            <a:ext cx="344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Área de aplicação de fluxo de calor</a:t>
            </a:r>
          </a:p>
        </p:txBody>
      </p:sp>
      <p:grpSp>
        <p:nvGrpSpPr>
          <p:cNvPr id="80" name="Grupo 79"/>
          <p:cNvGrpSpPr/>
          <p:nvPr/>
        </p:nvGrpSpPr>
        <p:grpSpPr>
          <a:xfrm>
            <a:off x="384656" y="1981203"/>
            <a:ext cx="8242271" cy="2128156"/>
            <a:chOff x="471742" y="2100945"/>
            <a:chExt cx="8242271" cy="2128156"/>
          </a:xfrm>
        </p:grpSpPr>
        <p:pic>
          <p:nvPicPr>
            <p:cNvPr id="31" name="Imagem 30" descr="malha.png"/>
            <p:cNvPicPr>
              <a:picLocks noChangeAspect="1"/>
            </p:cNvPicPr>
            <p:nvPr/>
          </p:nvPicPr>
          <p:blipFill>
            <a:blip r:embed="rId2" cstate="print">
              <a:lum contrast="40000"/>
            </a:blip>
            <a:srcRect l="55585" t="21466" r="31681" b="44647"/>
            <a:stretch>
              <a:fillRect/>
            </a:stretch>
          </p:blipFill>
          <p:spPr>
            <a:xfrm rot="5400000">
              <a:off x="997871" y="1585704"/>
              <a:ext cx="2117268" cy="316952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Texto Explicativo 2 (Sem Bordas) 33"/>
            <p:cNvSpPr/>
            <p:nvPr/>
          </p:nvSpPr>
          <p:spPr>
            <a:xfrm>
              <a:off x="4027710" y="3026216"/>
              <a:ext cx="1175659" cy="576959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3254"/>
                <a:gd name="adj6" fmla="val -58704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Texto Explicativo 2 (Sem Bordas) 31"/>
            <p:cNvSpPr/>
            <p:nvPr/>
          </p:nvSpPr>
          <p:spPr>
            <a:xfrm>
              <a:off x="4014950" y="2102069"/>
              <a:ext cx="1199305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36559"/>
                <a:gd name="adj6" fmla="val -9346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</a:rPr>
                <a:t>Heat</a:t>
              </a:r>
              <a:r>
                <a:rPr lang="pt-BR" sz="1400" dirty="0">
                  <a:solidFill>
                    <a:schemeClr val="tx1"/>
                  </a:solidFill>
                </a:rPr>
                <a:t> flux </a:t>
              </a:r>
              <a:r>
                <a:rPr lang="pt-BR" sz="1400" dirty="0" err="1">
                  <a:solidFill>
                    <a:schemeClr val="tx1"/>
                  </a:solidFill>
                </a:rPr>
                <a:t>area</a:t>
              </a:r>
              <a:r>
                <a:rPr lang="pt-BR" sz="1400" dirty="0">
                  <a:solidFill>
                    <a:schemeClr val="tx1"/>
                  </a:solidFill>
                </a:rPr>
                <a:t> </a:t>
              </a:r>
              <a:r>
                <a:rPr lang="pt-BR" sz="1400" dirty="0" err="1">
                  <a:solidFill>
                    <a:schemeClr val="tx1"/>
                  </a:solidFill>
                </a:rPr>
                <a:t>of</a:t>
              </a:r>
              <a:r>
                <a:rPr lang="pt-BR" sz="1400" dirty="0">
                  <a:solidFill>
                    <a:schemeClr val="tx1"/>
                  </a:solidFill>
                </a:rPr>
                <a:t> application</a:t>
              </a:r>
            </a:p>
          </p:txBody>
        </p:sp>
        <p:sp>
          <p:nvSpPr>
            <p:cNvPr id="33" name="Texto Explicativo 2 (Sem Bordas) 32"/>
            <p:cNvSpPr/>
            <p:nvPr/>
          </p:nvSpPr>
          <p:spPr>
            <a:xfrm>
              <a:off x="4014950" y="2874960"/>
              <a:ext cx="1199305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1146"/>
                <a:gd name="adj6" fmla="val -85299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 err="1">
                  <a:solidFill>
                    <a:schemeClr val="tx1"/>
                  </a:solidFill>
                </a:rPr>
                <a:t>Orthogonal</a:t>
              </a:r>
              <a:r>
                <a:rPr lang="pt-BR" sz="1400" dirty="0">
                  <a:solidFill>
                    <a:schemeClr val="tx1"/>
                  </a:solidFill>
                </a:rPr>
                <a:t> regular mesh</a:t>
              </a:r>
            </a:p>
          </p:txBody>
        </p:sp>
        <p:grpSp>
          <p:nvGrpSpPr>
            <p:cNvPr id="79" name="Grupo 78"/>
            <p:cNvGrpSpPr/>
            <p:nvPr/>
          </p:nvGrpSpPr>
          <p:grpSpPr>
            <a:xfrm>
              <a:off x="5573483" y="2100945"/>
              <a:ext cx="3140530" cy="2111828"/>
              <a:chOff x="5573483" y="2100945"/>
              <a:chExt cx="3140530" cy="211182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2" name="Retângulo 71"/>
              <p:cNvSpPr/>
              <p:nvPr/>
            </p:nvSpPr>
            <p:spPr>
              <a:xfrm>
                <a:off x="5573486" y="2111830"/>
                <a:ext cx="3135086" cy="210094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19050">
                <a:solidFill>
                  <a:schemeClr val="tx1"/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Conector reto 38"/>
              <p:cNvCxnSpPr/>
              <p:nvPr/>
            </p:nvCxnSpPr>
            <p:spPr>
              <a:xfrm>
                <a:off x="5573483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to 40"/>
              <p:cNvCxnSpPr/>
              <p:nvPr/>
            </p:nvCxnSpPr>
            <p:spPr>
              <a:xfrm>
                <a:off x="5757900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ector reto 41"/>
              <p:cNvCxnSpPr/>
              <p:nvPr/>
            </p:nvCxnSpPr>
            <p:spPr>
              <a:xfrm>
                <a:off x="5942317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to 42"/>
              <p:cNvCxnSpPr/>
              <p:nvPr/>
            </p:nvCxnSpPr>
            <p:spPr>
              <a:xfrm>
                <a:off x="6126734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/>
              <p:cNvCxnSpPr/>
              <p:nvPr/>
            </p:nvCxnSpPr>
            <p:spPr>
              <a:xfrm>
                <a:off x="6311151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ector reto 44"/>
              <p:cNvCxnSpPr/>
              <p:nvPr/>
            </p:nvCxnSpPr>
            <p:spPr>
              <a:xfrm>
                <a:off x="6495568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/>
              <p:cNvCxnSpPr/>
              <p:nvPr/>
            </p:nvCxnSpPr>
            <p:spPr>
              <a:xfrm>
                <a:off x="6679985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ctor reto 46"/>
              <p:cNvCxnSpPr/>
              <p:nvPr/>
            </p:nvCxnSpPr>
            <p:spPr>
              <a:xfrm>
                <a:off x="6864402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ctor reto 47"/>
              <p:cNvCxnSpPr/>
              <p:nvPr/>
            </p:nvCxnSpPr>
            <p:spPr>
              <a:xfrm>
                <a:off x="7048819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/>
              <p:cNvCxnSpPr/>
              <p:nvPr/>
            </p:nvCxnSpPr>
            <p:spPr>
              <a:xfrm>
                <a:off x="7233236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/>
              <p:cNvCxnSpPr/>
              <p:nvPr/>
            </p:nvCxnSpPr>
            <p:spPr>
              <a:xfrm>
                <a:off x="7417653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/>
              <p:cNvCxnSpPr/>
              <p:nvPr/>
            </p:nvCxnSpPr>
            <p:spPr>
              <a:xfrm>
                <a:off x="7602070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/>
              <p:cNvCxnSpPr/>
              <p:nvPr/>
            </p:nvCxnSpPr>
            <p:spPr>
              <a:xfrm>
                <a:off x="7786487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/>
              <p:cNvCxnSpPr/>
              <p:nvPr/>
            </p:nvCxnSpPr>
            <p:spPr>
              <a:xfrm>
                <a:off x="7970904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/>
              <p:cNvCxnSpPr/>
              <p:nvPr/>
            </p:nvCxnSpPr>
            <p:spPr>
              <a:xfrm>
                <a:off x="8155321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to 54"/>
              <p:cNvCxnSpPr/>
              <p:nvPr/>
            </p:nvCxnSpPr>
            <p:spPr>
              <a:xfrm>
                <a:off x="8339738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to 55"/>
              <p:cNvCxnSpPr/>
              <p:nvPr/>
            </p:nvCxnSpPr>
            <p:spPr>
              <a:xfrm>
                <a:off x="8524155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to 56"/>
              <p:cNvCxnSpPr/>
              <p:nvPr/>
            </p:nvCxnSpPr>
            <p:spPr>
              <a:xfrm>
                <a:off x="8708569" y="2100945"/>
                <a:ext cx="0" cy="211182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/>
              <p:cNvCxnSpPr/>
              <p:nvPr/>
            </p:nvCxnSpPr>
            <p:spPr>
              <a:xfrm>
                <a:off x="5589810" y="2111830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/>
              <p:cNvCxnSpPr/>
              <p:nvPr/>
            </p:nvCxnSpPr>
            <p:spPr>
              <a:xfrm>
                <a:off x="5589810" y="2286909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/>
              <p:cNvCxnSpPr/>
              <p:nvPr/>
            </p:nvCxnSpPr>
            <p:spPr>
              <a:xfrm>
                <a:off x="5589810" y="2461988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/>
              <p:cNvCxnSpPr/>
              <p:nvPr/>
            </p:nvCxnSpPr>
            <p:spPr>
              <a:xfrm>
                <a:off x="5589810" y="2637067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/>
              <p:cNvCxnSpPr/>
              <p:nvPr/>
            </p:nvCxnSpPr>
            <p:spPr>
              <a:xfrm>
                <a:off x="5589810" y="2812146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to 63"/>
              <p:cNvCxnSpPr/>
              <p:nvPr/>
            </p:nvCxnSpPr>
            <p:spPr>
              <a:xfrm>
                <a:off x="5589810" y="2987225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to 64"/>
              <p:cNvCxnSpPr/>
              <p:nvPr/>
            </p:nvCxnSpPr>
            <p:spPr>
              <a:xfrm>
                <a:off x="5589810" y="3162304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to 65"/>
              <p:cNvCxnSpPr/>
              <p:nvPr/>
            </p:nvCxnSpPr>
            <p:spPr>
              <a:xfrm>
                <a:off x="5589810" y="3337383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to 66"/>
              <p:cNvCxnSpPr/>
              <p:nvPr/>
            </p:nvCxnSpPr>
            <p:spPr>
              <a:xfrm>
                <a:off x="5589810" y="3512462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/>
              <p:cNvCxnSpPr/>
              <p:nvPr/>
            </p:nvCxnSpPr>
            <p:spPr>
              <a:xfrm>
                <a:off x="5589810" y="3687541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/>
              <p:cNvCxnSpPr/>
              <p:nvPr/>
            </p:nvCxnSpPr>
            <p:spPr>
              <a:xfrm>
                <a:off x="5589810" y="3862620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/>
              <p:cNvCxnSpPr/>
              <p:nvPr/>
            </p:nvCxnSpPr>
            <p:spPr>
              <a:xfrm>
                <a:off x="5589810" y="4037699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/>
              <p:cNvCxnSpPr/>
              <p:nvPr/>
            </p:nvCxnSpPr>
            <p:spPr>
              <a:xfrm>
                <a:off x="5589810" y="4212773"/>
                <a:ext cx="312420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o Explicativo 2 (Sem Bordas) 73"/>
            <p:cNvSpPr/>
            <p:nvPr/>
          </p:nvSpPr>
          <p:spPr>
            <a:xfrm flipH="1">
              <a:off x="4027710" y="2873816"/>
              <a:ext cx="1175659" cy="576959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7406"/>
                <a:gd name="adj6" fmla="val -71667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CaixaDeTexto 74"/>
            <p:cNvSpPr txBox="1"/>
            <p:nvPr/>
          </p:nvSpPr>
          <p:spPr>
            <a:xfrm>
              <a:off x="537704" y="2180972"/>
              <a:ext cx="18410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Non-uniform</a:t>
              </a:r>
              <a:r>
                <a:rPr lang="pt-BR" sz="1400" b="1" dirty="0"/>
                <a:t> </a:t>
              </a:r>
              <a:r>
                <a:rPr lang="pt-BR" sz="1400" b="1" dirty="0" err="1"/>
                <a:t>heat</a:t>
              </a:r>
              <a:r>
                <a:rPr lang="pt-BR" sz="1400" b="1" dirty="0"/>
                <a:t> flux</a:t>
              </a:r>
            </a:p>
          </p:txBody>
        </p:sp>
        <p:sp>
          <p:nvSpPr>
            <p:cNvPr id="76" name="CaixaDeTexto 75"/>
            <p:cNvSpPr txBox="1"/>
            <p:nvPr/>
          </p:nvSpPr>
          <p:spPr>
            <a:xfrm>
              <a:off x="5643104" y="2170086"/>
              <a:ext cx="246285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pt-BR" sz="1400" b="1" dirty="0" err="1"/>
                <a:t>Uniform</a:t>
              </a:r>
              <a:r>
                <a:rPr lang="pt-BR" sz="1400" b="1" dirty="0"/>
                <a:t> </a:t>
              </a:r>
              <a:r>
                <a:rPr lang="pt-BR" sz="1400" b="1" dirty="0" err="1"/>
                <a:t>imposed</a:t>
              </a:r>
              <a:r>
                <a:rPr lang="pt-BR" sz="1400" b="1" dirty="0"/>
                <a:t> </a:t>
              </a:r>
              <a:r>
                <a:rPr lang="pt-BR" sz="1400" b="1" dirty="0" err="1"/>
                <a:t>temperature</a:t>
              </a:r>
              <a:endParaRPr lang="pt-BR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30494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aixaDeTexto 35"/>
          <p:cNvSpPr txBox="1"/>
          <p:nvPr/>
        </p:nvSpPr>
        <p:spPr>
          <a:xfrm>
            <a:off x="222016" y="156228"/>
            <a:ext cx="244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Placa com fluxo de calor</a:t>
            </a:r>
          </a:p>
        </p:txBody>
      </p:sp>
      <p:grpSp>
        <p:nvGrpSpPr>
          <p:cNvPr id="105" name="Grupo 104"/>
          <p:cNvGrpSpPr/>
          <p:nvPr/>
        </p:nvGrpSpPr>
        <p:grpSpPr>
          <a:xfrm>
            <a:off x="1959167" y="1981200"/>
            <a:ext cx="5677502" cy="2815113"/>
            <a:chOff x="1965517" y="1987550"/>
            <a:chExt cx="5677502" cy="2815113"/>
          </a:xfrm>
        </p:grpSpPr>
        <p:sp>
          <p:nvSpPr>
            <p:cNvPr id="72" name="Retângulo 71"/>
            <p:cNvSpPr/>
            <p:nvPr/>
          </p:nvSpPr>
          <p:spPr>
            <a:xfrm>
              <a:off x="2590800" y="2046516"/>
              <a:ext cx="3135086" cy="21009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9" name="Conector reto 38"/>
            <p:cNvCxnSpPr/>
            <p:nvPr/>
          </p:nvCxnSpPr>
          <p:spPr>
            <a:xfrm>
              <a:off x="2590797" y="2035631"/>
              <a:ext cx="0" cy="2111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5725883" y="2035631"/>
              <a:ext cx="0" cy="2111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2607124" y="2046516"/>
              <a:ext cx="31242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/>
            <p:cNvCxnSpPr/>
            <p:nvPr/>
          </p:nvCxnSpPr>
          <p:spPr>
            <a:xfrm>
              <a:off x="2607124" y="4147459"/>
              <a:ext cx="312420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de seta reta 72"/>
            <p:cNvCxnSpPr/>
            <p:nvPr/>
          </p:nvCxnSpPr>
          <p:spPr>
            <a:xfrm flipH="1" flipV="1">
              <a:off x="2590800" y="2614840"/>
              <a:ext cx="0" cy="14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76"/>
            <p:cNvCxnSpPr/>
            <p:nvPr/>
          </p:nvCxnSpPr>
          <p:spPr>
            <a:xfrm rot="5400000" flipH="1" flipV="1">
              <a:off x="3305175" y="3427640"/>
              <a:ext cx="0" cy="144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/>
            <p:cNvCxnSpPr/>
            <p:nvPr/>
          </p:nvCxnSpPr>
          <p:spPr>
            <a:xfrm>
              <a:off x="2590800" y="4241800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/>
            <p:cNvCxnSpPr/>
            <p:nvPr/>
          </p:nvCxnSpPr>
          <p:spPr>
            <a:xfrm>
              <a:off x="5727700" y="4241800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/>
            <p:cNvCxnSpPr/>
            <p:nvPr/>
          </p:nvCxnSpPr>
          <p:spPr>
            <a:xfrm rot="16200000">
              <a:off x="2305050" y="1873250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/>
            <p:cNvCxnSpPr/>
            <p:nvPr/>
          </p:nvCxnSpPr>
          <p:spPr>
            <a:xfrm rot="16200000">
              <a:off x="2305050" y="3968750"/>
              <a:ext cx="0" cy="360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de seta reta 83"/>
            <p:cNvCxnSpPr/>
            <p:nvPr/>
          </p:nvCxnSpPr>
          <p:spPr>
            <a:xfrm flipH="1" flipV="1">
              <a:off x="2209800" y="2062390"/>
              <a:ext cx="0" cy="207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de seta reta 85"/>
            <p:cNvCxnSpPr/>
            <p:nvPr/>
          </p:nvCxnSpPr>
          <p:spPr>
            <a:xfrm rot="5400000" flipH="1" flipV="1">
              <a:off x="4156900" y="2968090"/>
              <a:ext cx="0" cy="3078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CaixaDeTexto 86"/>
            <p:cNvSpPr txBox="1"/>
            <p:nvPr/>
          </p:nvSpPr>
          <p:spPr>
            <a:xfrm>
              <a:off x="3680017" y="405868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88" name="CaixaDeTexto 87"/>
            <p:cNvSpPr txBox="1"/>
            <p:nvPr/>
          </p:nvSpPr>
          <p:spPr>
            <a:xfrm>
              <a:off x="2333817" y="2617231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89" name="CaixaDeTexto 88"/>
            <p:cNvSpPr txBox="1"/>
            <p:nvPr/>
          </p:nvSpPr>
          <p:spPr>
            <a:xfrm>
              <a:off x="4054667" y="443333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</a:t>
              </a:r>
            </a:p>
          </p:txBody>
        </p:sp>
        <p:sp>
          <p:nvSpPr>
            <p:cNvPr id="90" name="CaixaDeTexto 89"/>
            <p:cNvSpPr txBox="1"/>
            <p:nvPr/>
          </p:nvSpPr>
          <p:spPr>
            <a:xfrm>
              <a:off x="1965517" y="280773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h</a:t>
              </a:r>
            </a:p>
          </p:txBody>
        </p:sp>
        <p:sp>
          <p:nvSpPr>
            <p:cNvPr id="91" name="Forma livre 90"/>
            <p:cNvSpPr/>
            <p:nvPr/>
          </p:nvSpPr>
          <p:spPr>
            <a:xfrm>
              <a:off x="2590800" y="2051050"/>
              <a:ext cx="494242" cy="538692"/>
            </a:xfrm>
            <a:custGeom>
              <a:avLst/>
              <a:gdLst>
                <a:gd name="connsiteX0" fmla="*/ 488950 w 494242"/>
                <a:gd name="connsiteY0" fmla="*/ 0 h 538692"/>
                <a:gd name="connsiteX1" fmla="*/ 412750 w 494242"/>
                <a:gd name="connsiteY1" fmla="*/ 469900 h 538692"/>
                <a:gd name="connsiteX2" fmla="*/ 0 w 494242"/>
                <a:gd name="connsiteY2" fmla="*/ 412750 h 538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4242" h="538692">
                  <a:moveTo>
                    <a:pt x="488950" y="0"/>
                  </a:moveTo>
                  <a:cubicBezTo>
                    <a:pt x="491596" y="200554"/>
                    <a:pt x="494242" y="401108"/>
                    <a:pt x="412750" y="469900"/>
                  </a:cubicBezTo>
                  <a:cubicBezTo>
                    <a:pt x="331258" y="538692"/>
                    <a:pt x="38100" y="378883"/>
                    <a:pt x="0" y="412750"/>
                  </a:cubicBezTo>
                </a:path>
              </a:pathLst>
            </a:cu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Forma livre 91"/>
            <p:cNvSpPr/>
            <p:nvPr/>
          </p:nvSpPr>
          <p:spPr>
            <a:xfrm>
              <a:off x="2597150" y="2044700"/>
              <a:ext cx="1030817" cy="802217"/>
            </a:xfrm>
            <a:custGeom>
              <a:avLst/>
              <a:gdLst>
                <a:gd name="connsiteX0" fmla="*/ 850900 w 1030817"/>
                <a:gd name="connsiteY0" fmla="*/ 0 h 802217"/>
                <a:gd name="connsiteX1" fmla="*/ 889000 w 1030817"/>
                <a:gd name="connsiteY1" fmla="*/ 685800 h 802217"/>
                <a:gd name="connsiteX2" fmla="*/ 0 w 1030817"/>
                <a:gd name="connsiteY2" fmla="*/ 698500 h 80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0817" h="802217">
                  <a:moveTo>
                    <a:pt x="850900" y="0"/>
                  </a:moveTo>
                  <a:cubicBezTo>
                    <a:pt x="940858" y="284691"/>
                    <a:pt x="1030817" y="569383"/>
                    <a:pt x="889000" y="685800"/>
                  </a:cubicBezTo>
                  <a:cubicBezTo>
                    <a:pt x="747183" y="802217"/>
                    <a:pt x="106892" y="664633"/>
                    <a:pt x="0" y="698500"/>
                  </a:cubicBez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Forma livre 92"/>
            <p:cNvSpPr/>
            <p:nvPr/>
          </p:nvSpPr>
          <p:spPr>
            <a:xfrm>
              <a:off x="2603500" y="2051050"/>
              <a:ext cx="1914525" cy="1023408"/>
            </a:xfrm>
            <a:custGeom>
              <a:avLst/>
              <a:gdLst>
                <a:gd name="connsiteX0" fmla="*/ 1314450 w 1914525"/>
                <a:gd name="connsiteY0" fmla="*/ 0 h 1023408"/>
                <a:gd name="connsiteX1" fmla="*/ 1695450 w 1914525"/>
                <a:gd name="connsiteY1" fmla="*/ 869950 h 1023408"/>
                <a:gd name="connsiteX2" fmla="*/ 0 w 1914525"/>
                <a:gd name="connsiteY2" fmla="*/ 920750 h 1023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4525" h="1023408">
                  <a:moveTo>
                    <a:pt x="1314450" y="0"/>
                  </a:moveTo>
                  <a:cubicBezTo>
                    <a:pt x="1614487" y="358246"/>
                    <a:pt x="1914525" y="716492"/>
                    <a:pt x="1695450" y="869950"/>
                  </a:cubicBezTo>
                  <a:cubicBezTo>
                    <a:pt x="1476375" y="1023408"/>
                    <a:pt x="246592" y="875242"/>
                    <a:pt x="0" y="920750"/>
                  </a:cubicBezTo>
                </a:path>
              </a:pathLst>
            </a:cu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Forma livre 93"/>
            <p:cNvSpPr/>
            <p:nvPr/>
          </p:nvSpPr>
          <p:spPr>
            <a:xfrm>
              <a:off x="2597150" y="2051050"/>
              <a:ext cx="2838450" cy="1437217"/>
            </a:xfrm>
            <a:custGeom>
              <a:avLst/>
              <a:gdLst>
                <a:gd name="connsiteX0" fmla="*/ 2019300 w 2838450"/>
                <a:gd name="connsiteY0" fmla="*/ 0 h 1437217"/>
                <a:gd name="connsiteX1" fmla="*/ 2501900 w 2838450"/>
                <a:gd name="connsiteY1" fmla="*/ 1238250 h 1437217"/>
                <a:gd name="connsiteX2" fmla="*/ 0 w 2838450"/>
                <a:gd name="connsiteY2" fmla="*/ 1193800 h 1437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450" h="1437217">
                  <a:moveTo>
                    <a:pt x="2019300" y="0"/>
                  </a:moveTo>
                  <a:cubicBezTo>
                    <a:pt x="2428875" y="519641"/>
                    <a:pt x="2838450" y="1039283"/>
                    <a:pt x="2501900" y="1238250"/>
                  </a:cubicBezTo>
                  <a:cubicBezTo>
                    <a:pt x="2165350" y="1437217"/>
                    <a:pt x="388408" y="1168400"/>
                    <a:pt x="0" y="1193800"/>
                  </a:cubicBezTo>
                </a:path>
              </a:pathLst>
            </a:cu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Forma livre 94"/>
            <p:cNvSpPr/>
            <p:nvPr/>
          </p:nvSpPr>
          <p:spPr>
            <a:xfrm>
              <a:off x="2597150" y="2044700"/>
              <a:ext cx="3559175" cy="1738842"/>
            </a:xfrm>
            <a:custGeom>
              <a:avLst/>
              <a:gdLst>
                <a:gd name="connsiteX0" fmla="*/ 2762250 w 3559175"/>
                <a:gd name="connsiteY0" fmla="*/ 0 h 1738842"/>
                <a:gd name="connsiteX1" fmla="*/ 3098800 w 3559175"/>
                <a:gd name="connsiteY1" fmla="*/ 1479550 h 1738842"/>
                <a:gd name="connsiteX2" fmla="*/ 0 w 3559175"/>
                <a:gd name="connsiteY2" fmla="*/ 1555750 h 17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59175" h="1738842">
                  <a:moveTo>
                    <a:pt x="2762250" y="0"/>
                  </a:moveTo>
                  <a:cubicBezTo>
                    <a:pt x="3160712" y="610129"/>
                    <a:pt x="3559175" y="1220258"/>
                    <a:pt x="3098800" y="1479550"/>
                  </a:cubicBezTo>
                  <a:cubicBezTo>
                    <a:pt x="2638425" y="1738842"/>
                    <a:pt x="1319212" y="1647296"/>
                    <a:pt x="0" y="1555750"/>
                  </a:cubicBezTo>
                </a:path>
              </a:pathLst>
            </a:cu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Forma livre 95"/>
            <p:cNvSpPr/>
            <p:nvPr/>
          </p:nvSpPr>
          <p:spPr>
            <a:xfrm>
              <a:off x="2597150" y="2044700"/>
              <a:ext cx="4979458" cy="2010833"/>
            </a:xfrm>
            <a:custGeom>
              <a:avLst/>
              <a:gdLst>
                <a:gd name="connsiteX0" fmla="*/ 3702050 w 4979458"/>
                <a:gd name="connsiteY0" fmla="*/ 0 h 2010833"/>
                <a:gd name="connsiteX1" fmla="*/ 4362450 w 4979458"/>
                <a:gd name="connsiteY1" fmla="*/ 1695450 h 2010833"/>
                <a:gd name="connsiteX2" fmla="*/ 0 w 4979458"/>
                <a:gd name="connsiteY2" fmla="*/ 1892300 h 2010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79458" h="2010833">
                  <a:moveTo>
                    <a:pt x="3702050" y="0"/>
                  </a:moveTo>
                  <a:cubicBezTo>
                    <a:pt x="4340754" y="690033"/>
                    <a:pt x="4979458" y="1380067"/>
                    <a:pt x="4362450" y="1695450"/>
                  </a:cubicBezTo>
                  <a:cubicBezTo>
                    <a:pt x="3745442" y="2010833"/>
                    <a:pt x="765175" y="1831975"/>
                    <a:pt x="0" y="1892300"/>
                  </a:cubicBezTo>
                </a:path>
              </a:pathLst>
            </a:cu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7" name="Conector reto 96"/>
            <p:cNvCxnSpPr/>
            <p:nvPr/>
          </p:nvCxnSpPr>
          <p:spPr>
            <a:xfrm>
              <a:off x="5727700" y="2044700"/>
              <a:ext cx="0" cy="2088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etângulo 97"/>
            <p:cNvSpPr/>
            <p:nvPr/>
          </p:nvSpPr>
          <p:spPr>
            <a:xfrm>
              <a:off x="5738019" y="1987550"/>
              <a:ext cx="1905000" cy="2127250"/>
            </a:xfrm>
            <a:prstGeom prst="rect">
              <a:avLst/>
            </a:prstGeom>
            <a:solidFill>
              <a:schemeClr val="bg1"/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CaixaDeTexto 98"/>
            <p:cNvSpPr txBox="1"/>
            <p:nvPr/>
          </p:nvSpPr>
          <p:spPr>
            <a:xfrm>
              <a:off x="4283267" y="2915681"/>
              <a:ext cx="699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T(x,y)</a:t>
              </a:r>
            </a:p>
          </p:txBody>
        </p:sp>
        <p:cxnSp>
          <p:nvCxnSpPr>
            <p:cNvPr id="100" name="Conector reto 99"/>
            <p:cNvCxnSpPr/>
            <p:nvPr/>
          </p:nvCxnSpPr>
          <p:spPr>
            <a:xfrm>
              <a:off x="2588983" y="2041981"/>
              <a:ext cx="0" cy="2111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>
            <a:xfrm>
              <a:off x="2590800" y="2044700"/>
              <a:ext cx="0" cy="2088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>
              <a:off x="2625108" y="2045314"/>
              <a:ext cx="297797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9546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upo 70"/>
          <p:cNvGrpSpPr/>
          <p:nvPr/>
        </p:nvGrpSpPr>
        <p:grpSpPr>
          <a:xfrm>
            <a:off x="1835696" y="2240868"/>
            <a:ext cx="4104456" cy="2421560"/>
            <a:chOff x="1835696" y="2240868"/>
            <a:chExt cx="4104456" cy="2421560"/>
          </a:xfrm>
        </p:grpSpPr>
        <p:grpSp>
          <p:nvGrpSpPr>
            <p:cNvPr id="47" name="Grupo 46"/>
            <p:cNvGrpSpPr/>
            <p:nvPr/>
          </p:nvGrpSpPr>
          <p:grpSpPr>
            <a:xfrm>
              <a:off x="406794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3" name="Grupo 36"/>
            <p:cNvGrpSpPr/>
            <p:nvPr/>
          </p:nvGrpSpPr>
          <p:grpSpPr>
            <a:xfrm>
              <a:off x="2087724" y="2957505"/>
              <a:ext cx="1368152" cy="288032"/>
              <a:chOff x="755576" y="1484784"/>
              <a:chExt cx="1368152" cy="288032"/>
            </a:xfrm>
          </p:grpSpPr>
          <p:pic>
            <p:nvPicPr>
              <p:cNvPr id="28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Elipse 28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2131579" y="458112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upo 37"/>
            <p:cNvGrpSpPr/>
            <p:nvPr/>
          </p:nvGrpSpPr>
          <p:grpSpPr>
            <a:xfrm>
              <a:off x="4067668" y="2735814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07748" y="245689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47401" y="238488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610053" y="262662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563888" y="29156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5388992" y="2789777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400092" y="2915652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2087724" y="3823410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3419872" y="3831426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5400092" y="3545596"/>
              <a:ext cx="474" cy="108593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345587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543609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/>
            <p:nvPr/>
          </p:nvCxnSpPr>
          <p:spPr>
            <a:xfrm flipH="1">
              <a:off x="3095836" y="4185084"/>
              <a:ext cx="57606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3527884" y="429309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508104" y="425709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2195736" y="42570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843808" y="37890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4644008" y="346500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0" name="CaixaDeTexto 69"/>
          <p:cNvSpPr txBox="1"/>
          <p:nvPr/>
        </p:nvSpPr>
        <p:spPr>
          <a:xfrm>
            <a:off x="2591780" y="1160748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4644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2591780" y="1160748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endParaRPr lang="pt-BR" dirty="0"/>
          </a:p>
        </p:txBody>
      </p:sp>
      <p:grpSp>
        <p:nvGrpSpPr>
          <p:cNvPr id="71" name="Grupo 70"/>
          <p:cNvGrpSpPr/>
          <p:nvPr/>
        </p:nvGrpSpPr>
        <p:grpSpPr>
          <a:xfrm>
            <a:off x="1835696" y="2240868"/>
            <a:ext cx="4115342" cy="2202558"/>
            <a:chOff x="1835696" y="2240868"/>
            <a:chExt cx="4115342" cy="2202558"/>
          </a:xfrm>
        </p:grpSpPr>
        <p:cxnSp>
          <p:nvCxnSpPr>
            <p:cNvPr id="48" name="Conector reto 47"/>
            <p:cNvCxnSpPr/>
            <p:nvPr/>
          </p:nvCxnSpPr>
          <p:spPr>
            <a:xfrm>
              <a:off x="4175956" y="3338990"/>
              <a:ext cx="324036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Elipse 48"/>
            <p:cNvSpPr/>
            <p:nvPr/>
          </p:nvSpPr>
          <p:spPr>
            <a:xfrm>
              <a:off x="4067944" y="3266982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0" name="Fluxograma: Armazenamento de acesso direto 49"/>
            <p:cNvSpPr/>
            <p:nvPr/>
          </p:nvSpPr>
          <p:spPr>
            <a:xfrm>
              <a:off x="4427984" y="3266982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Fluxograma: Armazenamento de acesso direto 50"/>
            <p:cNvSpPr/>
            <p:nvPr/>
          </p:nvSpPr>
          <p:spPr>
            <a:xfrm>
              <a:off x="4535996" y="3176972"/>
              <a:ext cx="396044" cy="32403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Fluxograma: Armazenamento de acesso direto 51"/>
            <p:cNvSpPr/>
            <p:nvPr/>
          </p:nvSpPr>
          <p:spPr>
            <a:xfrm>
              <a:off x="4860032" y="3266982"/>
              <a:ext cx="216024" cy="144016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3" name="Conector reto 52"/>
            <p:cNvCxnSpPr/>
            <p:nvPr/>
          </p:nvCxnSpPr>
          <p:spPr>
            <a:xfrm>
              <a:off x="5040052" y="3338990"/>
              <a:ext cx="324036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Elipse 53"/>
            <p:cNvSpPr/>
            <p:nvPr/>
          </p:nvSpPr>
          <p:spPr>
            <a:xfrm>
              <a:off x="5292080" y="3266982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8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159732" y="2957505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Elipse 28"/>
            <p:cNvSpPr/>
            <p:nvPr/>
          </p:nvSpPr>
          <p:spPr>
            <a:xfrm>
              <a:off x="2087724" y="302951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Elipse 29"/>
            <p:cNvSpPr/>
            <p:nvPr/>
          </p:nvSpPr>
          <p:spPr>
            <a:xfrm>
              <a:off x="3311860" y="3029513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25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4139676" y="2735814"/>
              <a:ext cx="1193275" cy="28803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6" name="Elipse 25"/>
            <p:cNvSpPr/>
            <p:nvPr/>
          </p:nvSpPr>
          <p:spPr>
            <a:xfrm>
              <a:off x="4067668" y="2807822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7" name="Elipse 26"/>
            <p:cNvSpPr/>
            <p:nvPr/>
          </p:nvSpPr>
          <p:spPr>
            <a:xfrm>
              <a:off x="5291804" y="2807822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/>
            <p:cNvSpPr/>
            <p:nvPr/>
          </p:nvSpPr>
          <p:spPr>
            <a:xfrm>
              <a:off x="3407748" y="245689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47401" y="238488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610053" y="262662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563888" y="29156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5388992" y="2789777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400092" y="2915652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16" name="Conector reto 15"/>
            <p:cNvCxnSpPr/>
            <p:nvPr/>
          </p:nvCxnSpPr>
          <p:spPr>
            <a:xfrm flipV="1">
              <a:off x="3419872" y="3831426"/>
              <a:ext cx="0" cy="61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5400092" y="3545596"/>
              <a:ext cx="474" cy="864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3455876" y="438852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5446982" y="4366754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3527884" y="406449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518990" y="400671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4644008" y="346500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5" name="Conector de seta reta 54"/>
            <p:cNvCxnSpPr/>
            <p:nvPr/>
          </p:nvCxnSpPr>
          <p:spPr>
            <a:xfrm>
              <a:off x="3455872" y="411637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CaixaDeTexto 68"/>
            <p:cNvSpPr txBox="1"/>
            <p:nvPr/>
          </p:nvSpPr>
          <p:spPr>
            <a:xfrm>
              <a:off x="3397248" y="3770564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25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aixaDeTexto 55"/>
          <p:cNvSpPr txBox="1"/>
          <p:nvPr/>
        </p:nvSpPr>
        <p:spPr>
          <a:xfrm>
            <a:off x="539552" y="1484784"/>
            <a:ext cx="549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c) Barra circular uniforme, solicitada a torção distribuída:</a:t>
            </a:r>
          </a:p>
        </p:txBody>
      </p:sp>
      <p:grpSp>
        <p:nvGrpSpPr>
          <p:cNvPr id="97" name="Grupo 96"/>
          <p:cNvGrpSpPr/>
          <p:nvPr/>
        </p:nvGrpSpPr>
        <p:grpSpPr>
          <a:xfrm>
            <a:off x="1403648" y="1916832"/>
            <a:ext cx="4176464" cy="1872208"/>
            <a:chOff x="1403648" y="1916832"/>
            <a:chExt cx="4176464" cy="1872208"/>
          </a:xfrm>
        </p:grpSpPr>
        <p:sp>
          <p:nvSpPr>
            <p:cNvPr id="43" name="Fluxograma: Armazenamento de acesso direto 42"/>
            <p:cNvSpPr/>
            <p:nvPr/>
          </p:nvSpPr>
          <p:spPr>
            <a:xfrm>
              <a:off x="1475656" y="2348880"/>
              <a:ext cx="792088" cy="576064"/>
            </a:xfrm>
            <a:prstGeom prst="flowChartMagneticDrum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Fluxograma: Armazenamento de acesso direto 45"/>
            <p:cNvSpPr/>
            <p:nvPr/>
          </p:nvSpPr>
          <p:spPr>
            <a:xfrm>
              <a:off x="4139952" y="2348880"/>
              <a:ext cx="792088" cy="576064"/>
            </a:xfrm>
            <a:prstGeom prst="flowChartMagneticDrum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1907704" y="2348880"/>
              <a:ext cx="2520280" cy="57606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Retângulo 48"/>
            <p:cNvSpPr/>
            <p:nvPr/>
          </p:nvSpPr>
          <p:spPr>
            <a:xfrm>
              <a:off x="1691680" y="2357912"/>
              <a:ext cx="2880320" cy="5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CaixaDeTexto 53"/>
            <p:cNvSpPr txBox="1"/>
            <p:nvPr/>
          </p:nvSpPr>
          <p:spPr>
            <a:xfrm>
              <a:off x="1403648" y="1916832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  <p:sp>
          <p:nvSpPr>
            <p:cNvPr id="60" name="Arco 59"/>
            <p:cNvSpPr/>
            <p:nvPr/>
          </p:nvSpPr>
          <p:spPr>
            <a:xfrm flipH="1" flipV="1">
              <a:off x="1619672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Arco 70"/>
            <p:cNvSpPr/>
            <p:nvPr/>
          </p:nvSpPr>
          <p:spPr>
            <a:xfrm flipH="1" flipV="1">
              <a:off x="2051720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Arco 74"/>
            <p:cNvSpPr/>
            <p:nvPr/>
          </p:nvSpPr>
          <p:spPr>
            <a:xfrm flipH="1" flipV="1">
              <a:off x="2483768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Arco 75"/>
            <p:cNvSpPr/>
            <p:nvPr/>
          </p:nvSpPr>
          <p:spPr>
            <a:xfrm flipH="1" flipV="1">
              <a:off x="2915816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Arco 76"/>
            <p:cNvSpPr/>
            <p:nvPr/>
          </p:nvSpPr>
          <p:spPr>
            <a:xfrm flipH="1" flipV="1">
              <a:off x="3347864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Arco 77"/>
            <p:cNvSpPr/>
            <p:nvPr/>
          </p:nvSpPr>
          <p:spPr>
            <a:xfrm flipH="1" flipV="1">
              <a:off x="3779912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Arco 79"/>
            <p:cNvSpPr/>
            <p:nvPr/>
          </p:nvSpPr>
          <p:spPr>
            <a:xfrm flipH="1" flipV="1">
              <a:off x="4211960" y="2204864"/>
              <a:ext cx="648072" cy="936104"/>
            </a:xfrm>
            <a:prstGeom prst="arc">
              <a:avLst>
                <a:gd name="adj1" fmla="val 17418498"/>
                <a:gd name="adj2" fmla="val 652416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1" name="Conector reto 80"/>
            <p:cNvCxnSpPr/>
            <p:nvPr/>
          </p:nvCxnSpPr>
          <p:spPr>
            <a:xfrm flipV="1">
              <a:off x="1619672" y="2996952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Conector reto 84"/>
            <p:cNvCxnSpPr/>
            <p:nvPr/>
          </p:nvCxnSpPr>
          <p:spPr>
            <a:xfrm flipV="1">
              <a:off x="4788024" y="2996952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ector reto 86"/>
            <p:cNvCxnSpPr/>
            <p:nvPr/>
          </p:nvCxnSpPr>
          <p:spPr>
            <a:xfrm flipH="1">
              <a:off x="1475656" y="3645024"/>
              <a:ext cx="3456384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CaixaDeTexto 89"/>
            <p:cNvSpPr txBox="1"/>
            <p:nvPr/>
          </p:nvSpPr>
          <p:spPr>
            <a:xfrm>
              <a:off x="2915816" y="3284984"/>
              <a:ext cx="5408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L, G</a:t>
              </a:r>
            </a:p>
          </p:txBody>
        </p:sp>
        <p:cxnSp>
          <p:nvCxnSpPr>
            <p:cNvPr id="91" name="Conector reto 90"/>
            <p:cNvCxnSpPr/>
            <p:nvPr/>
          </p:nvCxnSpPr>
          <p:spPr>
            <a:xfrm flipH="1">
              <a:off x="4932040" y="2348880"/>
              <a:ext cx="648072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to 92"/>
            <p:cNvCxnSpPr/>
            <p:nvPr/>
          </p:nvCxnSpPr>
          <p:spPr>
            <a:xfrm flipH="1">
              <a:off x="4932040" y="2924944"/>
              <a:ext cx="648072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reto 93"/>
            <p:cNvCxnSpPr/>
            <p:nvPr/>
          </p:nvCxnSpPr>
          <p:spPr>
            <a:xfrm flipV="1">
              <a:off x="5436096" y="2204864"/>
              <a:ext cx="0" cy="86409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CaixaDeTexto 95"/>
            <p:cNvSpPr txBox="1"/>
            <p:nvPr/>
          </p:nvSpPr>
          <p:spPr>
            <a:xfrm>
              <a:off x="5148064" y="2420888"/>
              <a:ext cx="327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68"/>
          <p:cNvGrpSpPr/>
          <p:nvPr/>
        </p:nvGrpSpPr>
        <p:grpSpPr>
          <a:xfrm>
            <a:off x="1835696" y="2240868"/>
            <a:ext cx="4104456" cy="2421560"/>
            <a:chOff x="1835696" y="2240868"/>
            <a:chExt cx="4104456" cy="2421560"/>
          </a:xfrm>
        </p:grpSpPr>
        <p:grpSp>
          <p:nvGrpSpPr>
            <p:cNvPr id="3" name="Grupo 46"/>
            <p:cNvGrpSpPr/>
            <p:nvPr/>
          </p:nvGrpSpPr>
          <p:grpSpPr>
            <a:xfrm>
              <a:off x="406794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Grupo 45"/>
            <p:cNvGrpSpPr/>
            <p:nvPr/>
          </p:nvGrpSpPr>
          <p:grpSpPr>
            <a:xfrm>
              <a:off x="2087724" y="3176972"/>
              <a:ext cx="1368152" cy="324036"/>
              <a:chOff x="2303748" y="800708"/>
              <a:chExt cx="1368152" cy="324036"/>
            </a:xfrm>
          </p:grpSpPr>
          <p:cxnSp>
            <p:nvCxnSpPr>
              <p:cNvPr id="45" name="Conector reto 44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" name="Elipse 31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9" name="Fluxograma: Armazenamento de acesso direto 38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Fluxograma: Armazenamento de acesso direto 3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Fluxograma: Armazenamento de acesso direto 40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2" name="Conector reto 41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Elipse 32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6" name="Grupo 36"/>
            <p:cNvGrpSpPr/>
            <p:nvPr/>
          </p:nvGrpSpPr>
          <p:grpSpPr>
            <a:xfrm>
              <a:off x="2087724" y="2751765"/>
              <a:ext cx="1368152" cy="288032"/>
              <a:chOff x="755576" y="1484784"/>
              <a:chExt cx="1368152" cy="288032"/>
            </a:xfrm>
          </p:grpSpPr>
          <p:pic>
            <p:nvPicPr>
              <p:cNvPr id="28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9" name="Elipse 28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2131579" y="458112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upo 37"/>
            <p:cNvGrpSpPr/>
            <p:nvPr/>
          </p:nvGrpSpPr>
          <p:grpSpPr>
            <a:xfrm>
              <a:off x="4067668" y="2735814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07748" y="2456892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4647401" y="238488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2610053" y="242088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563888" y="2915652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5388992" y="2789777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5400092" y="2915652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2087724" y="3823410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3419872" y="3831426"/>
              <a:ext cx="0" cy="7920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5400092" y="3545596"/>
              <a:ext cx="474" cy="108593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345587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5436096" y="46171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de seta reta 19"/>
            <p:cNvCxnSpPr/>
            <p:nvPr/>
          </p:nvCxnSpPr>
          <p:spPr>
            <a:xfrm flipH="1">
              <a:off x="3095836" y="4185084"/>
              <a:ext cx="57606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3527884" y="429309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508104" y="425709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2195736" y="42570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843808" y="378904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  <p:sp>
          <p:nvSpPr>
            <p:cNvPr id="5" name="Retângulo 4"/>
            <p:cNvSpPr/>
            <p:nvPr/>
          </p:nvSpPr>
          <p:spPr>
            <a:xfrm>
              <a:off x="2051720" y="2456892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CaixaDeTexto 54"/>
            <p:cNvSpPr txBox="1"/>
            <p:nvPr/>
          </p:nvSpPr>
          <p:spPr>
            <a:xfrm>
              <a:off x="2610924" y="349171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4644008" y="346500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57" name="Conector reto 56"/>
            <p:cNvCxnSpPr/>
            <p:nvPr/>
          </p:nvCxnSpPr>
          <p:spPr>
            <a:xfrm>
              <a:off x="1933422" y="2363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933422" y="251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933422" y="266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>
              <a:off x="1933422" y="282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933422" y="297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Conector reto 61"/>
            <p:cNvCxnSpPr/>
            <p:nvPr/>
          </p:nvCxnSpPr>
          <p:spPr>
            <a:xfrm>
              <a:off x="1933422" y="312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933422" y="3277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onector reto 63"/>
            <p:cNvCxnSpPr/>
            <p:nvPr/>
          </p:nvCxnSpPr>
          <p:spPr>
            <a:xfrm>
              <a:off x="1933422" y="3429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64"/>
            <p:cNvCxnSpPr/>
            <p:nvPr/>
          </p:nvCxnSpPr>
          <p:spPr>
            <a:xfrm>
              <a:off x="1933422" y="3582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65"/>
            <p:cNvCxnSpPr/>
            <p:nvPr/>
          </p:nvCxnSpPr>
          <p:spPr>
            <a:xfrm>
              <a:off x="1943708" y="3734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Retângulo 66"/>
            <p:cNvSpPr/>
            <p:nvPr/>
          </p:nvSpPr>
          <p:spPr>
            <a:xfrm>
              <a:off x="1835696" y="2240868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1871700" y="378904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0" name="CaixaDeTexto 69"/>
          <p:cNvSpPr txBox="1"/>
          <p:nvPr/>
        </p:nvSpPr>
        <p:spPr>
          <a:xfrm>
            <a:off x="2591780" y="1160748"/>
            <a:ext cx="251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0944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1367644" y="1196752"/>
            <a:ext cx="606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r>
              <a:rPr lang="pt-BR" dirty="0"/>
              <a:t> em base de N </a:t>
            </a:r>
            <a:r>
              <a:rPr lang="pt-BR" dirty="0" err="1"/>
              <a:t>gdl</a:t>
            </a:r>
            <a:r>
              <a:rPr lang="pt-BR" dirty="0"/>
              <a:t> – formulação modal</a:t>
            </a:r>
          </a:p>
        </p:txBody>
      </p:sp>
      <p:grpSp>
        <p:nvGrpSpPr>
          <p:cNvPr id="34" name="Grupo 33"/>
          <p:cNvGrpSpPr/>
          <p:nvPr/>
        </p:nvGrpSpPr>
        <p:grpSpPr>
          <a:xfrm>
            <a:off x="2087724" y="1988840"/>
            <a:ext cx="5256584" cy="1845496"/>
            <a:chOff x="2087724" y="1988840"/>
            <a:chExt cx="5256584" cy="1845496"/>
          </a:xfrm>
        </p:grpSpPr>
        <p:sp>
          <p:nvSpPr>
            <p:cNvPr id="71" name="Elipse 70"/>
            <p:cNvSpPr/>
            <p:nvPr/>
          </p:nvSpPr>
          <p:spPr>
            <a:xfrm>
              <a:off x="3347864" y="265491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Grupo 46"/>
            <p:cNvGrpSpPr/>
            <p:nvPr/>
          </p:nvGrpSpPr>
          <p:grpSpPr>
            <a:xfrm>
              <a:off x="5472100" y="2780928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3499731" y="375303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" name="Grupo 37"/>
            <p:cNvGrpSpPr/>
            <p:nvPr/>
          </p:nvGrpSpPr>
          <p:grpSpPr>
            <a:xfrm>
              <a:off x="5471824" y="2339770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55876" y="2060848"/>
              <a:ext cx="20761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6051557" y="1988840"/>
              <a:ext cx="358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k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779912" y="2519608"/>
              <a:ext cx="136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Est. primária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6793148" y="2393733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757542" y="2492896"/>
              <a:ext cx="4427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  <a:r>
                <a:rPr lang="pt-BR" baseline="-25000" dirty="0"/>
                <a:t>a</a:t>
              </a:r>
            </a:p>
            <a:p>
              <a:endParaRPr lang="pt-BR" baseline="-25000" dirty="0"/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3455876" y="3427366"/>
              <a:ext cx="0" cy="36167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5544108" y="3435382"/>
              <a:ext cx="0" cy="35365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804248" y="3149552"/>
              <a:ext cx="474" cy="6394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558011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684025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5652120" y="3465004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  <a:r>
                <a:rPr lang="pt-BR" baseline="-25000" dirty="0"/>
                <a:t>c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912260" y="342900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3563888" y="342900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f</a:t>
              </a:r>
              <a:endParaRPr lang="pt-BR" baseline="-25000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087724" y="2204864"/>
              <a:ext cx="1151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F(t)=F</a:t>
              </a:r>
              <a:r>
                <a:rPr lang="pt-BR" baseline="-25000" dirty="0"/>
                <a:t>0</a:t>
              </a:r>
              <a:r>
                <a:rPr lang="pt-BR" dirty="0"/>
                <a:t>e</a:t>
              </a:r>
              <a:r>
                <a:rPr lang="pt-BR" baseline="30000" dirty="0"/>
                <a:t>i</a:t>
              </a:r>
              <a:r>
                <a:rPr lang="el-GR" baseline="30000" dirty="0"/>
                <a:t>Ω</a:t>
              </a:r>
              <a:r>
                <a:rPr lang="pt-BR" baseline="30000" dirty="0"/>
                <a:t>t</a:t>
              </a:r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6048164" y="306896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c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72" name="Seta para a direita 71"/>
            <p:cNvSpPr/>
            <p:nvPr/>
          </p:nvSpPr>
          <p:spPr>
            <a:xfrm>
              <a:off x="2663788" y="2600908"/>
              <a:ext cx="612068" cy="2520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92989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1367644" y="1196752"/>
            <a:ext cx="606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ADV amortecido de 1 </a:t>
            </a:r>
            <a:r>
              <a:rPr lang="pt-BR" dirty="0" err="1"/>
              <a:t>gdl</a:t>
            </a:r>
            <a:r>
              <a:rPr lang="pt-BR" dirty="0"/>
              <a:t> em base de N </a:t>
            </a:r>
            <a:r>
              <a:rPr lang="pt-BR" dirty="0" err="1"/>
              <a:t>gdl</a:t>
            </a:r>
            <a:r>
              <a:rPr lang="pt-BR" dirty="0"/>
              <a:t> – formulação modal</a:t>
            </a:r>
          </a:p>
        </p:txBody>
      </p:sp>
      <p:grpSp>
        <p:nvGrpSpPr>
          <p:cNvPr id="2" name="Grupo 33"/>
          <p:cNvGrpSpPr/>
          <p:nvPr/>
        </p:nvGrpSpPr>
        <p:grpSpPr>
          <a:xfrm>
            <a:off x="2555808" y="1988840"/>
            <a:ext cx="4788500" cy="1845496"/>
            <a:chOff x="2555808" y="1988840"/>
            <a:chExt cx="4788500" cy="1845496"/>
          </a:xfrm>
        </p:grpSpPr>
        <p:sp>
          <p:nvSpPr>
            <p:cNvPr id="71" name="Elipse 70"/>
            <p:cNvSpPr/>
            <p:nvPr/>
          </p:nvSpPr>
          <p:spPr>
            <a:xfrm>
              <a:off x="3347864" y="265491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Grupo 46"/>
            <p:cNvGrpSpPr/>
            <p:nvPr/>
          </p:nvGrpSpPr>
          <p:grpSpPr>
            <a:xfrm>
              <a:off x="5472100" y="2780928"/>
              <a:ext cx="1368152" cy="324036"/>
              <a:chOff x="2303748" y="800708"/>
              <a:chExt cx="1368152" cy="324036"/>
            </a:xfrm>
          </p:grpSpPr>
          <p:cxnSp>
            <p:nvCxnSpPr>
              <p:cNvPr id="48" name="Conector reto 47"/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Elipse 48"/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0" name="Fluxograma: Armazenamento de acesso direto 49"/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Fluxograma: Armazenamento de acesso direto 50"/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Fluxograma: Armazenamento de acesso direto 51"/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3" name="Conector reto 52"/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4" name="Elipse 53"/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7" name="Conector de seta reta 6"/>
            <p:cNvCxnSpPr/>
            <p:nvPr/>
          </p:nvCxnSpPr>
          <p:spPr>
            <a:xfrm>
              <a:off x="3499731" y="3753036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Grupo 37"/>
            <p:cNvGrpSpPr/>
            <p:nvPr/>
          </p:nvGrpSpPr>
          <p:grpSpPr>
            <a:xfrm>
              <a:off x="5471824" y="2339770"/>
              <a:ext cx="1368152" cy="288032"/>
              <a:chOff x="755576" y="1484784"/>
              <a:chExt cx="1368152" cy="288032"/>
            </a:xfrm>
          </p:grpSpPr>
          <p:pic>
            <p:nvPicPr>
              <p:cNvPr id="25" name="Picture 2" descr="C:\Users\Vergílio\Desktop\Apresentações e Imagens\IMAGENS\apostila de matlab\massamolaamort2.bmp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Elipse 25"/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Retângulo 8"/>
            <p:cNvSpPr/>
            <p:nvPr/>
          </p:nvSpPr>
          <p:spPr>
            <a:xfrm>
              <a:off x="3455876" y="2060848"/>
              <a:ext cx="20761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6051557" y="1988840"/>
              <a:ext cx="358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k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3779912" y="2519608"/>
              <a:ext cx="13651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Est. primária</a:t>
              </a:r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6793148" y="2393733"/>
              <a:ext cx="358745" cy="6475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CaixaDeTexto 13"/>
            <p:cNvSpPr txBox="1"/>
            <p:nvPr/>
          </p:nvSpPr>
          <p:spPr>
            <a:xfrm>
              <a:off x="6757542" y="2492896"/>
              <a:ext cx="44275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  <a:r>
                <a:rPr lang="pt-BR" baseline="-25000" dirty="0"/>
                <a:t>a</a:t>
              </a:r>
            </a:p>
            <a:p>
              <a:endParaRPr lang="pt-BR" baseline="-25000" dirty="0"/>
            </a:p>
          </p:txBody>
        </p:sp>
        <p:cxnSp>
          <p:nvCxnSpPr>
            <p:cNvPr id="15" name="Conector reto 14"/>
            <p:cNvCxnSpPr/>
            <p:nvPr/>
          </p:nvCxnSpPr>
          <p:spPr>
            <a:xfrm flipV="1">
              <a:off x="3455876" y="3427366"/>
              <a:ext cx="0" cy="36167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5544108" y="3435382"/>
              <a:ext cx="0" cy="35365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16"/>
            <p:cNvCxnSpPr/>
            <p:nvPr/>
          </p:nvCxnSpPr>
          <p:spPr>
            <a:xfrm flipV="1">
              <a:off x="6804248" y="3149552"/>
              <a:ext cx="474" cy="639488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de seta reta 17"/>
            <p:cNvCxnSpPr/>
            <p:nvPr/>
          </p:nvCxnSpPr>
          <p:spPr>
            <a:xfrm>
              <a:off x="558011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de seta reta 18"/>
            <p:cNvCxnSpPr/>
            <p:nvPr/>
          </p:nvCxnSpPr>
          <p:spPr>
            <a:xfrm>
              <a:off x="6840252" y="3789040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CaixaDeTexto 20"/>
            <p:cNvSpPr txBox="1"/>
            <p:nvPr/>
          </p:nvSpPr>
          <p:spPr>
            <a:xfrm>
              <a:off x="5652120" y="3465004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  <a:r>
                <a:rPr lang="pt-BR" baseline="-25000" dirty="0"/>
                <a:t>c</a:t>
              </a:r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6912260" y="342900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3563888" y="342900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x</a:t>
              </a:r>
              <a:r>
                <a:rPr lang="pt-BR" baseline="-25000" dirty="0" err="1"/>
                <a:t>f</a:t>
              </a:r>
              <a:endParaRPr lang="pt-BR" baseline="-25000" dirty="0"/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2555808" y="2248406"/>
              <a:ext cx="508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</a:t>
              </a:r>
              <a:endParaRPr lang="pt-BR" baseline="30000" dirty="0"/>
            </a:p>
          </p:txBody>
        </p:sp>
        <p:sp>
          <p:nvSpPr>
            <p:cNvPr id="56" name="CaixaDeTexto 55"/>
            <p:cNvSpPr txBox="1"/>
            <p:nvPr/>
          </p:nvSpPr>
          <p:spPr>
            <a:xfrm>
              <a:off x="6048164" y="3068960"/>
              <a:ext cx="353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/>
                <a:t>c</a:t>
              </a:r>
              <a:r>
                <a:rPr lang="pt-BR" baseline="-25000" dirty="0" err="1"/>
                <a:t>a</a:t>
              </a:r>
              <a:endParaRPr lang="pt-BR" baseline="-25000" dirty="0"/>
            </a:p>
          </p:txBody>
        </p:sp>
        <p:sp>
          <p:nvSpPr>
            <p:cNvPr id="72" name="Seta para a direita 71"/>
            <p:cNvSpPr/>
            <p:nvPr/>
          </p:nvSpPr>
          <p:spPr>
            <a:xfrm>
              <a:off x="2663788" y="2600908"/>
              <a:ext cx="612068" cy="252028"/>
            </a:xfrm>
            <a:prstGeom prst="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7967615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69"/>
          <p:cNvSpPr txBox="1"/>
          <p:nvPr/>
        </p:nvSpPr>
        <p:spPr>
          <a:xfrm>
            <a:off x="560336" y="191736"/>
            <a:ext cx="192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de composto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456359" y="2051387"/>
            <a:ext cx="6384982" cy="2614584"/>
            <a:chOff x="1456359" y="2051387"/>
            <a:chExt cx="6384982" cy="2614584"/>
          </a:xfrm>
        </p:grpSpPr>
        <p:grpSp>
          <p:nvGrpSpPr>
            <p:cNvPr id="22" name="Group 21"/>
            <p:cNvGrpSpPr/>
            <p:nvPr/>
          </p:nvGrpSpPr>
          <p:grpSpPr>
            <a:xfrm>
              <a:off x="1456359" y="2180444"/>
              <a:ext cx="4828102" cy="1368088"/>
              <a:chOff x="1456359" y="2180444"/>
              <a:chExt cx="4828102" cy="1368088"/>
            </a:xfrm>
          </p:grpSpPr>
          <p:sp>
            <p:nvSpPr>
              <p:cNvPr id="63" name="Fluxograma: Armazenamento de acesso direto 42"/>
              <p:cNvSpPr/>
              <p:nvPr/>
            </p:nvSpPr>
            <p:spPr>
              <a:xfrm>
                <a:off x="1456359" y="2324460"/>
                <a:ext cx="792088" cy="576064"/>
              </a:xfrm>
              <a:prstGeom prst="flowChartMagneticDrum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Fluxograma: Armazenamento de acesso direto 45"/>
              <p:cNvSpPr/>
              <p:nvPr/>
            </p:nvSpPr>
            <p:spPr>
              <a:xfrm>
                <a:off x="4120655" y="2324460"/>
                <a:ext cx="792088" cy="576064"/>
              </a:xfrm>
              <a:prstGeom prst="flowChartMagneticDrum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46"/>
              <p:cNvSpPr/>
              <p:nvPr/>
            </p:nvSpPr>
            <p:spPr>
              <a:xfrm>
                <a:off x="1888407" y="2324460"/>
                <a:ext cx="2520280" cy="5760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48"/>
              <p:cNvSpPr/>
              <p:nvPr/>
            </p:nvSpPr>
            <p:spPr>
              <a:xfrm>
                <a:off x="1672383" y="2340070"/>
                <a:ext cx="2880320" cy="547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7" name="Conector reto 80"/>
              <p:cNvCxnSpPr/>
              <p:nvPr/>
            </p:nvCxnSpPr>
            <p:spPr>
              <a:xfrm flipV="1">
                <a:off x="1600375" y="2972532"/>
                <a:ext cx="0" cy="5760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84"/>
              <p:cNvCxnSpPr/>
              <p:nvPr/>
            </p:nvCxnSpPr>
            <p:spPr>
              <a:xfrm flipV="1">
                <a:off x="4768727" y="2972532"/>
                <a:ext cx="0" cy="5760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86"/>
              <p:cNvCxnSpPr/>
              <p:nvPr/>
            </p:nvCxnSpPr>
            <p:spPr>
              <a:xfrm flipH="1">
                <a:off x="1456359" y="3468204"/>
                <a:ext cx="3456384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0" name="CaixaDeTexto 89"/>
              <p:cNvSpPr txBox="1"/>
              <p:nvPr/>
            </p:nvSpPr>
            <p:spPr>
              <a:xfrm>
                <a:off x="2992094" y="3098872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L</a:t>
                </a:r>
              </a:p>
            </p:txBody>
          </p:sp>
          <p:cxnSp>
            <p:nvCxnSpPr>
              <p:cNvPr id="71" name="Conector reto 90"/>
              <p:cNvCxnSpPr>
                <a:cxnSpLocks/>
              </p:cNvCxnSpPr>
              <p:nvPr/>
            </p:nvCxnSpPr>
            <p:spPr>
              <a:xfrm flipH="1">
                <a:off x="4912743" y="2324460"/>
                <a:ext cx="1152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92"/>
              <p:cNvCxnSpPr>
                <a:cxnSpLocks/>
              </p:cNvCxnSpPr>
              <p:nvPr/>
            </p:nvCxnSpPr>
            <p:spPr>
              <a:xfrm flipH="1">
                <a:off x="4912743" y="2900524"/>
                <a:ext cx="1152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93"/>
              <p:cNvCxnSpPr/>
              <p:nvPr/>
            </p:nvCxnSpPr>
            <p:spPr>
              <a:xfrm flipV="1">
                <a:off x="5957127" y="2180444"/>
                <a:ext cx="0" cy="864096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4" name="CaixaDeTexto 95"/>
              <p:cNvSpPr txBox="1"/>
              <p:nvPr/>
            </p:nvSpPr>
            <p:spPr>
              <a:xfrm>
                <a:off x="5957127" y="2416765"/>
                <a:ext cx="327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D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4714284" y="2421526"/>
                <a:ext cx="139607" cy="3819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39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6" name="Conector reto 90"/>
              <p:cNvCxnSpPr>
                <a:cxnSpLocks/>
              </p:cNvCxnSpPr>
              <p:nvPr/>
            </p:nvCxnSpPr>
            <p:spPr>
              <a:xfrm flipH="1">
                <a:off x="4819251" y="2431838"/>
                <a:ext cx="828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92"/>
              <p:cNvCxnSpPr>
                <a:cxnSpLocks/>
              </p:cNvCxnSpPr>
              <p:nvPr/>
            </p:nvCxnSpPr>
            <p:spPr>
              <a:xfrm flipH="1">
                <a:off x="4819251" y="2793155"/>
                <a:ext cx="828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93"/>
              <p:cNvCxnSpPr/>
              <p:nvPr/>
            </p:nvCxnSpPr>
            <p:spPr>
              <a:xfrm flipV="1">
                <a:off x="5555345" y="2354244"/>
                <a:ext cx="0" cy="50400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CaixaDeTexto 95"/>
              <p:cNvSpPr txBox="1"/>
              <p:nvPr/>
            </p:nvSpPr>
            <p:spPr>
              <a:xfrm>
                <a:off x="5522702" y="2423814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d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3722061" y="2051387"/>
              <a:ext cx="1517268" cy="959605"/>
              <a:chOff x="3479341" y="3927256"/>
              <a:chExt cx="1517268" cy="959605"/>
            </a:xfrm>
          </p:grpSpPr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3627760" y="4767918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>
                <a:off x="3486268" y="4537777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7" name="Arc 56"/>
              <p:cNvSpPr/>
              <p:nvPr/>
            </p:nvSpPr>
            <p:spPr>
              <a:xfrm>
                <a:off x="3479341" y="3972461"/>
                <a:ext cx="914400" cy="914400"/>
              </a:xfrm>
              <a:prstGeom prst="arc">
                <a:avLst>
                  <a:gd name="adj1" fmla="val 7915268"/>
                  <a:gd name="adj2" fmla="val 9990257"/>
                </a:avLst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Arc 57"/>
              <p:cNvSpPr/>
              <p:nvPr/>
            </p:nvSpPr>
            <p:spPr>
              <a:xfrm>
                <a:off x="4044603" y="3972461"/>
                <a:ext cx="914400" cy="914400"/>
              </a:xfrm>
              <a:prstGeom prst="arc">
                <a:avLst>
                  <a:gd name="adj1" fmla="val 7915268"/>
                  <a:gd name="adj2" fmla="val 9990257"/>
                </a:avLst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9" name="Straight Connector 58"/>
              <p:cNvCxnSpPr>
                <a:cxnSpLocks/>
              </p:cNvCxnSpPr>
              <p:nvPr/>
            </p:nvCxnSpPr>
            <p:spPr>
              <a:xfrm>
                <a:off x="3665366" y="4722713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>
                <a:cxnSpLocks/>
              </p:cNvCxnSpPr>
              <p:nvPr/>
            </p:nvCxnSpPr>
            <p:spPr>
              <a:xfrm>
                <a:off x="3523874" y="4492572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61" name="Arc 60"/>
              <p:cNvSpPr/>
              <p:nvPr/>
            </p:nvSpPr>
            <p:spPr>
              <a:xfrm>
                <a:off x="3516947" y="3927256"/>
                <a:ext cx="914400" cy="914400"/>
              </a:xfrm>
              <a:prstGeom prst="arc">
                <a:avLst>
                  <a:gd name="adj1" fmla="val 7915268"/>
                  <a:gd name="adj2" fmla="val 9990257"/>
                </a:avLst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Arc 61"/>
              <p:cNvSpPr/>
              <p:nvPr/>
            </p:nvSpPr>
            <p:spPr>
              <a:xfrm>
                <a:off x="4082209" y="3927256"/>
                <a:ext cx="914400" cy="914400"/>
              </a:xfrm>
              <a:prstGeom prst="arc">
                <a:avLst>
                  <a:gd name="adj1" fmla="val 7915268"/>
                  <a:gd name="adj2" fmla="val 9990257"/>
                </a:avLst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Arrow: Bent 23"/>
            <p:cNvSpPr/>
            <p:nvPr/>
          </p:nvSpPr>
          <p:spPr>
            <a:xfrm flipV="1">
              <a:off x="4109702" y="2960743"/>
              <a:ext cx="1022467" cy="1341216"/>
            </a:xfrm>
            <a:prstGeom prst="bentArrow">
              <a:avLst>
                <a:gd name="adj1" fmla="val 5694"/>
                <a:gd name="adj2" fmla="val 9785"/>
                <a:gd name="adj3" fmla="val 22257"/>
                <a:gd name="adj4" fmla="val 77743"/>
              </a:avLst>
            </a:prstGeom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5151741" y="3890116"/>
              <a:ext cx="2469938" cy="775855"/>
              <a:chOff x="5257800" y="3690199"/>
              <a:chExt cx="2469938" cy="775855"/>
            </a:xfrm>
          </p:grpSpPr>
          <p:cxnSp>
            <p:nvCxnSpPr>
              <p:cNvPr id="51" name="Straight Connector 50"/>
              <p:cNvCxnSpPr>
                <a:cxnSpLocks/>
                <a:stCxn id="53" idx="3"/>
                <a:endCxn id="54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  <a:stCxn id="53" idx="0"/>
                <a:endCxn id="54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53" name="Freeform: Shape 52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Freeform: Shape 53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371403" y="3683757"/>
              <a:ext cx="2469938" cy="775855"/>
              <a:chOff x="5257800" y="3690199"/>
              <a:chExt cx="2469938" cy="775855"/>
            </a:xfrm>
          </p:grpSpPr>
          <p:cxnSp>
            <p:nvCxnSpPr>
              <p:cNvPr id="47" name="Straight Connector 46"/>
              <p:cNvCxnSpPr>
                <a:cxnSpLocks/>
                <a:stCxn id="49" idx="3"/>
                <a:endCxn id="50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  <a:stCxn id="49" idx="0"/>
                <a:endCxn id="50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9" name="Freeform: Shape 48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Freeform: Shape 49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206656" y="3838527"/>
              <a:ext cx="2469938" cy="775855"/>
              <a:chOff x="5257800" y="3690199"/>
              <a:chExt cx="2469938" cy="775855"/>
            </a:xfrm>
          </p:grpSpPr>
          <p:cxnSp>
            <p:nvCxnSpPr>
              <p:cNvPr id="43" name="Straight Connector 42"/>
              <p:cNvCxnSpPr>
                <a:cxnSpLocks/>
                <a:stCxn id="45" idx="3"/>
                <a:endCxn id="46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  <a:stCxn id="45" idx="0"/>
                <a:endCxn id="46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5" name="Freeform: Shape 44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Freeform: Shape 45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261572" y="3786937"/>
              <a:ext cx="2469938" cy="775855"/>
              <a:chOff x="5257800" y="3690199"/>
              <a:chExt cx="2469938" cy="775855"/>
            </a:xfrm>
          </p:grpSpPr>
          <p:cxnSp>
            <p:nvCxnSpPr>
              <p:cNvPr id="39" name="Straight Connector 38"/>
              <p:cNvCxnSpPr>
                <a:cxnSpLocks/>
                <a:stCxn id="41" idx="3"/>
                <a:endCxn id="42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  <a:stCxn id="41" idx="0"/>
                <a:endCxn id="42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1" name="Freeform: Shape 40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: Shape 41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316488" y="3735347"/>
              <a:ext cx="2469938" cy="775855"/>
              <a:chOff x="5257800" y="3690199"/>
              <a:chExt cx="2469938" cy="775855"/>
            </a:xfrm>
          </p:grpSpPr>
          <p:cxnSp>
            <p:nvCxnSpPr>
              <p:cNvPr id="35" name="Straight Connector 34"/>
              <p:cNvCxnSpPr>
                <a:cxnSpLocks/>
                <a:stCxn id="37" idx="3"/>
                <a:endCxn id="38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  <a:stCxn id="37" idx="0"/>
                <a:endCxn id="38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37" name="Freeform: Shape 36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Freeform: Shape 37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30" name="Straight Connector 29"/>
            <p:cNvCxnSpPr>
              <a:cxnSpLocks/>
              <a:stCxn id="54" idx="0"/>
              <a:endCxn id="50" idx="0"/>
            </p:cNvCxnSpPr>
            <p:nvPr/>
          </p:nvCxnSpPr>
          <p:spPr>
            <a:xfrm flipV="1">
              <a:off x="7136770" y="3683757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  <a:stCxn id="54" idx="3"/>
              <a:endCxn id="50" idx="3"/>
            </p:cNvCxnSpPr>
            <p:nvPr/>
          </p:nvCxnSpPr>
          <p:spPr>
            <a:xfrm flipV="1">
              <a:off x="7621679" y="4459612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  <a:stCxn id="53" idx="0"/>
              <a:endCxn id="49" idx="0"/>
            </p:cNvCxnSpPr>
            <p:nvPr/>
          </p:nvCxnSpPr>
          <p:spPr>
            <a:xfrm flipV="1">
              <a:off x="5151741" y="3683757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  <a:stCxn id="53" idx="3"/>
              <a:endCxn id="49" idx="3"/>
            </p:cNvCxnSpPr>
            <p:nvPr/>
          </p:nvCxnSpPr>
          <p:spPr>
            <a:xfrm flipV="1">
              <a:off x="5636650" y="4459612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4" name="CaixaDeTexto 95"/>
            <p:cNvSpPr txBox="1"/>
            <p:nvPr/>
          </p:nvSpPr>
          <p:spPr>
            <a:xfrm>
              <a:off x="5541528" y="3336119"/>
              <a:ext cx="1608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Multicamadas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08092" y="2065795"/>
            <a:ext cx="4356966" cy="2430461"/>
            <a:chOff x="2041242" y="2071759"/>
            <a:chExt cx="4356966" cy="2430461"/>
          </a:xfrm>
        </p:grpSpPr>
        <p:sp>
          <p:nvSpPr>
            <p:cNvPr id="3" name="Cilindro 32"/>
            <p:cNvSpPr/>
            <p:nvPr/>
          </p:nvSpPr>
          <p:spPr>
            <a:xfrm rot="13470581">
              <a:off x="4893393" y="2743493"/>
              <a:ext cx="706424" cy="1004919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ilindro 33"/>
            <p:cNvSpPr/>
            <p:nvPr/>
          </p:nvSpPr>
          <p:spPr>
            <a:xfrm rot="13470581">
              <a:off x="4850442" y="3350516"/>
              <a:ext cx="58995" cy="504224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71"/>
            <p:cNvSpPr txBox="1"/>
            <p:nvPr/>
          </p:nvSpPr>
          <p:spPr>
            <a:xfrm rot="2813975">
              <a:off x="4944272" y="3003209"/>
              <a:ext cx="577488" cy="45492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3550677"/>
                </a:avLst>
              </a:prstTxWarp>
              <a:spAutoFit/>
            </a:bodyPr>
            <a:lstStyle/>
            <a:p>
              <a:r>
                <a:rPr lang="pt-BR" sz="1000" dirty="0" err="1"/>
                <a:t>shaker</a:t>
              </a:r>
              <a:endParaRPr lang="pt-BR" sz="1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779016" y="3543057"/>
              <a:ext cx="3456384" cy="576064"/>
              <a:chOff x="2980358" y="2899423"/>
              <a:chExt cx="3456384" cy="576064"/>
            </a:xfrm>
          </p:grpSpPr>
          <p:sp>
            <p:nvSpPr>
              <p:cNvPr id="98" name="Fluxograma: Armazenamento de acesso direto 42"/>
              <p:cNvSpPr/>
              <p:nvPr/>
            </p:nvSpPr>
            <p:spPr>
              <a:xfrm>
                <a:off x="2980358" y="2899423"/>
                <a:ext cx="792088" cy="576064"/>
              </a:xfrm>
              <a:prstGeom prst="flowChartMagneticDrum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9" name="Fluxograma: Armazenamento de acesso direto 45"/>
              <p:cNvSpPr/>
              <p:nvPr/>
            </p:nvSpPr>
            <p:spPr>
              <a:xfrm>
                <a:off x="5644654" y="2899423"/>
                <a:ext cx="792088" cy="576064"/>
              </a:xfrm>
              <a:prstGeom prst="flowChartMagneticDrum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" name="Retângulo 46"/>
              <p:cNvSpPr/>
              <p:nvPr/>
            </p:nvSpPr>
            <p:spPr>
              <a:xfrm>
                <a:off x="3412406" y="2899423"/>
                <a:ext cx="2520280" cy="576064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" name="Retângulo 48"/>
              <p:cNvSpPr/>
              <p:nvPr/>
            </p:nvSpPr>
            <p:spPr>
              <a:xfrm>
                <a:off x="3196382" y="2915033"/>
                <a:ext cx="2880320" cy="5472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238283" y="2996489"/>
                <a:ext cx="139607" cy="381933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tint val="66000"/>
                      <a:satMod val="160000"/>
                      <a:lumMod val="39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Cilindro 34"/>
            <p:cNvSpPr/>
            <p:nvPr/>
          </p:nvSpPr>
          <p:spPr>
            <a:xfrm rot="13470581">
              <a:off x="4850442" y="3350516"/>
              <a:ext cx="58995" cy="504224"/>
            </a:xfrm>
            <a:prstGeom prst="can">
              <a:avLst>
                <a:gd name="adj" fmla="val 100738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851024" y="2071759"/>
              <a:ext cx="96318" cy="1480638"/>
              <a:chOff x="3534998" y="1934507"/>
              <a:chExt cx="96318" cy="1480638"/>
            </a:xfrm>
          </p:grpSpPr>
          <p:grpSp>
            <p:nvGrpSpPr>
              <p:cNvPr id="67" name="Grupo 31"/>
              <p:cNvGrpSpPr/>
              <p:nvPr/>
            </p:nvGrpSpPr>
            <p:grpSpPr>
              <a:xfrm rot="16200000">
                <a:off x="3180524" y="2628449"/>
                <a:ext cx="805266" cy="96318"/>
                <a:chOff x="647700" y="2986087"/>
                <a:chExt cx="4048126" cy="739548"/>
              </a:xfrm>
            </p:grpSpPr>
            <p:sp>
              <p:nvSpPr>
                <p:cNvPr id="70" name="Arco 2"/>
                <p:cNvSpPr/>
                <p:nvPr/>
              </p:nvSpPr>
              <p:spPr>
                <a:xfrm>
                  <a:off x="183356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" name="Arco 3"/>
                <p:cNvSpPr/>
                <p:nvPr/>
              </p:nvSpPr>
              <p:spPr>
                <a:xfrm>
                  <a:off x="183356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" name="Arco 4"/>
                <p:cNvSpPr/>
                <p:nvPr/>
              </p:nvSpPr>
              <p:spPr>
                <a:xfrm>
                  <a:off x="1581149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" name="Arco 5"/>
                <p:cNvSpPr/>
                <p:nvPr/>
              </p:nvSpPr>
              <p:spPr>
                <a:xfrm>
                  <a:off x="1581150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" name="Arco 6"/>
                <p:cNvSpPr/>
                <p:nvPr/>
              </p:nvSpPr>
              <p:spPr>
                <a:xfrm>
                  <a:off x="132873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" name="Arco 7"/>
                <p:cNvSpPr/>
                <p:nvPr/>
              </p:nvSpPr>
              <p:spPr>
                <a:xfrm>
                  <a:off x="132873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" name="Arco 8"/>
                <p:cNvSpPr/>
                <p:nvPr/>
              </p:nvSpPr>
              <p:spPr>
                <a:xfrm>
                  <a:off x="1076324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" name="Arco 9"/>
                <p:cNvSpPr/>
                <p:nvPr/>
              </p:nvSpPr>
              <p:spPr>
                <a:xfrm>
                  <a:off x="1076325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" name="Arco 10"/>
                <p:cNvSpPr/>
                <p:nvPr/>
              </p:nvSpPr>
              <p:spPr>
                <a:xfrm>
                  <a:off x="284321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" name="Arco 11"/>
                <p:cNvSpPr/>
                <p:nvPr/>
              </p:nvSpPr>
              <p:spPr>
                <a:xfrm>
                  <a:off x="284321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" name="Arco 12"/>
                <p:cNvSpPr/>
                <p:nvPr/>
              </p:nvSpPr>
              <p:spPr>
                <a:xfrm>
                  <a:off x="2590799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Arco 13"/>
                <p:cNvSpPr/>
                <p:nvPr/>
              </p:nvSpPr>
              <p:spPr>
                <a:xfrm>
                  <a:off x="2590800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" name="Arco 14"/>
                <p:cNvSpPr/>
                <p:nvPr/>
              </p:nvSpPr>
              <p:spPr>
                <a:xfrm>
                  <a:off x="233838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" name="Arco 15"/>
                <p:cNvSpPr/>
                <p:nvPr/>
              </p:nvSpPr>
              <p:spPr>
                <a:xfrm>
                  <a:off x="233838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" name="Arco 16"/>
                <p:cNvSpPr/>
                <p:nvPr/>
              </p:nvSpPr>
              <p:spPr>
                <a:xfrm>
                  <a:off x="2085974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Arco 17"/>
                <p:cNvSpPr/>
                <p:nvPr/>
              </p:nvSpPr>
              <p:spPr>
                <a:xfrm>
                  <a:off x="2085975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" name="Arco 18"/>
                <p:cNvSpPr/>
                <p:nvPr/>
              </p:nvSpPr>
              <p:spPr>
                <a:xfrm>
                  <a:off x="3848100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Arco 19"/>
                <p:cNvSpPr/>
                <p:nvPr/>
              </p:nvSpPr>
              <p:spPr>
                <a:xfrm>
                  <a:off x="3848101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Arco 20"/>
                <p:cNvSpPr/>
                <p:nvPr/>
              </p:nvSpPr>
              <p:spPr>
                <a:xfrm>
                  <a:off x="359568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" name="Arco 21"/>
                <p:cNvSpPr/>
                <p:nvPr/>
              </p:nvSpPr>
              <p:spPr>
                <a:xfrm>
                  <a:off x="359568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" name="Arco 22"/>
                <p:cNvSpPr/>
                <p:nvPr/>
              </p:nvSpPr>
              <p:spPr>
                <a:xfrm>
                  <a:off x="3343275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" name="Arco 23"/>
                <p:cNvSpPr/>
                <p:nvPr/>
              </p:nvSpPr>
              <p:spPr>
                <a:xfrm>
                  <a:off x="3343276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Arco 24"/>
                <p:cNvSpPr/>
                <p:nvPr/>
              </p:nvSpPr>
              <p:spPr>
                <a:xfrm>
                  <a:off x="309086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" name="Arco 25"/>
                <p:cNvSpPr/>
                <p:nvPr/>
              </p:nvSpPr>
              <p:spPr>
                <a:xfrm>
                  <a:off x="309086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" name="Arco 26"/>
                <p:cNvSpPr/>
                <p:nvPr/>
              </p:nvSpPr>
              <p:spPr>
                <a:xfrm>
                  <a:off x="823913" y="2986087"/>
                  <a:ext cx="847725" cy="739548"/>
                </a:xfrm>
                <a:prstGeom prst="arc">
                  <a:avLst>
                    <a:gd name="adj1" fmla="val 10679173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" name="Arco 27"/>
                <p:cNvSpPr/>
                <p:nvPr/>
              </p:nvSpPr>
              <p:spPr>
                <a:xfrm>
                  <a:off x="4090987" y="2986087"/>
                  <a:ext cx="357187" cy="739548"/>
                </a:xfrm>
                <a:prstGeom prst="arc">
                  <a:avLst>
                    <a:gd name="adj1" fmla="val 16111471"/>
                    <a:gd name="adj2" fmla="val 21589035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96" name="Conector reto 29"/>
                <p:cNvCxnSpPr/>
                <p:nvPr/>
              </p:nvCxnSpPr>
              <p:spPr>
                <a:xfrm flipV="1">
                  <a:off x="4438650" y="3357563"/>
                  <a:ext cx="180000" cy="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Conector reto 30"/>
                <p:cNvCxnSpPr/>
                <p:nvPr/>
              </p:nvCxnSpPr>
              <p:spPr>
                <a:xfrm flipV="1">
                  <a:off x="647700" y="3357563"/>
                  <a:ext cx="180000" cy="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8" name="Straight Connector 67"/>
              <p:cNvCxnSpPr>
                <a:cxnSpLocks/>
              </p:cNvCxnSpPr>
              <p:nvPr/>
            </p:nvCxnSpPr>
            <p:spPr>
              <a:xfrm flipH="1">
                <a:off x="3583157" y="3067336"/>
                <a:ext cx="432" cy="347809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cxnSpLocks/>
              </p:cNvCxnSpPr>
              <p:nvPr/>
            </p:nvCxnSpPr>
            <p:spPr>
              <a:xfrm flipH="1">
                <a:off x="3583157" y="1934507"/>
                <a:ext cx="0" cy="36000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6043225" y="2074714"/>
              <a:ext cx="96318" cy="1480638"/>
              <a:chOff x="3534998" y="1934507"/>
              <a:chExt cx="96318" cy="1480638"/>
            </a:xfrm>
          </p:grpSpPr>
          <p:grpSp>
            <p:nvGrpSpPr>
              <p:cNvPr id="36" name="Grupo 31"/>
              <p:cNvGrpSpPr/>
              <p:nvPr/>
            </p:nvGrpSpPr>
            <p:grpSpPr>
              <a:xfrm rot="16200000">
                <a:off x="3180524" y="2628449"/>
                <a:ext cx="805266" cy="96318"/>
                <a:chOff x="647700" y="2986087"/>
                <a:chExt cx="4048126" cy="739548"/>
              </a:xfrm>
            </p:grpSpPr>
            <p:sp>
              <p:nvSpPr>
                <p:cNvPr id="39" name="Arco 2"/>
                <p:cNvSpPr/>
                <p:nvPr/>
              </p:nvSpPr>
              <p:spPr>
                <a:xfrm>
                  <a:off x="183356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0" name="Arco 3"/>
                <p:cNvSpPr/>
                <p:nvPr/>
              </p:nvSpPr>
              <p:spPr>
                <a:xfrm>
                  <a:off x="183356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Arco 4"/>
                <p:cNvSpPr/>
                <p:nvPr/>
              </p:nvSpPr>
              <p:spPr>
                <a:xfrm>
                  <a:off x="1581149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2" name="Arco 5"/>
                <p:cNvSpPr/>
                <p:nvPr/>
              </p:nvSpPr>
              <p:spPr>
                <a:xfrm>
                  <a:off x="1581150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3" name="Arco 6"/>
                <p:cNvSpPr/>
                <p:nvPr/>
              </p:nvSpPr>
              <p:spPr>
                <a:xfrm>
                  <a:off x="132873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4" name="Arco 7"/>
                <p:cNvSpPr/>
                <p:nvPr/>
              </p:nvSpPr>
              <p:spPr>
                <a:xfrm>
                  <a:off x="132873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5" name="Arco 8"/>
                <p:cNvSpPr/>
                <p:nvPr/>
              </p:nvSpPr>
              <p:spPr>
                <a:xfrm>
                  <a:off x="1076324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6" name="Arco 9"/>
                <p:cNvSpPr/>
                <p:nvPr/>
              </p:nvSpPr>
              <p:spPr>
                <a:xfrm>
                  <a:off x="1076325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7" name="Arco 10"/>
                <p:cNvSpPr/>
                <p:nvPr/>
              </p:nvSpPr>
              <p:spPr>
                <a:xfrm>
                  <a:off x="284321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8" name="Arco 11"/>
                <p:cNvSpPr/>
                <p:nvPr/>
              </p:nvSpPr>
              <p:spPr>
                <a:xfrm>
                  <a:off x="284321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" name="Arco 12"/>
                <p:cNvSpPr/>
                <p:nvPr/>
              </p:nvSpPr>
              <p:spPr>
                <a:xfrm>
                  <a:off x="2590799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" name="Arco 13"/>
                <p:cNvSpPr/>
                <p:nvPr/>
              </p:nvSpPr>
              <p:spPr>
                <a:xfrm>
                  <a:off x="2590800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1" name="Arco 14"/>
                <p:cNvSpPr/>
                <p:nvPr/>
              </p:nvSpPr>
              <p:spPr>
                <a:xfrm>
                  <a:off x="233838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2" name="Arco 15"/>
                <p:cNvSpPr/>
                <p:nvPr/>
              </p:nvSpPr>
              <p:spPr>
                <a:xfrm>
                  <a:off x="233838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3" name="Arco 16"/>
                <p:cNvSpPr/>
                <p:nvPr/>
              </p:nvSpPr>
              <p:spPr>
                <a:xfrm>
                  <a:off x="2085974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4" name="Arco 17"/>
                <p:cNvSpPr/>
                <p:nvPr/>
              </p:nvSpPr>
              <p:spPr>
                <a:xfrm>
                  <a:off x="2085975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5" name="Arco 18"/>
                <p:cNvSpPr/>
                <p:nvPr/>
              </p:nvSpPr>
              <p:spPr>
                <a:xfrm>
                  <a:off x="3848100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6" name="Arco 19"/>
                <p:cNvSpPr/>
                <p:nvPr/>
              </p:nvSpPr>
              <p:spPr>
                <a:xfrm>
                  <a:off x="3848101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7" name="Arco 20"/>
                <p:cNvSpPr/>
                <p:nvPr/>
              </p:nvSpPr>
              <p:spPr>
                <a:xfrm>
                  <a:off x="3595687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8" name="Arco 21"/>
                <p:cNvSpPr/>
                <p:nvPr/>
              </p:nvSpPr>
              <p:spPr>
                <a:xfrm>
                  <a:off x="3595688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9" name="Arco 22"/>
                <p:cNvSpPr/>
                <p:nvPr/>
              </p:nvSpPr>
              <p:spPr>
                <a:xfrm>
                  <a:off x="3343275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0" name="Arco 23"/>
                <p:cNvSpPr/>
                <p:nvPr/>
              </p:nvSpPr>
              <p:spPr>
                <a:xfrm>
                  <a:off x="3343276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1" name="Arco 24"/>
                <p:cNvSpPr/>
                <p:nvPr/>
              </p:nvSpPr>
              <p:spPr>
                <a:xfrm>
                  <a:off x="3090862" y="2986087"/>
                  <a:ext cx="357187" cy="739548"/>
                </a:xfrm>
                <a:prstGeom prst="arc">
                  <a:avLst>
                    <a:gd name="adj1" fmla="val 16111471"/>
                    <a:gd name="adj2" fmla="val 10811537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2" name="Arco 25"/>
                <p:cNvSpPr/>
                <p:nvPr/>
              </p:nvSpPr>
              <p:spPr>
                <a:xfrm>
                  <a:off x="3090863" y="2986087"/>
                  <a:ext cx="847725" cy="739548"/>
                </a:xfrm>
                <a:prstGeom prst="arc">
                  <a:avLst>
                    <a:gd name="adj1" fmla="val 10790931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3" name="Arco 26"/>
                <p:cNvSpPr/>
                <p:nvPr/>
              </p:nvSpPr>
              <p:spPr>
                <a:xfrm>
                  <a:off x="823913" y="2986087"/>
                  <a:ext cx="847725" cy="739548"/>
                </a:xfrm>
                <a:prstGeom prst="arc">
                  <a:avLst>
                    <a:gd name="adj1" fmla="val 10679173"/>
                    <a:gd name="adj2" fmla="val 16194641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4" name="Arco 27"/>
                <p:cNvSpPr/>
                <p:nvPr/>
              </p:nvSpPr>
              <p:spPr>
                <a:xfrm>
                  <a:off x="4090987" y="2986087"/>
                  <a:ext cx="357187" cy="739548"/>
                </a:xfrm>
                <a:prstGeom prst="arc">
                  <a:avLst>
                    <a:gd name="adj1" fmla="val 16111471"/>
                    <a:gd name="adj2" fmla="val 21589035"/>
                  </a:avLst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65" name="Conector reto 29"/>
                <p:cNvCxnSpPr/>
                <p:nvPr/>
              </p:nvCxnSpPr>
              <p:spPr>
                <a:xfrm flipV="1">
                  <a:off x="4438650" y="3357563"/>
                  <a:ext cx="180000" cy="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Conector reto 30"/>
                <p:cNvCxnSpPr/>
                <p:nvPr/>
              </p:nvCxnSpPr>
              <p:spPr>
                <a:xfrm flipV="1">
                  <a:off x="647700" y="3357563"/>
                  <a:ext cx="180000" cy="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 flipH="1">
                <a:off x="3583157" y="3067336"/>
                <a:ext cx="432" cy="347809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 flipH="1">
                <a:off x="3583157" y="1934507"/>
                <a:ext cx="0" cy="360000"/>
              </a:xfrm>
              <a:prstGeom prst="line">
                <a:avLst/>
              </a:prstGeom>
              <a:ln w="9525"/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/>
            <p:cNvGrpSpPr/>
            <p:nvPr/>
          </p:nvGrpSpPr>
          <p:grpSpPr>
            <a:xfrm>
              <a:off x="4464102" y="3851885"/>
              <a:ext cx="178377" cy="107333"/>
              <a:chOff x="2168737" y="2813016"/>
              <a:chExt cx="276590" cy="207000"/>
            </a:xfrm>
          </p:grpSpPr>
          <p:sp>
            <p:nvSpPr>
              <p:cNvPr id="33" name="Teardrop 32"/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Teardrop 33"/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5" name="Straight Connector 34"/>
              <p:cNvCxnSpPr>
                <a:cxnSpLocks/>
                <a:stCxn id="33" idx="7"/>
                <a:endCxn id="34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/>
            <p:cNvGrpSpPr/>
            <p:nvPr/>
          </p:nvGrpSpPr>
          <p:grpSpPr>
            <a:xfrm>
              <a:off x="3522976" y="3851885"/>
              <a:ext cx="178377" cy="107333"/>
              <a:chOff x="2168737" y="2813016"/>
              <a:chExt cx="276590" cy="207000"/>
            </a:xfrm>
          </p:grpSpPr>
          <p:sp>
            <p:nvSpPr>
              <p:cNvPr id="30" name="Teardrop 29"/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Teardrop 30"/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2" name="Straight Connector 31"/>
              <p:cNvCxnSpPr>
                <a:cxnSpLocks/>
                <a:stCxn id="30" idx="7"/>
                <a:endCxn id="31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2761137" y="3856891"/>
              <a:ext cx="178377" cy="107333"/>
              <a:chOff x="2168737" y="2813016"/>
              <a:chExt cx="276590" cy="207000"/>
            </a:xfrm>
          </p:grpSpPr>
          <p:sp>
            <p:nvSpPr>
              <p:cNvPr id="27" name="Teardrop 26"/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Teardrop 27"/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9" name="Straight Connector 28"/>
              <p:cNvCxnSpPr>
                <a:cxnSpLocks/>
                <a:stCxn id="27" idx="7"/>
                <a:endCxn id="28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/>
            <p:cNvGrpSpPr/>
            <p:nvPr/>
          </p:nvGrpSpPr>
          <p:grpSpPr>
            <a:xfrm rot="12942076" flipH="1">
              <a:off x="4548084" y="3496400"/>
              <a:ext cx="178377" cy="107333"/>
              <a:chOff x="2168737" y="2813016"/>
              <a:chExt cx="276590" cy="207000"/>
            </a:xfrm>
          </p:grpSpPr>
          <p:sp>
            <p:nvSpPr>
              <p:cNvPr id="24" name="Teardrop 23"/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Teardrop 24"/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6" name="Straight Connector 25"/>
              <p:cNvCxnSpPr>
                <a:cxnSpLocks/>
                <a:stCxn id="24" idx="7"/>
                <a:endCxn id="25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Freeform: Shape 13"/>
            <p:cNvSpPr/>
            <p:nvPr/>
          </p:nvSpPr>
          <p:spPr>
            <a:xfrm>
              <a:off x="2274960" y="3914019"/>
              <a:ext cx="495300" cy="588201"/>
            </a:xfrm>
            <a:custGeom>
              <a:avLst/>
              <a:gdLst>
                <a:gd name="connsiteX0" fmla="*/ 495300 w 495300"/>
                <a:gd name="connsiteY0" fmla="*/ 4001 h 588201"/>
                <a:gd name="connsiteX1" fmla="*/ 400050 w 495300"/>
                <a:gd name="connsiteY1" fmla="*/ 16701 h 588201"/>
                <a:gd name="connsiteX2" fmla="*/ 406400 w 495300"/>
                <a:gd name="connsiteY2" fmla="*/ 137351 h 588201"/>
                <a:gd name="connsiteX3" fmla="*/ 311150 w 495300"/>
                <a:gd name="connsiteY3" fmla="*/ 327851 h 588201"/>
                <a:gd name="connsiteX4" fmla="*/ 0 w 495300"/>
                <a:gd name="connsiteY4" fmla="*/ 588201 h 5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588201">
                  <a:moveTo>
                    <a:pt x="495300" y="4001"/>
                  </a:moveTo>
                  <a:cubicBezTo>
                    <a:pt x="455083" y="-762"/>
                    <a:pt x="414867" y="-5524"/>
                    <a:pt x="400050" y="16701"/>
                  </a:cubicBezTo>
                  <a:cubicBezTo>
                    <a:pt x="385233" y="38926"/>
                    <a:pt x="421217" y="85493"/>
                    <a:pt x="406400" y="137351"/>
                  </a:cubicBezTo>
                  <a:cubicBezTo>
                    <a:pt x="391583" y="189209"/>
                    <a:pt x="378883" y="252709"/>
                    <a:pt x="311150" y="327851"/>
                  </a:cubicBezTo>
                  <a:cubicBezTo>
                    <a:pt x="243417" y="402993"/>
                    <a:pt x="41275" y="539518"/>
                    <a:pt x="0" y="58820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Freeform: Shape 14"/>
            <p:cNvSpPr/>
            <p:nvPr/>
          </p:nvSpPr>
          <p:spPr>
            <a:xfrm>
              <a:off x="3030222" y="3914019"/>
              <a:ext cx="495300" cy="588201"/>
            </a:xfrm>
            <a:custGeom>
              <a:avLst/>
              <a:gdLst>
                <a:gd name="connsiteX0" fmla="*/ 495300 w 495300"/>
                <a:gd name="connsiteY0" fmla="*/ 4001 h 588201"/>
                <a:gd name="connsiteX1" fmla="*/ 400050 w 495300"/>
                <a:gd name="connsiteY1" fmla="*/ 16701 h 588201"/>
                <a:gd name="connsiteX2" fmla="*/ 406400 w 495300"/>
                <a:gd name="connsiteY2" fmla="*/ 137351 h 588201"/>
                <a:gd name="connsiteX3" fmla="*/ 311150 w 495300"/>
                <a:gd name="connsiteY3" fmla="*/ 327851 h 588201"/>
                <a:gd name="connsiteX4" fmla="*/ 0 w 495300"/>
                <a:gd name="connsiteY4" fmla="*/ 588201 h 5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588201">
                  <a:moveTo>
                    <a:pt x="495300" y="4001"/>
                  </a:moveTo>
                  <a:cubicBezTo>
                    <a:pt x="455083" y="-762"/>
                    <a:pt x="414867" y="-5524"/>
                    <a:pt x="400050" y="16701"/>
                  </a:cubicBezTo>
                  <a:cubicBezTo>
                    <a:pt x="385233" y="38926"/>
                    <a:pt x="421217" y="85493"/>
                    <a:pt x="406400" y="137351"/>
                  </a:cubicBezTo>
                  <a:cubicBezTo>
                    <a:pt x="391583" y="189209"/>
                    <a:pt x="378883" y="252709"/>
                    <a:pt x="311150" y="327851"/>
                  </a:cubicBezTo>
                  <a:cubicBezTo>
                    <a:pt x="243417" y="402993"/>
                    <a:pt x="41275" y="539518"/>
                    <a:pt x="0" y="58820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4071020" y="3487728"/>
              <a:ext cx="495300" cy="588201"/>
            </a:xfrm>
            <a:custGeom>
              <a:avLst/>
              <a:gdLst>
                <a:gd name="connsiteX0" fmla="*/ 495300 w 495300"/>
                <a:gd name="connsiteY0" fmla="*/ 4001 h 588201"/>
                <a:gd name="connsiteX1" fmla="*/ 400050 w 495300"/>
                <a:gd name="connsiteY1" fmla="*/ 16701 h 588201"/>
                <a:gd name="connsiteX2" fmla="*/ 406400 w 495300"/>
                <a:gd name="connsiteY2" fmla="*/ 137351 h 588201"/>
                <a:gd name="connsiteX3" fmla="*/ 311150 w 495300"/>
                <a:gd name="connsiteY3" fmla="*/ 327851 h 588201"/>
                <a:gd name="connsiteX4" fmla="*/ 0 w 495300"/>
                <a:gd name="connsiteY4" fmla="*/ 588201 h 5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588201">
                  <a:moveTo>
                    <a:pt x="495300" y="4001"/>
                  </a:moveTo>
                  <a:cubicBezTo>
                    <a:pt x="455083" y="-762"/>
                    <a:pt x="414867" y="-5524"/>
                    <a:pt x="400050" y="16701"/>
                  </a:cubicBezTo>
                  <a:cubicBezTo>
                    <a:pt x="385233" y="38926"/>
                    <a:pt x="421217" y="85493"/>
                    <a:pt x="406400" y="137351"/>
                  </a:cubicBezTo>
                  <a:cubicBezTo>
                    <a:pt x="391583" y="189209"/>
                    <a:pt x="378883" y="252709"/>
                    <a:pt x="311150" y="327851"/>
                  </a:cubicBezTo>
                  <a:cubicBezTo>
                    <a:pt x="243417" y="402993"/>
                    <a:pt x="41275" y="539518"/>
                    <a:pt x="0" y="58820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3976052" y="3909013"/>
              <a:ext cx="495300" cy="588201"/>
            </a:xfrm>
            <a:custGeom>
              <a:avLst/>
              <a:gdLst>
                <a:gd name="connsiteX0" fmla="*/ 495300 w 495300"/>
                <a:gd name="connsiteY0" fmla="*/ 4001 h 588201"/>
                <a:gd name="connsiteX1" fmla="*/ 400050 w 495300"/>
                <a:gd name="connsiteY1" fmla="*/ 16701 h 588201"/>
                <a:gd name="connsiteX2" fmla="*/ 406400 w 495300"/>
                <a:gd name="connsiteY2" fmla="*/ 137351 h 588201"/>
                <a:gd name="connsiteX3" fmla="*/ 311150 w 495300"/>
                <a:gd name="connsiteY3" fmla="*/ 327851 h 588201"/>
                <a:gd name="connsiteX4" fmla="*/ 0 w 495300"/>
                <a:gd name="connsiteY4" fmla="*/ 588201 h 588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300" h="588201">
                  <a:moveTo>
                    <a:pt x="495300" y="4001"/>
                  </a:moveTo>
                  <a:cubicBezTo>
                    <a:pt x="455083" y="-762"/>
                    <a:pt x="414867" y="-5524"/>
                    <a:pt x="400050" y="16701"/>
                  </a:cubicBezTo>
                  <a:cubicBezTo>
                    <a:pt x="385233" y="38926"/>
                    <a:pt x="421217" y="85493"/>
                    <a:pt x="406400" y="137351"/>
                  </a:cubicBezTo>
                  <a:cubicBezTo>
                    <a:pt x="391583" y="189209"/>
                    <a:pt x="378883" y="252709"/>
                    <a:pt x="311150" y="327851"/>
                  </a:cubicBezTo>
                  <a:cubicBezTo>
                    <a:pt x="243417" y="402993"/>
                    <a:pt x="41275" y="539518"/>
                    <a:pt x="0" y="58820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89"/>
            <p:cNvSpPr txBox="1"/>
            <p:nvPr/>
          </p:nvSpPr>
          <p:spPr>
            <a:xfrm rot="16200000">
              <a:off x="2637743" y="2677687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</a:t>
              </a:r>
              <a:r>
                <a:rPr lang="pt-BR" sz="1200" dirty="0"/>
                <a:t>io (k→0)</a:t>
              </a:r>
            </a:p>
          </p:txBody>
        </p:sp>
        <p:sp>
          <p:nvSpPr>
            <p:cNvPr id="19" name="CaixaDeTexto 89"/>
            <p:cNvSpPr txBox="1"/>
            <p:nvPr/>
          </p:nvSpPr>
          <p:spPr>
            <a:xfrm rot="16200000">
              <a:off x="5829943" y="2677686"/>
              <a:ext cx="859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F</a:t>
              </a:r>
              <a:r>
                <a:rPr lang="pt-BR" sz="1200" dirty="0"/>
                <a:t>io (k→0)</a:t>
              </a:r>
            </a:p>
          </p:txBody>
        </p:sp>
        <p:sp>
          <p:nvSpPr>
            <p:cNvPr id="20" name="CaixaDeTexto 89"/>
            <p:cNvSpPr txBox="1"/>
            <p:nvPr/>
          </p:nvSpPr>
          <p:spPr>
            <a:xfrm rot="19399398">
              <a:off x="2041242" y="4107232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Acc</a:t>
              </a:r>
              <a:r>
                <a:rPr lang="en-US" sz="1200" dirty="0"/>
                <a:t> 55</a:t>
              </a:r>
              <a:endParaRPr lang="pt-BR" sz="1200" dirty="0"/>
            </a:p>
          </p:txBody>
        </p:sp>
        <p:sp>
          <p:nvSpPr>
            <p:cNvPr id="21" name="CaixaDeTexto 89"/>
            <p:cNvSpPr txBox="1"/>
            <p:nvPr/>
          </p:nvSpPr>
          <p:spPr>
            <a:xfrm rot="19399398">
              <a:off x="2662436" y="4185807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Acc</a:t>
              </a:r>
              <a:r>
                <a:rPr lang="en-US" sz="1200" dirty="0"/>
                <a:t> 56</a:t>
              </a:r>
              <a:endParaRPr lang="pt-BR" sz="1200" dirty="0"/>
            </a:p>
          </p:txBody>
        </p:sp>
        <p:sp>
          <p:nvSpPr>
            <p:cNvPr id="22" name="CaixaDeTexto 89"/>
            <p:cNvSpPr txBox="1"/>
            <p:nvPr/>
          </p:nvSpPr>
          <p:spPr>
            <a:xfrm rot="19399398">
              <a:off x="3584218" y="4214116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Acc</a:t>
              </a:r>
              <a:r>
                <a:rPr lang="en-US" sz="1200" dirty="0"/>
                <a:t> 57</a:t>
              </a:r>
              <a:endParaRPr lang="pt-BR" sz="1200" dirty="0"/>
            </a:p>
          </p:txBody>
        </p:sp>
        <p:sp>
          <p:nvSpPr>
            <p:cNvPr id="23" name="CaixaDeTexto 89"/>
            <p:cNvSpPr txBox="1"/>
            <p:nvPr/>
          </p:nvSpPr>
          <p:spPr>
            <a:xfrm rot="19399398">
              <a:off x="3824641" y="3674122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Acc</a:t>
              </a:r>
              <a:r>
                <a:rPr lang="en-US" sz="1200" dirty="0"/>
                <a:t> 58</a:t>
              </a:r>
              <a:endParaRPr lang="pt-BR" sz="1200" dirty="0"/>
            </a:p>
          </p:txBody>
        </p:sp>
      </p:grpSp>
      <p:sp>
        <p:nvSpPr>
          <p:cNvPr id="103" name="CaixaDeTexto 69"/>
          <p:cNvSpPr txBox="1"/>
          <p:nvPr/>
        </p:nvSpPr>
        <p:spPr>
          <a:xfrm>
            <a:off x="560336" y="191736"/>
            <a:ext cx="356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de composto, ensaio livre-livre</a:t>
            </a:r>
          </a:p>
        </p:txBody>
      </p:sp>
      <p:grpSp>
        <p:nvGrpSpPr>
          <p:cNvPr id="104" name="Group 103"/>
          <p:cNvGrpSpPr/>
          <p:nvPr/>
        </p:nvGrpSpPr>
        <p:grpSpPr>
          <a:xfrm>
            <a:off x="1274117" y="2676657"/>
            <a:ext cx="1683976" cy="1840409"/>
            <a:chOff x="1579923" y="2767055"/>
            <a:chExt cx="1683976" cy="1840409"/>
          </a:xfrm>
        </p:grpSpPr>
        <p:sp>
          <p:nvSpPr>
            <p:cNvPr id="105" name="Cube 104"/>
            <p:cNvSpPr/>
            <p:nvPr/>
          </p:nvSpPr>
          <p:spPr>
            <a:xfrm>
              <a:off x="1598252" y="2767055"/>
              <a:ext cx="1665647" cy="1104143"/>
            </a:xfrm>
            <a:prstGeom prst="cube">
              <a:avLst>
                <a:gd name="adj" fmla="val 48260"/>
              </a:avLst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1635125" y="3343275"/>
              <a:ext cx="1053088" cy="48596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676171" y="3386913"/>
              <a:ext cx="552679" cy="40030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grpSp>
          <p:nvGrpSpPr>
            <p:cNvPr id="108" name="Group 107"/>
            <p:cNvGrpSpPr/>
            <p:nvPr/>
          </p:nvGrpSpPr>
          <p:grpSpPr>
            <a:xfrm>
              <a:off x="2351938" y="3700678"/>
              <a:ext cx="92936" cy="88138"/>
              <a:chOff x="1058903" y="3210891"/>
              <a:chExt cx="92936" cy="88138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1079839" y="3210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128" name="Oval 127"/>
              <p:cNvSpPr/>
              <p:nvPr/>
            </p:nvSpPr>
            <p:spPr>
              <a:xfrm>
                <a:off x="1058903" y="322702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2245758" y="3700678"/>
              <a:ext cx="92936" cy="88138"/>
              <a:chOff x="1058903" y="3210891"/>
              <a:chExt cx="92936" cy="88138"/>
            </a:xfrm>
          </p:grpSpPr>
          <p:sp>
            <p:nvSpPr>
              <p:cNvPr id="125" name="Oval 124"/>
              <p:cNvSpPr/>
              <p:nvPr/>
            </p:nvSpPr>
            <p:spPr>
              <a:xfrm>
                <a:off x="1079839" y="3210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126" name="Oval 125"/>
              <p:cNvSpPr/>
              <p:nvPr/>
            </p:nvSpPr>
            <p:spPr>
              <a:xfrm>
                <a:off x="1058903" y="322702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2458118" y="3700678"/>
              <a:ext cx="92936" cy="88138"/>
              <a:chOff x="1058903" y="3210891"/>
              <a:chExt cx="92936" cy="88138"/>
            </a:xfrm>
          </p:grpSpPr>
          <p:sp>
            <p:nvSpPr>
              <p:cNvPr id="123" name="Oval 122"/>
              <p:cNvSpPr/>
              <p:nvPr/>
            </p:nvSpPr>
            <p:spPr>
              <a:xfrm>
                <a:off x="1079839" y="3210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058903" y="322702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2564297" y="3700678"/>
              <a:ext cx="92936" cy="88138"/>
              <a:chOff x="1058903" y="3210891"/>
              <a:chExt cx="92936" cy="88138"/>
            </a:xfrm>
          </p:grpSpPr>
          <p:sp>
            <p:nvSpPr>
              <p:cNvPr id="121" name="Oval 120"/>
              <p:cNvSpPr/>
              <p:nvPr/>
            </p:nvSpPr>
            <p:spPr>
              <a:xfrm>
                <a:off x="1079839" y="3210891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122" name="Oval 121"/>
              <p:cNvSpPr/>
              <p:nvPr/>
            </p:nvSpPr>
            <p:spPr>
              <a:xfrm>
                <a:off x="1058903" y="3227029"/>
                <a:ext cx="72000" cy="720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50000"/>
                      <a:tint val="66000"/>
                      <a:satMod val="160000"/>
                    </a:schemeClr>
                  </a:gs>
                  <a:gs pos="50000">
                    <a:schemeClr val="bg1">
                      <a:lumMod val="50000"/>
                      <a:tint val="44500"/>
                      <a:satMod val="160000"/>
                    </a:schemeClr>
                  </a:gs>
                  <a:gs pos="100000">
                    <a:schemeClr val="bg1">
                      <a:lumMod val="50000"/>
                      <a:tint val="23500"/>
                      <a:satMod val="160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sp>
          <p:nvSpPr>
            <p:cNvPr id="112" name="Freeform: Shape 111"/>
            <p:cNvSpPr/>
            <p:nvPr/>
          </p:nvSpPr>
          <p:spPr>
            <a:xfrm>
              <a:off x="1947862" y="3755233"/>
              <a:ext cx="333375" cy="347663"/>
            </a:xfrm>
            <a:custGeom>
              <a:avLst/>
              <a:gdLst>
                <a:gd name="connsiteX0" fmla="*/ 333375 w 333375"/>
                <a:gd name="connsiteY0" fmla="*/ 0 h 347663"/>
                <a:gd name="connsiteX1" fmla="*/ 195263 w 333375"/>
                <a:gd name="connsiteY1" fmla="*/ 83344 h 347663"/>
                <a:gd name="connsiteX2" fmla="*/ 161925 w 333375"/>
                <a:gd name="connsiteY2" fmla="*/ 223838 h 347663"/>
                <a:gd name="connsiteX3" fmla="*/ 0 w 333375"/>
                <a:gd name="connsiteY3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347663">
                  <a:moveTo>
                    <a:pt x="333375" y="0"/>
                  </a:moveTo>
                  <a:cubicBezTo>
                    <a:pt x="278606" y="23019"/>
                    <a:pt x="223838" y="46038"/>
                    <a:pt x="195263" y="83344"/>
                  </a:cubicBezTo>
                  <a:cubicBezTo>
                    <a:pt x="166688" y="120650"/>
                    <a:pt x="194469" y="179785"/>
                    <a:pt x="161925" y="223838"/>
                  </a:cubicBezTo>
                  <a:cubicBezTo>
                    <a:pt x="129381" y="267891"/>
                    <a:pt x="17859" y="328613"/>
                    <a:pt x="0" y="347663"/>
                  </a:cubicBezTo>
                </a:path>
              </a:pathLst>
            </a:cu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3" name="Freeform: Shape 112"/>
            <p:cNvSpPr/>
            <p:nvPr/>
          </p:nvSpPr>
          <p:spPr>
            <a:xfrm>
              <a:off x="2054224" y="3755233"/>
              <a:ext cx="333375" cy="347663"/>
            </a:xfrm>
            <a:custGeom>
              <a:avLst/>
              <a:gdLst>
                <a:gd name="connsiteX0" fmla="*/ 333375 w 333375"/>
                <a:gd name="connsiteY0" fmla="*/ 0 h 347663"/>
                <a:gd name="connsiteX1" fmla="*/ 195263 w 333375"/>
                <a:gd name="connsiteY1" fmla="*/ 83344 h 347663"/>
                <a:gd name="connsiteX2" fmla="*/ 161925 w 333375"/>
                <a:gd name="connsiteY2" fmla="*/ 223838 h 347663"/>
                <a:gd name="connsiteX3" fmla="*/ 0 w 333375"/>
                <a:gd name="connsiteY3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347663">
                  <a:moveTo>
                    <a:pt x="333375" y="0"/>
                  </a:moveTo>
                  <a:cubicBezTo>
                    <a:pt x="278606" y="23019"/>
                    <a:pt x="223838" y="46038"/>
                    <a:pt x="195263" y="83344"/>
                  </a:cubicBezTo>
                  <a:cubicBezTo>
                    <a:pt x="166688" y="120650"/>
                    <a:pt x="194469" y="179785"/>
                    <a:pt x="161925" y="223838"/>
                  </a:cubicBezTo>
                  <a:cubicBezTo>
                    <a:pt x="129381" y="267891"/>
                    <a:pt x="17859" y="328613"/>
                    <a:pt x="0" y="347663"/>
                  </a:cubicBezTo>
                </a:path>
              </a:pathLst>
            </a:cu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4" name="Freeform: Shape 113"/>
            <p:cNvSpPr/>
            <p:nvPr/>
          </p:nvSpPr>
          <p:spPr>
            <a:xfrm>
              <a:off x="2160586" y="3755233"/>
              <a:ext cx="333375" cy="347663"/>
            </a:xfrm>
            <a:custGeom>
              <a:avLst/>
              <a:gdLst>
                <a:gd name="connsiteX0" fmla="*/ 333375 w 333375"/>
                <a:gd name="connsiteY0" fmla="*/ 0 h 347663"/>
                <a:gd name="connsiteX1" fmla="*/ 195263 w 333375"/>
                <a:gd name="connsiteY1" fmla="*/ 83344 h 347663"/>
                <a:gd name="connsiteX2" fmla="*/ 161925 w 333375"/>
                <a:gd name="connsiteY2" fmla="*/ 223838 h 347663"/>
                <a:gd name="connsiteX3" fmla="*/ 0 w 333375"/>
                <a:gd name="connsiteY3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347663">
                  <a:moveTo>
                    <a:pt x="333375" y="0"/>
                  </a:moveTo>
                  <a:cubicBezTo>
                    <a:pt x="278606" y="23019"/>
                    <a:pt x="223838" y="46038"/>
                    <a:pt x="195263" y="83344"/>
                  </a:cubicBezTo>
                  <a:cubicBezTo>
                    <a:pt x="166688" y="120650"/>
                    <a:pt x="194469" y="179785"/>
                    <a:pt x="161925" y="223838"/>
                  </a:cubicBezTo>
                  <a:cubicBezTo>
                    <a:pt x="129381" y="267891"/>
                    <a:pt x="17859" y="328613"/>
                    <a:pt x="0" y="347663"/>
                  </a:cubicBezTo>
                </a:path>
              </a:pathLst>
            </a:cu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5" name="Freeform: Shape 114"/>
            <p:cNvSpPr/>
            <p:nvPr/>
          </p:nvSpPr>
          <p:spPr>
            <a:xfrm>
              <a:off x="2266949" y="3755233"/>
              <a:ext cx="333375" cy="347663"/>
            </a:xfrm>
            <a:custGeom>
              <a:avLst/>
              <a:gdLst>
                <a:gd name="connsiteX0" fmla="*/ 333375 w 333375"/>
                <a:gd name="connsiteY0" fmla="*/ 0 h 347663"/>
                <a:gd name="connsiteX1" fmla="*/ 195263 w 333375"/>
                <a:gd name="connsiteY1" fmla="*/ 83344 h 347663"/>
                <a:gd name="connsiteX2" fmla="*/ 161925 w 333375"/>
                <a:gd name="connsiteY2" fmla="*/ 223838 h 347663"/>
                <a:gd name="connsiteX3" fmla="*/ 0 w 333375"/>
                <a:gd name="connsiteY3" fmla="*/ 347663 h 347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347663">
                  <a:moveTo>
                    <a:pt x="333375" y="0"/>
                  </a:moveTo>
                  <a:cubicBezTo>
                    <a:pt x="278606" y="23019"/>
                    <a:pt x="223838" y="46038"/>
                    <a:pt x="195263" y="83344"/>
                  </a:cubicBezTo>
                  <a:cubicBezTo>
                    <a:pt x="166688" y="120650"/>
                    <a:pt x="194469" y="179785"/>
                    <a:pt x="161925" y="223838"/>
                  </a:cubicBezTo>
                  <a:cubicBezTo>
                    <a:pt x="129381" y="267891"/>
                    <a:pt x="17859" y="328613"/>
                    <a:pt x="0" y="347663"/>
                  </a:cubicBezTo>
                </a:path>
              </a:pathLst>
            </a:cu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6" name="CaixaDeTexto 89"/>
            <p:cNvSpPr txBox="1"/>
            <p:nvPr/>
          </p:nvSpPr>
          <p:spPr>
            <a:xfrm rot="18603483">
              <a:off x="1402791" y="4168722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Acc</a:t>
              </a:r>
              <a:r>
                <a:rPr lang="en-US" sz="1050" dirty="0"/>
                <a:t> 55</a:t>
              </a:r>
              <a:endParaRPr lang="pt-BR" sz="1050" dirty="0"/>
            </a:p>
          </p:txBody>
        </p:sp>
        <p:sp>
          <p:nvSpPr>
            <p:cNvPr id="117" name="CaixaDeTexto 89"/>
            <p:cNvSpPr txBox="1"/>
            <p:nvPr/>
          </p:nvSpPr>
          <p:spPr>
            <a:xfrm rot="18603483">
              <a:off x="1595608" y="4168722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Acc</a:t>
              </a:r>
              <a:r>
                <a:rPr lang="en-US" sz="1050" dirty="0"/>
                <a:t> 56</a:t>
              </a:r>
              <a:endParaRPr lang="pt-BR" sz="1050" dirty="0"/>
            </a:p>
          </p:txBody>
        </p:sp>
        <p:sp>
          <p:nvSpPr>
            <p:cNvPr id="118" name="CaixaDeTexto 89"/>
            <p:cNvSpPr txBox="1"/>
            <p:nvPr/>
          </p:nvSpPr>
          <p:spPr>
            <a:xfrm rot="18603483">
              <a:off x="1788425" y="4168722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Acc</a:t>
              </a:r>
              <a:r>
                <a:rPr lang="en-US" sz="1050" dirty="0"/>
                <a:t> 57</a:t>
              </a:r>
              <a:endParaRPr lang="pt-BR" sz="1050" dirty="0"/>
            </a:p>
          </p:txBody>
        </p:sp>
        <p:sp>
          <p:nvSpPr>
            <p:cNvPr id="119" name="CaixaDeTexto 89"/>
            <p:cNvSpPr txBox="1"/>
            <p:nvPr/>
          </p:nvSpPr>
          <p:spPr>
            <a:xfrm rot="18603483">
              <a:off x="1981241" y="4168722"/>
              <a:ext cx="61587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err="1"/>
                <a:t>Acc</a:t>
              </a:r>
              <a:r>
                <a:rPr lang="en-US" sz="1050" dirty="0"/>
                <a:t> 58</a:t>
              </a:r>
              <a:endParaRPr lang="pt-BR" sz="105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276431" y="3386585"/>
              <a:ext cx="365005" cy="272131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54197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aixaDeTexto 69"/>
          <p:cNvSpPr txBox="1"/>
          <p:nvPr/>
        </p:nvSpPr>
        <p:spPr>
          <a:xfrm>
            <a:off x="560336" y="191736"/>
            <a:ext cx="3567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Tubo de composto, ensaio livre-livre</a:t>
            </a:r>
          </a:p>
        </p:txBody>
      </p:sp>
      <p:grpSp>
        <p:nvGrpSpPr>
          <p:cNvPr id="192" name="Group 191"/>
          <p:cNvGrpSpPr/>
          <p:nvPr/>
        </p:nvGrpSpPr>
        <p:grpSpPr>
          <a:xfrm>
            <a:off x="560336" y="1733529"/>
            <a:ext cx="7781112" cy="2518834"/>
            <a:chOff x="560336" y="1733529"/>
            <a:chExt cx="7781112" cy="2518834"/>
          </a:xfrm>
        </p:grpSpPr>
        <p:grpSp>
          <p:nvGrpSpPr>
            <p:cNvPr id="132" name="Group 131"/>
            <p:cNvGrpSpPr/>
            <p:nvPr/>
          </p:nvGrpSpPr>
          <p:grpSpPr>
            <a:xfrm>
              <a:off x="560336" y="1733529"/>
              <a:ext cx="5810729" cy="2518834"/>
              <a:chOff x="2054330" y="2065795"/>
              <a:chExt cx="5810729" cy="2518834"/>
            </a:xfrm>
          </p:grpSpPr>
          <p:sp>
            <p:nvSpPr>
              <p:cNvPr id="3" name="Cilindro 32"/>
              <p:cNvSpPr/>
              <p:nvPr/>
            </p:nvSpPr>
            <p:spPr>
              <a:xfrm rot="13470581">
                <a:off x="6360243" y="2737529"/>
                <a:ext cx="706424" cy="1004919"/>
              </a:xfrm>
              <a:prstGeom prst="can">
                <a:avLst>
                  <a:gd name="adj" fmla="val 100738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Cilindro 33"/>
              <p:cNvSpPr/>
              <p:nvPr/>
            </p:nvSpPr>
            <p:spPr>
              <a:xfrm rot="13470581">
                <a:off x="6317292" y="3344552"/>
                <a:ext cx="58995" cy="504224"/>
              </a:xfrm>
              <a:prstGeom prst="can">
                <a:avLst>
                  <a:gd name="adj" fmla="val 100738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" name="CaixaDeTexto 71"/>
              <p:cNvSpPr txBox="1"/>
              <p:nvPr/>
            </p:nvSpPr>
            <p:spPr>
              <a:xfrm rot="2813975">
                <a:off x="6411122" y="2997245"/>
                <a:ext cx="577488" cy="454920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3550677"/>
                  </a:avLst>
                </a:prstTxWarp>
                <a:spAutoFit/>
              </a:bodyPr>
              <a:lstStyle/>
              <a:p>
                <a:r>
                  <a:rPr lang="pt-BR" sz="1000" dirty="0" err="1"/>
                  <a:t>shaker</a:t>
                </a:r>
                <a:endParaRPr lang="pt-BR" sz="1000" dirty="0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245866" y="3537093"/>
                <a:ext cx="3456384" cy="576064"/>
                <a:chOff x="2980358" y="2899423"/>
                <a:chExt cx="3456384" cy="576064"/>
              </a:xfrm>
            </p:grpSpPr>
            <p:sp>
              <p:nvSpPr>
                <p:cNvPr id="98" name="Fluxograma: Armazenamento de acesso direto 42"/>
                <p:cNvSpPr/>
                <p:nvPr/>
              </p:nvSpPr>
              <p:spPr>
                <a:xfrm>
                  <a:off x="2980358" y="2899423"/>
                  <a:ext cx="792088" cy="576064"/>
                </a:xfrm>
                <a:prstGeom prst="flowChartMagneticDrum">
                  <a:avLst/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9" name="Fluxograma: Armazenamento de acesso direto 45"/>
                <p:cNvSpPr/>
                <p:nvPr/>
              </p:nvSpPr>
              <p:spPr>
                <a:xfrm>
                  <a:off x="5644654" y="2899423"/>
                  <a:ext cx="792088" cy="576064"/>
                </a:xfrm>
                <a:prstGeom prst="flowChartMagneticDrum">
                  <a:avLst/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0" name="Retângulo 46"/>
                <p:cNvSpPr/>
                <p:nvPr/>
              </p:nvSpPr>
              <p:spPr>
                <a:xfrm>
                  <a:off x="3412406" y="2899423"/>
                  <a:ext cx="2520280" cy="576064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1" name="Retângulo 48"/>
                <p:cNvSpPr/>
                <p:nvPr/>
              </p:nvSpPr>
              <p:spPr>
                <a:xfrm>
                  <a:off x="3196382" y="2915033"/>
                  <a:ext cx="2880320" cy="547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6238283" y="2996489"/>
                  <a:ext cx="139607" cy="38193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tint val="66000"/>
                        <a:satMod val="160000"/>
                        <a:lumMod val="39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54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7" name="Cilindro 34"/>
              <p:cNvSpPr/>
              <p:nvPr/>
            </p:nvSpPr>
            <p:spPr>
              <a:xfrm rot="13470581">
                <a:off x="6317292" y="3344552"/>
                <a:ext cx="58995" cy="504224"/>
              </a:xfrm>
              <a:prstGeom prst="can">
                <a:avLst>
                  <a:gd name="adj" fmla="val 100738"/>
                </a:avLst>
              </a:prstGeom>
              <a:noFill/>
              <a:ln w="19050">
                <a:prstDash val="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4317874" y="2065795"/>
                <a:ext cx="96318" cy="1480638"/>
                <a:chOff x="3534998" y="1934507"/>
                <a:chExt cx="96318" cy="1480638"/>
              </a:xfrm>
            </p:grpSpPr>
            <p:grpSp>
              <p:nvGrpSpPr>
                <p:cNvPr id="67" name="Grupo 31"/>
                <p:cNvGrpSpPr/>
                <p:nvPr/>
              </p:nvGrpSpPr>
              <p:grpSpPr>
                <a:xfrm rot="16200000">
                  <a:off x="3180524" y="2628449"/>
                  <a:ext cx="805266" cy="96318"/>
                  <a:chOff x="647700" y="2986087"/>
                  <a:chExt cx="4048126" cy="739548"/>
                </a:xfrm>
              </p:grpSpPr>
              <p:sp>
                <p:nvSpPr>
                  <p:cNvPr id="70" name="Arco 2"/>
                  <p:cNvSpPr/>
                  <p:nvPr/>
                </p:nvSpPr>
                <p:spPr>
                  <a:xfrm>
                    <a:off x="183356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" name="Arco 3"/>
                  <p:cNvSpPr/>
                  <p:nvPr/>
                </p:nvSpPr>
                <p:spPr>
                  <a:xfrm>
                    <a:off x="183356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" name="Arco 4"/>
                  <p:cNvSpPr/>
                  <p:nvPr/>
                </p:nvSpPr>
                <p:spPr>
                  <a:xfrm>
                    <a:off x="1581149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" name="Arco 5"/>
                  <p:cNvSpPr/>
                  <p:nvPr/>
                </p:nvSpPr>
                <p:spPr>
                  <a:xfrm>
                    <a:off x="1581150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" name="Arco 6"/>
                  <p:cNvSpPr/>
                  <p:nvPr/>
                </p:nvSpPr>
                <p:spPr>
                  <a:xfrm>
                    <a:off x="132873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" name="Arco 7"/>
                  <p:cNvSpPr/>
                  <p:nvPr/>
                </p:nvSpPr>
                <p:spPr>
                  <a:xfrm>
                    <a:off x="132873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" name="Arco 8"/>
                  <p:cNvSpPr/>
                  <p:nvPr/>
                </p:nvSpPr>
                <p:spPr>
                  <a:xfrm>
                    <a:off x="1076324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Arco 9"/>
                  <p:cNvSpPr/>
                  <p:nvPr/>
                </p:nvSpPr>
                <p:spPr>
                  <a:xfrm>
                    <a:off x="1076325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" name="Arco 10"/>
                  <p:cNvSpPr/>
                  <p:nvPr/>
                </p:nvSpPr>
                <p:spPr>
                  <a:xfrm>
                    <a:off x="284321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" name="Arco 11"/>
                  <p:cNvSpPr/>
                  <p:nvPr/>
                </p:nvSpPr>
                <p:spPr>
                  <a:xfrm>
                    <a:off x="284321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" name="Arco 12"/>
                  <p:cNvSpPr/>
                  <p:nvPr/>
                </p:nvSpPr>
                <p:spPr>
                  <a:xfrm>
                    <a:off x="2590799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" name="Arco 13"/>
                  <p:cNvSpPr/>
                  <p:nvPr/>
                </p:nvSpPr>
                <p:spPr>
                  <a:xfrm>
                    <a:off x="2590800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" name="Arco 14"/>
                  <p:cNvSpPr/>
                  <p:nvPr/>
                </p:nvSpPr>
                <p:spPr>
                  <a:xfrm>
                    <a:off x="23383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" name="Arco 15"/>
                  <p:cNvSpPr/>
                  <p:nvPr/>
                </p:nvSpPr>
                <p:spPr>
                  <a:xfrm>
                    <a:off x="233838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" name="Arco 16"/>
                  <p:cNvSpPr/>
                  <p:nvPr/>
                </p:nvSpPr>
                <p:spPr>
                  <a:xfrm>
                    <a:off x="2085974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" name="Arco 17"/>
                  <p:cNvSpPr/>
                  <p:nvPr/>
                </p:nvSpPr>
                <p:spPr>
                  <a:xfrm>
                    <a:off x="2085975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" name="Arco 18"/>
                  <p:cNvSpPr/>
                  <p:nvPr/>
                </p:nvSpPr>
                <p:spPr>
                  <a:xfrm>
                    <a:off x="3848100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" name="Arco 19"/>
                  <p:cNvSpPr/>
                  <p:nvPr/>
                </p:nvSpPr>
                <p:spPr>
                  <a:xfrm>
                    <a:off x="3848101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" name="Arco 20"/>
                  <p:cNvSpPr/>
                  <p:nvPr/>
                </p:nvSpPr>
                <p:spPr>
                  <a:xfrm>
                    <a:off x="35956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" name="Arco 21"/>
                  <p:cNvSpPr/>
                  <p:nvPr/>
                </p:nvSpPr>
                <p:spPr>
                  <a:xfrm>
                    <a:off x="359568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" name="Arco 22"/>
                  <p:cNvSpPr/>
                  <p:nvPr/>
                </p:nvSpPr>
                <p:spPr>
                  <a:xfrm>
                    <a:off x="3343275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" name="Arco 23"/>
                  <p:cNvSpPr/>
                  <p:nvPr/>
                </p:nvSpPr>
                <p:spPr>
                  <a:xfrm>
                    <a:off x="3343276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" name="Arco 24"/>
                  <p:cNvSpPr/>
                  <p:nvPr/>
                </p:nvSpPr>
                <p:spPr>
                  <a:xfrm>
                    <a:off x="309086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" name="Arco 25"/>
                  <p:cNvSpPr/>
                  <p:nvPr/>
                </p:nvSpPr>
                <p:spPr>
                  <a:xfrm>
                    <a:off x="309086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" name="Arco 26"/>
                  <p:cNvSpPr/>
                  <p:nvPr/>
                </p:nvSpPr>
                <p:spPr>
                  <a:xfrm>
                    <a:off x="823913" y="2986087"/>
                    <a:ext cx="847725" cy="739548"/>
                  </a:xfrm>
                  <a:prstGeom prst="arc">
                    <a:avLst>
                      <a:gd name="adj1" fmla="val 10679173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" name="Arco 27"/>
                  <p:cNvSpPr/>
                  <p:nvPr/>
                </p:nvSpPr>
                <p:spPr>
                  <a:xfrm>
                    <a:off x="40909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21589035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96" name="Conector reto 29"/>
                  <p:cNvCxnSpPr/>
                  <p:nvPr/>
                </p:nvCxnSpPr>
                <p:spPr>
                  <a:xfrm flipV="1">
                    <a:off x="4438650" y="3357563"/>
                    <a:ext cx="180000" cy="0"/>
                  </a:xfrm>
                  <a:prstGeom prst="line">
                    <a:avLst/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Conector reto 30"/>
                  <p:cNvCxnSpPr/>
                  <p:nvPr/>
                </p:nvCxnSpPr>
                <p:spPr>
                  <a:xfrm flipV="1">
                    <a:off x="647700" y="3357563"/>
                    <a:ext cx="180000" cy="0"/>
                  </a:xfrm>
                  <a:prstGeom prst="line">
                    <a:avLst/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8" name="Straight Connector 67"/>
                <p:cNvCxnSpPr>
                  <a:cxnSpLocks/>
                </p:cNvCxnSpPr>
                <p:nvPr/>
              </p:nvCxnSpPr>
              <p:spPr>
                <a:xfrm flipH="1">
                  <a:off x="3583157" y="3067336"/>
                  <a:ext cx="432" cy="347809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cxnSpLocks/>
                </p:cNvCxnSpPr>
                <p:nvPr/>
              </p:nvCxnSpPr>
              <p:spPr>
                <a:xfrm flipH="1">
                  <a:off x="3583157" y="1934507"/>
                  <a:ext cx="0" cy="36000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/>
              <p:cNvGrpSpPr/>
              <p:nvPr/>
            </p:nvGrpSpPr>
            <p:grpSpPr>
              <a:xfrm>
                <a:off x="7510075" y="2068750"/>
                <a:ext cx="96318" cy="1480638"/>
                <a:chOff x="3534998" y="1934507"/>
                <a:chExt cx="96318" cy="1480638"/>
              </a:xfrm>
            </p:grpSpPr>
            <p:grpSp>
              <p:nvGrpSpPr>
                <p:cNvPr id="36" name="Grupo 31"/>
                <p:cNvGrpSpPr/>
                <p:nvPr/>
              </p:nvGrpSpPr>
              <p:grpSpPr>
                <a:xfrm rot="16200000">
                  <a:off x="3180524" y="2628449"/>
                  <a:ext cx="805266" cy="96318"/>
                  <a:chOff x="647700" y="2986087"/>
                  <a:chExt cx="4048126" cy="739548"/>
                </a:xfrm>
              </p:grpSpPr>
              <p:sp>
                <p:nvSpPr>
                  <p:cNvPr id="39" name="Arco 2"/>
                  <p:cNvSpPr/>
                  <p:nvPr/>
                </p:nvSpPr>
                <p:spPr>
                  <a:xfrm>
                    <a:off x="183356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Arco 3"/>
                  <p:cNvSpPr/>
                  <p:nvPr/>
                </p:nvSpPr>
                <p:spPr>
                  <a:xfrm>
                    <a:off x="183356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Arco 4"/>
                  <p:cNvSpPr/>
                  <p:nvPr/>
                </p:nvSpPr>
                <p:spPr>
                  <a:xfrm>
                    <a:off x="1581149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Arco 5"/>
                  <p:cNvSpPr/>
                  <p:nvPr/>
                </p:nvSpPr>
                <p:spPr>
                  <a:xfrm>
                    <a:off x="1581150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Arco 6"/>
                  <p:cNvSpPr/>
                  <p:nvPr/>
                </p:nvSpPr>
                <p:spPr>
                  <a:xfrm>
                    <a:off x="132873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Arco 7"/>
                  <p:cNvSpPr/>
                  <p:nvPr/>
                </p:nvSpPr>
                <p:spPr>
                  <a:xfrm>
                    <a:off x="132873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" name="Arco 8"/>
                  <p:cNvSpPr/>
                  <p:nvPr/>
                </p:nvSpPr>
                <p:spPr>
                  <a:xfrm>
                    <a:off x="1076324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Arco 9"/>
                  <p:cNvSpPr/>
                  <p:nvPr/>
                </p:nvSpPr>
                <p:spPr>
                  <a:xfrm>
                    <a:off x="1076325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Arco 10"/>
                  <p:cNvSpPr/>
                  <p:nvPr/>
                </p:nvSpPr>
                <p:spPr>
                  <a:xfrm>
                    <a:off x="284321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Arco 11"/>
                  <p:cNvSpPr/>
                  <p:nvPr/>
                </p:nvSpPr>
                <p:spPr>
                  <a:xfrm>
                    <a:off x="284321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Arco 12"/>
                  <p:cNvSpPr/>
                  <p:nvPr/>
                </p:nvSpPr>
                <p:spPr>
                  <a:xfrm>
                    <a:off x="2590799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Arco 13"/>
                  <p:cNvSpPr/>
                  <p:nvPr/>
                </p:nvSpPr>
                <p:spPr>
                  <a:xfrm>
                    <a:off x="2590800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Arco 14"/>
                  <p:cNvSpPr/>
                  <p:nvPr/>
                </p:nvSpPr>
                <p:spPr>
                  <a:xfrm>
                    <a:off x="23383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Arco 15"/>
                  <p:cNvSpPr/>
                  <p:nvPr/>
                </p:nvSpPr>
                <p:spPr>
                  <a:xfrm>
                    <a:off x="233838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Arco 16"/>
                  <p:cNvSpPr/>
                  <p:nvPr/>
                </p:nvSpPr>
                <p:spPr>
                  <a:xfrm>
                    <a:off x="2085974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" name="Arco 17"/>
                  <p:cNvSpPr/>
                  <p:nvPr/>
                </p:nvSpPr>
                <p:spPr>
                  <a:xfrm>
                    <a:off x="2085975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Arco 18"/>
                  <p:cNvSpPr/>
                  <p:nvPr/>
                </p:nvSpPr>
                <p:spPr>
                  <a:xfrm>
                    <a:off x="3848100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Arco 19"/>
                  <p:cNvSpPr/>
                  <p:nvPr/>
                </p:nvSpPr>
                <p:spPr>
                  <a:xfrm>
                    <a:off x="3848101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Arco 20"/>
                  <p:cNvSpPr/>
                  <p:nvPr/>
                </p:nvSpPr>
                <p:spPr>
                  <a:xfrm>
                    <a:off x="35956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Arco 21"/>
                  <p:cNvSpPr/>
                  <p:nvPr/>
                </p:nvSpPr>
                <p:spPr>
                  <a:xfrm>
                    <a:off x="3595688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" name="Arco 22"/>
                  <p:cNvSpPr/>
                  <p:nvPr/>
                </p:nvSpPr>
                <p:spPr>
                  <a:xfrm>
                    <a:off x="3343275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Arco 23"/>
                  <p:cNvSpPr/>
                  <p:nvPr/>
                </p:nvSpPr>
                <p:spPr>
                  <a:xfrm>
                    <a:off x="3343276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Arco 24"/>
                  <p:cNvSpPr/>
                  <p:nvPr/>
                </p:nvSpPr>
                <p:spPr>
                  <a:xfrm>
                    <a:off x="3090862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10811537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Arco 25"/>
                  <p:cNvSpPr/>
                  <p:nvPr/>
                </p:nvSpPr>
                <p:spPr>
                  <a:xfrm>
                    <a:off x="3090863" y="2986087"/>
                    <a:ext cx="847725" cy="739548"/>
                  </a:xfrm>
                  <a:prstGeom prst="arc">
                    <a:avLst>
                      <a:gd name="adj1" fmla="val 10790931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Arco 26"/>
                  <p:cNvSpPr/>
                  <p:nvPr/>
                </p:nvSpPr>
                <p:spPr>
                  <a:xfrm>
                    <a:off x="823913" y="2986087"/>
                    <a:ext cx="847725" cy="739548"/>
                  </a:xfrm>
                  <a:prstGeom prst="arc">
                    <a:avLst>
                      <a:gd name="adj1" fmla="val 10679173"/>
                      <a:gd name="adj2" fmla="val 16194641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Arco 27"/>
                  <p:cNvSpPr/>
                  <p:nvPr/>
                </p:nvSpPr>
                <p:spPr>
                  <a:xfrm>
                    <a:off x="4090987" y="2986087"/>
                    <a:ext cx="357187" cy="739548"/>
                  </a:xfrm>
                  <a:prstGeom prst="arc">
                    <a:avLst>
                      <a:gd name="adj1" fmla="val 16111471"/>
                      <a:gd name="adj2" fmla="val 21589035"/>
                    </a:avLst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65" name="Conector reto 29"/>
                  <p:cNvCxnSpPr/>
                  <p:nvPr/>
                </p:nvCxnSpPr>
                <p:spPr>
                  <a:xfrm flipV="1">
                    <a:off x="4438650" y="3357563"/>
                    <a:ext cx="180000" cy="0"/>
                  </a:xfrm>
                  <a:prstGeom prst="line">
                    <a:avLst/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Conector reto 30"/>
                  <p:cNvCxnSpPr/>
                  <p:nvPr/>
                </p:nvCxnSpPr>
                <p:spPr>
                  <a:xfrm flipV="1">
                    <a:off x="647700" y="3357563"/>
                    <a:ext cx="180000" cy="0"/>
                  </a:xfrm>
                  <a:prstGeom prst="line">
                    <a:avLst/>
                  </a:prstGeom>
                  <a:ln w="9525"/>
                  <a:effectLst/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" name="Straight Connector 36"/>
                <p:cNvCxnSpPr>
                  <a:cxnSpLocks/>
                </p:cNvCxnSpPr>
                <p:nvPr/>
              </p:nvCxnSpPr>
              <p:spPr>
                <a:xfrm flipH="1">
                  <a:off x="3583157" y="3067336"/>
                  <a:ext cx="432" cy="347809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cxnSpLocks/>
                </p:cNvCxnSpPr>
                <p:nvPr/>
              </p:nvCxnSpPr>
              <p:spPr>
                <a:xfrm flipH="1">
                  <a:off x="3583157" y="1934507"/>
                  <a:ext cx="0" cy="360000"/>
                </a:xfrm>
                <a:prstGeom prst="line">
                  <a:avLst/>
                </a:prstGeom>
                <a:ln w="9525"/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/>
              <p:cNvGrpSpPr/>
              <p:nvPr/>
            </p:nvGrpSpPr>
            <p:grpSpPr>
              <a:xfrm>
                <a:off x="5930952" y="3845921"/>
                <a:ext cx="178377" cy="107333"/>
                <a:chOff x="2168737" y="2813016"/>
                <a:chExt cx="276590" cy="207000"/>
              </a:xfrm>
            </p:grpSpPr>
            <p:sp>
              <p:nvSpPr>
                <p:cNvPr id="33" name="Teardrop 32"/>
                <p:cNvSpPr/>
                <p:nvPr/>
              </p:nvSpPr>
              <p:spPr>
                <a:xfrm rot="13200526">
                  <a:off x="2258291" y="2813016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Teardrop 33"/>
                <p:cNvSpPr/>
                <p:nvPr/>
              </p:nvSpPr>
              <p:spPr>
                <a:xfrm rot="13200526">
                  <a:off x="2227789" y="2848542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5" name="Straight Connector 34"/>
                <p:cNvCxnSpPr>
                  <a:cxnSpLocks/>
                  <a:stCxn id="33" idx="7"/>
                  <a:endCxn id="34" idx="7"/>
                </p:cNvCxnSpPr>
                <p:nvPr/>
              </p:nvCxnSpPr>
              <p:spPr>
                <a:xfrm flipH="1">
                  <a:off x="2168737" y="2905430"/>
                  <a:ext cx="30502" cy="3552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/>
              <p:cNvGrpSpPr/>
              <p:nvPr/>
            </p:nvGrpSpPr>
            <p:grpSpPr>
              <a:xfrm>
                <a:off x="4989826" y="3845921"/>
                <a:ext cx="178377" cy="107333"/>
                <a:chOff x="2168737" y="2813016"/>
                <a:chExt cx="276590" cy="207000"/>
              </a:xfrm>
            </p:grpSpPr>
            <p:sp>
              <p:nvSpPr>
                <p:cNvPr id="30" name="Teardrop 29"/>
                <p:cNvSpPr/>
                <p:nvPr/>
              </p:nvSpPr>
              <p:spPr>
                <a:xfrm rot="13200526">
                  <a:off x="2258291" y="2813016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1" name="Teardrop 30"/>
                <p:cNvSpPr/>
                <p:nvPr/>
              </p:nvSpPr>
              <p:spPr>
                <a:xfrm rot="13200526">
                  <a:off x="2227789" y="2848542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32" name="Straight Connector 31"/>
                <p:cNvCxnSpPr>
                  <a:cxnSpLocks/>
                  <a:stCxn id="30" idx="7"/>
                  <a:endCxn id="31" idx="7"/>
                </p:cNvCxnSpPr>
                <p:nvPr/>
              </p:nvCxnSpPr>
              <p:spPr>
                <a:xfrm flipH="1">
                  <a:off x="2168737" y="2905430"/>
                  <a:ext cx="30502" cy="3552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/>
              <p:cNvGrpSpPr/>
              <p:nvPr/>
            </p:nvGrpSpPr>
            <p:grpSpPr>
              <a:xfrm>
                <a:off x="4227987" y="3850927"/>
                <a:ext cx="178377" cy="107333"/>
                <a:chOff x="2168737" y="2813016"/>
                <a:chExt cx="276590" cy="207000"/>
              </a:xfrm>
            </p:grpSpPr>
            <p:sp>
              <p:nvSpPr>
                <p:cNvPr id="27" name="Teardrop 26"/>
                <p:cNvSpPr/>
                <p:nvPr/>
              </p:nvSpPr>
              <p:spPr>
                <a:xfrm rot="13200526">
                  <a:off x="2258291" y="2813016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8" name="Teardrop 27"/>
                <p:cNvSpPr/>
                <p:nvPr/>
              </p:nvSpPr>
              <p:spPr>
                <a:xfrm rot="13200526">
                  <a:off x="2227789" y="2848542"/>
                  <a:ext cx="187036" cy="171474"/>
                </a:xfrm>
                <a:prstGeom prst="teardrop">
                  <a:avLst>
                    <a:gd name="adj" fmla="val 120370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29" name="Straight Connector 28"/>
                <p:cNvCxnSpPr>
                  <a:cxnSpLocks/>
                  <a:stCxn id="27" idx="7"/>
                  <a:endCxn id="28" idx="7"/>
                </p:cNvCxnSpPr>
                <p:nvPr/>
              </p:nvCxnSpPr>
              <p:spPr>
                <a:xfrm flipH="1">
                  <a:off x="2168737" y="2905430"/>
                  <a:ext cx="30502" cy="3552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Freeform: Shape 13"/>
              <p:cNvSpPr/>
              <p:nvPr/>
            </p:nvSpPr>
            <p:spPr>
              <a:xfrm>
                <a:off x="3741810" y="3908055"/>
                <a:ext cx="495300" cy="588201"/>
              </a:xfrm>
              <a:custGeom>
                <a:avLst/>
                <a:gdLst>
                  <a:gd name="connsiteX0" fmla="*/ 495300 w 495300"/>
                  <a:gd name="connsiteY0" fmla="*/ 4001 h 588201"/>
                  <a:gd name="connsiteX1" fmla="*/ 400050 w 495300"/>
                  <a:gd name="connsiteY1" fmla="*/ 16701 h 588201"/>
                  <a:gd name="connsiteX2" fmla="*/ 406400 w 495300"/>
                  <a:gd name="connsiteY2" fmla="*/ 137351 h 588201"/>
                  <a:gd name="connsiteX3" fmla="*/ 311150 w 495300"/>
                  <a:gd name="connsiteY3" fmla="*/ 327851 h 588201"/>
                  <a:gd name="connsiteX4" fmla="*/ 0 w 495300"/>
                  <a:gd name="connsiteY4" fmla="*/ 588201 h 58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588201">
                    <a:moveTo>
                      <a:pt x="495300" y="4001"/>
                    </a:moveTo>
                    <a:cubicBezTo>
                      <a:pt x="455083" y="-762"/>
                      <a:pt x="414867" y="-5524"/>
                      <a:pt x="400050" y="16701"/>
                    </a:cubicBezTo>
                    <a:cubicBezTo>
                      <a:pt x="385233" y="38926"/>
                      <a:pt x="421217" y="85493"/>
                      <a:pt x="406400" y="137351"/>
                    </a:cubicBezTo>
                    <a:cubicBezTo>
                      <a:pt x="391583" y="189209"/>
                      <a:pt x="378883" y="252709"/>
                      <a:pt x="311150" y="327851"/>
                    </a:cubicBezTo>
                    <a:cubicBezTo>
                      <a:pt x="243417" y="402993"/>
                      <a:pt x="41275" y="539518"/>
                      <a:pt x="0" y="58820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Freeform: Shape 14"/>
              <p:cNvSpPr/>
              <p:nvPr/>
            </p:nvSpPr>
            <p:spPr>
              <a:xfrm>
                <a:off x="4497072" y="3908055"/>
                <a:ext cx="495300" cy="588201"/>
              </a:xfrm>
              <a:custGeom>
                <a:avLst/>
                <a:gdLst>
                  <a:gd name="connsiteX0" fmla="*/ 495300 w 495300"/>
                  <a:gd name="connsiteY0" fmla="*/ 4001 h 588201"/>
                  <a:gd name="connsiteX1" fmla="*/ 400050 w 495300"/>
                  <a:gd name="connsiteY1" fmla="*/ 16701 h 588201"/>
                  <a:gd name="connsiteX2" fmla="*/ 406400 w 495300"/>
                  <a:gd name="connsiteY2" fmla="*/ 137351 h 588201"/>
                  <a:gd name="connsiteX3" fmla="*/ 311150 w 495300"/>
                  <a:gd name="connsiteY3" fmla="*/ 327851 h 588201"/>
                  <a:gd name="connsiteX4" fmla="*/ 0 w 495300"/>
                  <a:gd name="connsiteY4" fmla="*/ 588201 h 58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588201">
                    <a:moveTo>
                      <a:pt x="495300" y="4001"/>
                    </a:moveTo>
                    <a:cubicBezTo>
                      <a:pt x="455083" y="-762"/>
                      <a:pt x="414867" y="-5524"/>
                      <a:pt x="400050" y="16701"/>
                    </a:cubicBezTo>
                    <a:cubicBezTo>
                      <a:pt x="385233" y="38926"/>
                      <a:pt x="421217" y="85493"/>
                      <a:pt x="406400" y="137351"/>
                    </a:cubicBezTo>
                    <a:cubicBezTo>
                      <a:pt x="391583" y="189209"/>
                      <a:pt x="378883" y="252709"/>
                      <a:pt x="311150" y="327851"/>
                    </a:cubicBezTo>
                    <a:cubicBezTo>
                      <a:pt x="243417" y="402993"/>
                      <a:pt x="41275" y="539518"/>
                      <a:pt x="0" y="58820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Freeform: Shape 16"/>
              <p:cNvSpPr/>
              <p:nvPr/>
            </p:nvSpPr>
            <p:spPr>
              <a:xfrm>
                <a:off x="5442902" y="3903049"/>
                <a:ext cx="495300" cy="588201"/>
              </a:xfrm>
              <a:custGeom>
                <a:avLst/>
                <a:gdLst>
                  <a:gd name="connsiteX0" fmla="*/ 495300 w 495300"/>
                  <a:gd name="connsiteY0" fmla="*/ 4001 h 588201"/>
                  <a:gd name="connsiteX1" fmla="*/ 400050 w 495300"/>
                  <a:gd name="connsiteY1" fmla="*/ 16701 h 588201"/>
                  <a:gd name="connsiteX2" fmla="*/ 406400 w 495300"/>
                  <a:gd name="connsiteY2" fmla="*/ 137351 h 588201"/>
                  <a:gd name="connsiteX3" fmla="*/ 311150 w 495300"/>
                  <a:gd name="connsiteY3" fmla="*/ 327851 h 588201"/>
                  <a:gd name="connsiteX4" fmla="*/ 0 w 495300"/>
                  <a:gd name="connsiteY4" fmla="*/ 588201 h 588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300" h="588201">
                    <a:moveTo>
                      <a:pt x="495300" y="4001"/>
                    </a:moveTo>
                    <a:cubicBezTo>
                      <a:pt x="455083" y="-762"/>
                      <a:pt x="414867" y="-5524"/>
                      <a:pt x="400050" y="16701"/>
                    </a:cubicBezTo>
                    <a:cubicBezTo>
                      <a:pt x="385233" y="38926"/>
                      <a:pt x="421217" y="85493"/>
                      <a:pt x="406400" y="137351"/>
                    </a:cubicBezTo>
                    <a:cubicBezTo>
                      <a:pt x="391583" y="189209"/>
                      <a:pt x="378883" y="252709"/>
                      <a:pt x="311150" y="327851"/>
                    </a:cubicBezTo>
                    <a:cubicBezTo>
                      <a:pt x="243417" y="402993"/>
                      <a:pt x="41275" y="539518"/>
                      <a:pt x="0" y="588201"/>
                    </a:cubicBezTo>
                  </a:path>
                </a:pathLst>
              </a:custGeom>
              <a:noFill/>
              <a:ln w="12700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CaixaDeTexto 89"/>
              <p:cNvSpPr txBox="1"/>
              <p:nvPr/>
            </p:nvSpPr>
            <p:spPr>
              <a:xfrm rot="16200000">
                <a:off x="4083979" y="2671723"/>
                <a:ext cx="9007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Wire (k→0)</a:t>
                </a:r>
              </a:p>
            </p:txBody>
          </p:sp>
          <p:sp>
            <p:nvSpPr>
              <p:cNvPr id="19" name="CaixaDeTexto 89"/>
              <p:cNvSpPr txBox="1"/>
              <p:nvPr/>
            </p:nvSpPr>
            <p:spPr>
              <a:xfrm rot="16200000">
                <a:off x="7276180" y="2671722"/>
                <a:ext cx="9007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Wire</a:t>
                </a:r>
                <a:r>
                  <a:rPr lang="pt-BR" sz="1200" dirty="0"/>
                  <a:t> (k→0)</a:t>
                </a:r>
              </a:p>
            </p:txBody>
          </p:sp>
          <p:sp>
            <p:nvSpPr>
              <p:cNvPr id="20" name="CaixaDeTexto 89"/>
              <p:cNvSpPr txBox="1"/>
              <p:nvPr/>
            </p:nvSpPr>
            <p:spPr>
              <a:xfrm rot="19399398">
                <a:off x="3575418" y="4101268"/>
                <a:ext cx="5196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Acc</a:t>
                </a:r>
                <a:r>
                  <a:rPr lang="en-US" sz="1200" dirty="0"/>
                  <a:t> 1</a:t>
                </a:r>
                <a:endParaRPr lang="pt-BR" sz="1200" dirty="0"/>
              </a:p>
            </p:txBody>
          </p:sp>
          <p:sp>
            <p:nvSpPr>
              <p:cNvPr id="21" name="CaixaDeTexto 89"/>
              <p:cNvSpPr txBox="1"/>
              <p:nvPr/>
            </p:nvSpPr>
            <p:spPr>
              <a:xfrm rot="19399398">
                <a:off x="4196612" y="4179843"/>
                <a:ext cx="5196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Acc</a:t>
                </a:r>
                <a:r>
                  <a:rPr lang="en-US" sz="1200" dirty="0"/>
                  <a:t> 2</a:t>
                </a:r>
                <a:endParaRPr lang="pt-BR" sz="1200" dirty="0"/>
              </a:p>
            </p:txBody>
          </p:sp>
          <p:sp>
            <p:nvSpPr>
              <p:cNvPr id="22" name="CaixaDeTexto 89"/>
              <p:cNvSpPr txBox="1"/>
              <p:nvPr/>
            </p:nvSpPr>
            <p:spPr>
              <a:xfrm rot="19399398">
                <a:off x="5118394" y="4208152"/>
                <a:ext cx="51969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Acc</a:t>
                </a:r>
                <a:r>
                  <a:rPr lang="en-US" sz="1200" dirty="0"/>
                  <a:t> 3</a:t>
                </a:r>
                <a:endParaRPr lang="pt-BR" sz="1200" dirty="0"/>
              </a:p>
            </p:txBody>
          </p:sp>
          <p:grpSp>
            <p:nvGrpSpPr>
              <p:cNvPr id="104" name="Group 103"/>
              <p:cNvGrpSpPr/>
              <p:nvPr/>
            </p:nvGrpSpPr>
            <p:grpSpPr>
              <a:xfrm>
                <a:off x="2054330" y="2813149"/>
                <a:ext cx="1680129" cy="1771480"/>
                <a:chOff x="1583770" y="2767055"/>
                <a:chExt cx="1680129" cy="1771480"/>
              </a:xfrm>
            </p:grpSpPr>
            <p:sp>
              <p:nvSpPr>
                <p:cNvPr id="105" name="Cube 104"/>
                <p:cNvSpPr/>
                <p:nvPr/>
              </p:nvSpPr>
              <p:spPr>
                <a:xfrm>
                  <a:off x="1598252" y="2767055"/>
                  <a:ext cx="1665647" cy="1104143"/>
                </a:xfrm>
                <a:prstGeom prst="cube">
                  <a:avLst>
                    <a:gd name="adj" fmla="val 48260"/>
                  </a:avLst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ctangle 105"/>
                <p:cNvSpPr/>
                <p:nvPr/>
              </p:nvSpPr>
              <p:spPr>
                <a:xfrm>
                  <a:off x="1635125" y="3343275"/>
                  <a:ext cx="1053088" cy="485961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bg1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bg1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Rectangle 106"/>
                <p:cNvSpPr/>
                <p:nvPr/>
              </p:nvSpPr>
              <p:spPr>
                <a:xfrm>
                  <a:off x="1676171" y="3386913"/>
                  <a:ext cx="552679" cy="400308"/>
                </a:xfrm>
                <a:prstGeom prst="rect">
                  <a:avLst/>
                </a:prstGeom>
                <a:blipFill dpi="0"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pt-BR"/>
                </a:p>
              </p:txBody>
            </p:sp>
            <p:grpSp>
              <p:nvGrpSpPr>
                <p:cNvPr id="108" name="Group 107"/>
                <p:cNvGrpSpPr/>
                <p:nvPr/>
              </p:nvGrpSpPr>
              <p:grpSpPr>
                <a:xfrm>
                  <a:off x="2351938" y="3700678"/>
                  <a:ext cx="92936" cy="88138"/>
                  <a:chOff x="1058903" y="3210891"/>
                  <a:chExt cx="92936" cy="88138"/>
                </a:xfrm>
              </p:grpSpPr>
              <p:sp>
                <p:nvSpPr>
                  <p:cNvPr id="127" name="Oval 126"/>
                  <p:cNvSpPr/>
                  <p:nvPr/>
                </p:nvSpPr>
                <p:spPr>
                  <a:xfrm>
                    <a:off x="1079839" y="3210891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" name="Oval 127"/>
                  <p:cNvSpPr/>
                  <p:nvPr/>
                </p:nvSpPr>
                <p:spPr>
                  <a:xfrm>
                    <a:off x="1058903" y="3227029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9" name="Group 108"/>
                <p:cNvGrpSpPr/>
                <p:nvPr/>
              </p:nvGrpSpPr>
              <p:grpSpPr>
                <a:xfrm>
                  <a:off x="2245758" y="3700678"/>
                  <a:ext cx="92936" cy="88138"/>
                  <a:chOff x="1058903" y="3210891"/>
                  <a:chExt cx="92936" cy="88138"/>
                </a:xfrm>
              </p:grpSpPr>
              <p:sp>
                <p:nvSpPr>
                  <p:cNvPr id="125" name="Oval 124"/>
                  <p:cNvSpPr/>
                  <p:nvPr/>
                </p:nvSpPr>
                <p:spPr>
                  <a:xfrm>
                    <a:off x="1079839" y="3210891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" name="Oval 125"/>
                  <p:cNvSpPr/>
                  <p:nvPr/>
                </p:nvSpPr>
                <p:spPr>
                  <a:xfrm>
                    <a:off x="1058903" y="3227029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0" name="Group 109"/>
                <p:cNvGrpSpPr/>
                <p:nvPr/>
              </p:nvGrpSpPr>
              <p:grpSpPr>
                <a:xfrm>
                  <a:off x="2458118" y="3700678"/>
                  <a:ext cx="92936" cy="88138"/>
                  <a:chOff x="1058903" y="3210891"/>
                  <a:chExt cx="92936" cy="88138"/>
                </a:xfrm>
              </p:grpSpPr>
              <p:sp>
                <p:nvSpPr>
                  <p:cNvPr id="123" name="Oval 122"/>
                  <p:cNvSpPr/>
                  <p:nvPr/>
                </p:nvSpPr>
                <p:spPr>
                  <a:xfrm>
                    <a:off x="1079839" y="3210891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" name="Oval 123"/>
                  <p:cNvSpPr/>
                  <p:nvPr/>
                </p:nvSpPr>
                <p:spPr>
                  <a:xfrm>
                    <a:off x="1058903" y="3227029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1" name="Group 110"/>
                <p:cNvGrpSpPr/>
                <p:nvPr/>
              </p:nvGrpSpPr>
              <p:grpSpPr>
                <a:xfrm>
                  <a:off x="2564297" y="3700678"/>
                  <a:ext cx="92936" cy="88138"/>
                  <a:chOff x="1058903" y="3210891"/>
                  <a:chExt cx="92936" cy="88138"/>
                </a:xfrm>
              </p:grpSpPr>
              <p:sp>
                <p:nvSpPr>
                  <p:cNvPr id="121" name="Oval 120"/>
                  <p:cNvSpPr/>
                  <p:nvPr/>
                </p:nvSpPr>
                <p:spPr>
                  <a:xfrm>
                    <a:off x="1079839" y="3210891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" name="Oval 121"/>
                  <p:cNvSpPr/>
                  <p:nvPr/>
                </p:nvSpPr>
                <p:spPr>
                  <a:xfrm>
                    <a:off x="1058903" y="3227029"/>
                    <a:ext cx="72000" cy="72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bg1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bg1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pt-BR"/>
                  </a:p>
                </p:txBody>
              </p:sp>
            </p:grpSp>
            <p:sp>
              <p:nvSpPr>
                <p:cNvPr id="112" name="Freeform: Shape 111"/>
                <p:cNvSpPr/>
                <p:nvPr/>
              </p:nvSpPr>
              <p:spPr>
                <a:xfrm>
                  <a:off x="1947862" y="3755233"/>
                  <a:ext cx="333375" cy="347663"/>
                </a:xfrm>
                <a:custGeom>
                  <a:avLst/>
                  <a:gdLst>
                    <a:gd name="connsiteX0" fmla="*/ 333375 w 333375"/>
                    <a:gd name="connsiteY0" fmla="*/ 0 h 347663"/>
                    <a:gd name="connsiteX1" fmla="*/ 195263 w 333375"/>
                    <a:gd name="connsiteY1" fmla="*/ 83344 h 347663"/>
                    <a:gd name="connsiteX2" fmla="*/ 161925 w 333375"/>
                    <a:gd name="connsiteY2" fmla="*/ 223838 h 347663"/>
                    <a:gd name="connsiteX3" fmla="*/ 0 w 333375"/>
                    <a:gd name="connsiteY3" fmla="*/ 347663 h 3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347663">
                      <a:moveTo>
                        <a:pt x="333375" y="0"/>
                      </a:moveTo>
                      <a:cubicBezTo>
                        <a:pt x="278606" y="23019"/>
                        <a:pt x="223838" y="46038"/>
                        <a:pt x="195263" y="83344"/>
                      </a:cubicBezTo>
                      <a:cubicBezTo>
                        <a:pt x="166688" y="120650"/>
                        <a:pt x="194469" y="179785"/>
                        <a:pt x="161925" y="223838"/>
                      </a:cubicBezTo>
                      <a:cubicBezTo>
                        <a:pt x="129381" y="267891"/>
                        <a:pt x="17859" y="328613"/>
                        <a:pt x="0" y="347663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3" name="Freeform: Shape 112"/>
                <p:cNvSpPr/>
                <p:nvPr/>
              </p:nvSpPr>
              <p:spPr>
                <a:xfrm>
                  <a:off x="2054224" y="3755233"/>
                  <a:ext cx="333375" cy="347663"/>
                </a:xfrm>
                <a:custGeom>
                  <a:avLst/>
                  <a:gdLst>
                    <a:gd name="connsiteX0" fmla="*/ 333375 w 333375"/>
                    <a:gd name="connsiteY0" fmla="*/ 0 h 347663"/>
                    <a:gd name="connsiteX1" fmla="*/ 195263 w 333375"/>
                    <a:gd name="connsiteY1" fmla="*/ 83344 h 347663"/>
                    <a:gd name="connsiteX2" fmla="*/ 161925 w 333375"/>
                    <a:gd name="connsiteY2" fmla="*/ 223838 h 347663"/>
                    <a:gd name="connsiteX3" fmla="*/ 0 w 333375"/>
                    <a:gd name="connsiteY3" fmla="*/ 347663 h 3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347663">
                      <a:moveTo>
                        <a:pt x="333375" y="0"/>
                      </a:moveTo>
                      <a:cubicBezTo>
                        <a:pt x="278606" y="23019"/>
                        <a:pt x="223838" y="46038"/>
                        <a:pt x="195263" y="83344"/>
                      </a:cubicBezTo>
                      <a:cubicBezTo>
                        <a:pt x="166688" y="120650"/>
                        <a:pt x="194469" y="179785"/>
                        <a:pt x="161925" y="223838"/>
                      </a:cubicBezTo>
                      <a:cubicBezTo>
                        <a:pt x="129381" y="267891"/>
                        <a:pt x="17859" y="328613"/>
                        <a:pt x="0" y="347663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4" name="Freeform: Shape 113"/>
                <p:cNvSpPr/>
                <p:nvPr/>
              </p:nvSpPr>
              <p:spPr>
                <a:xfrm>
                  <a:off x="2160586" y="3755233"/>
                  <a:ext cx="333375" cy="347663"/>
                </a:xfrm>
                <a:custGeom>
                  <a:avLst/>
                  <a:gdLst>
                    <a:gd name="connsiteX0" fmla="*/ 333375 w 333375"/>
                    <a:gd name="connsiteY0" fmla="*/ 0 h 347663"/>
                    <a:gd name="connsiteX1" fmla="*/ 195263 w 333375"/>
                    <a:gd name="connsiteY1" fmla="*/ 83344 h 347663"/>
                    <a:gd name="connsiteX2" fmla="*/ 161925 w 333375"/>
                    <a:gd name="connsiteY2" fmla="*/ 223838 h 347663"/>
                    <a:gd name="connsiteX3" fmla="*/ 0 w 333375"/>
                    <a:gd name="connsiteY3" fmla="*/ 347663 h 3476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347663">
                      <a:moveTo>
                        <a:pt x="333375" y="0"/>
                      </a:moveTo>
                      <a:cubicBezTo>
                        <a:pt x="278606" y="23019"/>
                        <a:pt x="223838" y="46038"/>
                        <a:pt x="195263" y="83344"/>
                      </a:cubicBezTo>
                      <a:cubicBezTo>
                        <a:pt x="166688" y="120650"/>
                        <a:pt x="194469" y="179785"/>
                        <a:pt x="161925" y="223838"/>
                      </a:cubicBezTo>
                      <a:cubicBezTo>
                        <a:pt x="129381" y="267891"/>
                        <a:pt x="17859" y="328613"/>
                        <a:pt x="0" y="347663"/>
                      </a:cubicBezTo>
                    </a:path>
                  </a:pathLst>
                </a:custGeom>
                <a:ln w="12700"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6" name="CaixaDeTexto 89"/>
                <p:cNvSpPr txBox="1"/>
                <p:nvPr/>
              </p:nvSpPr>
              <p:spPr>
                <a:xfrm rot="18603483">
                  <a:off x="1471720" y="4172569"/>
                  <a:ext cx="47801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err="1"/>
                    <a:t>Acc</a:t>
                  </a:r>
                  <a:r>
                    <a:rPr lang="en-US" sz="1050" dirty="0"/>
                    <a:t> 1</a:t>
                  </a:r>
                  <a:endParaRPr lang="pt-BR" sz="1050" dirty="0"/>
                </a:p>
              </p:txBody>
            </p:sp>
            <p:sp>
              <p:nvSpPr>
                <p:cNvPr id="117" name="CaixaDeTexto 89"/>
                <p:cNvSpPr txBox="1"/>
                <p:nvPr/>
              </p:nvSpPr>
              <p:spPr>
                <a:xfrm rot="18603483">
                  <a:off x="1664537" y="4172569"/>
                  <a:ext cx="47801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err="1"/>
                    <a:t>Acc</a:t>
                  </a:r>
                  <a:r>
                    <a:rPr lang="en-US" sz="1050" dirty="0"/>
                    <a:t> 2</a:t>
                  </a:r>
                  <a:endParaRPr lang="pt-BR" sz="1050" dirty="0"/>
                </a:p>
              </p:txBody>
            </p:sp>
            <p:sp>
              <p:nvSpPr>
                <p:cNvPr id="118" name="CaixaDeTexto 89"/>
                <p:cNvSpPr txBox="1"/>
                <p:nvPr/>
              </p:nvSpPr>
              <p:spPr>
                <a:xfrm rot="18603483">
                  <a:off x="1857354" y="4172569"/>
                  <a:ext cx="478016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 err="1"/>
                    <a:t>Acc</a:t>
                  </a:r>
                  <a:r>
                    <a:rPr lang="en-US" sz="1050" dirty="0"/>
                    <a:t> 3</a:t>
                  </a:r>
                  <a:endParaRPr lang="pt-BR" sz="1050" dirty="0"/>
                </a:p>
              </p:txBody>
            </p:sp>
            <p:sp>
              <p:nvSpPr>
                <p:cNvPr id="120" name="Rectangle 119"/>
                <p:cNvSpPr/>
                <p:nvPr/>
              </p:nvSpPr>
              <p:spPr>
                <a:xfrm>
                  <a:off x="2276431" y="3386585"/>
                  <a:ext cx="365005" cy="272131"/>
                </a:xfrm>
                <a:prstGeom prst="rect">
                  <a:avLst/>
                </a:prstGeom>
                <a:pattFill prst="lgGrid">
                  <a:fgClr>
                    <a:schemeClr val="tx1"/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129" name="CaixaDeTexto 89"/>
              <p:cNvSpPr txBox="1"/>
              <p:nvPr/>
            </p:nvSpPr>
            <p:spPr>
              <a:xfrm>
                <a:off x="2476483" y="2836422"/>
                <a:ext cx="76335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/>
                  <a:t>     Signal </a:t>
                </a:r>
              </a:p>
              <a:p>
                <a:r>
                  <a:rPr lang="pt-BR" sz="1200" dirty="0"/>
                  <a:t>analyser</a:t>
                </a: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5225841" y="2934725"/>
              <a:ext cx="954823" cy="959605"/>
              <a:chOff x="3479341" y="3927256"/>
              <a:chExt cx="1517268" cy="959605"/>
            </a:xfrm>
          </p:grpSpPr>
          <p:cxnSp>
            <p:nvCxnSpPr>
              <p:cNvPr id="167" name="Straight Connector 166"/>
              <p:cNvCxnSpPr>
                <a:cxnSpLocks/>
              </p:cNvCxnSpPr>
              <p:nvPr/>
            </p:nvCxnSpPr>
            <p:spPr>
              <a:xfrm>
                <a:off x="3627760" y="4767918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>
                <a:cxnSpLocks/>
              </p:cNvCxnSpPr>
              <p:nvPr/>
            </p:nvCxnSpPr>
            <p:spPr>
              <a:xfrm>
                <a:off x="3486268" y="4537777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9" name="Arc 168"/>
              <p:cNvSpPr/>
              <p:nvPr/>
            </p:nvSpPr>
            <p:spPr>
              <a:xfrm>
                <a:off x="3479341" y="3972461"/>
                <a:ext cx="914400" cy="914400"/>
              </a:xfrm>
              <a:prstGeom prst="arc">
                <a:avLst>
                  <a:gd name="adj1" fmla="val 7113657"/>
                  <a:gd name="adj2" fmla="val 9618780"/>
                </a:avLst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0" name="Arc 169"/>
              <p:cNvSpPr/>
              <p:nvPr/>
            </p:nvSpPr>
            <p:spPr>
              <a:xfrm>
                <a:off x="4044603" y="3972461"/>
                <a:ext cx="914400" cy="914400"/>
              </a:xfrm>
              <a:prstGeom prst="arc">
                <a:avLst>
                  <a:gd name="adj1" fmla="val 7168717"/>
                  <a:gd name="adj2" fmla="val 9569886"/>
                </a:avLst>
              </a:prstGeom>
              <a:ln w="127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1" name="Straight Connector 170"/>
              <p:cNvCxnSpPr>
                <a:cxnSpLocks/>
              </p:cNvCxnSpPr>
              <p:nvPr/>
            </p:nvCxnSpPr>
            <p:spPr>
              <a:xfrm>
                <a:off x="3665366" y="4722713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>
                <a:cxnSpLocks/>
              </p:cNvCxnSpPr>
              <p:nvPr/>
            </p:nvCxnSpPr>
            <p:spPr>
              <a:xfrm>
                <a:off x="3523874" y="4492572"/>
                <a:ext cx="576000" cy="0"/>
              </a:xfrm>
              <a:prstGeom prst="line">
                <a:avLst/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73" name="Arc 172"/>
              <p:cNvSpPr/>
              <p:nvPr/>
            </p:nvSpPr>
            <p:spPr>
              <a:xfrm>
                <a:off x="3516947" y="3927256"/>
                <a:ext cx="914400" cy="914400"/>
              </a:xfrm>
              <a:prstGeom prst="arc">
                <a:avLst>
                  <a:gd name="adj1" fmla="val 7132120"/>
                  <a:gd name="adj2" fmla="val 9499879"/>
                </a:avLst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4" name="Arc 173"/>
              <p:cNvSpPr/>
              <p:nvPr/>
            </p:nvSpPr>
            <p:spPr>
              <a:xfrm>
                <a:off x="4082209" y="3927256"/>
                <a:ext cx="914400" cy="914400"/>
              </a:xfrm>
              <a:prstGeom prst="arc">
                <a:avLst>
                  <a:gd name="adj1" fmla="val 7194534"/>
                  <a:gd name="adj2" fmla="val 9560377"/>
                </a:avLst>
              </a:prstGeom>
              <a:ln w="127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6" name="Arrow: Bent 135"/>
            <p:cNvSpPr/>
            <p:nvPr/>
          </p:nvSpPr>
          <p:spPr>
            <a:xfrm>
              <a:off x="5478382" y="3022115"/>
              <a:ext cx="1022467" cy="433107"/>
            </a:xfrm>
            <a:prstGeom prst="bentArrow">
              <a:avLst>
                <a:gd name="adj1" fmla="val 15506"/>
                <a:gd name="adj2" fmla="val 23522"/>
                <a:gd name="adj3" fmla="val 50000"/>
                <a:gd name="adj4" fmla="val 58060"/>
              </a:avLst>
            </a:prstGeom>
            <a:ln w="127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137" name="Group 136"/>
            <p:cNvGrpSpPr/>
            <p:nvPr/>
          </p:nvGrpSpPr>
          <p:grpSpPr>
            <a:xfrm>
              <a:off x="6637393" y="2977232"/>
              <a:ext cx="1484393" cy="775855"/>
              <a:chOff x="5257800" y="3690199"/>
              <a:chExt cx="2469938" cy="775855"/>
            </a:xfrm>
          </p:grpSpPr>
          <p:cxnSp>
            <p:nvCxnSpPr>
              <p:cNvPr id="163" name="Straight Connector 162"/>
              <p:cNvCxnSpPr>
                <a:cxnSpLocks/>
                <a:stCxn id="165" idx="3"/>
                <a:endCxn id="166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>
                <a:cxnSpLocks/>
                <a:stCxn id="165" idx="0"/>
                <a:endCxn id="166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5" name="Freeform: Shape 164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Freeform: Shape 165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8" name="Group 137"/>
            <p:cNvGrpSpPr/>
            <p:nvPr/>
          </p:nvGrpSpPr>
          <p:grpSpPr>
            <a:xfrm>
              <a:off x="6857055" y="2770873"/>
              <a:ext cx="1484393" cy="775855"/>
              <a:chOff x="5257800" y="3690199"/>
              <a:chExt cx="2469938" cy="775855"/>
            </a:xfrm>
          </p:grpSpPr>
          <p:cxnSp>
            <p:nvCxnSpPr>
              <p:cNvPr id="159" name="Straight Connector 158"/>
              <p:cNvCxnSpPr>
                <a:cxnSpLocks/>
                <a:stCxn id="161" idx="3"/>
                <a:endCxn id="162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cxnSpLocks/>
                <a:stCxn id="161" idx="0"/>
                <a:endCxn id="162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1" name="Freeform: Shape 160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Freeform: Shape 161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9" name="Group 138"/>
            <p:cNvGrpSpPr/>
            <p:nvPr/>
          </p:nvGrpSpPr>
          <p:grpSpPr>
            <a:xfrm>
              <a:off x="6692308" y="2925643"/>
              <a:ext cx="1484393" cy="775855"/>
              <a:chOff x="5257800" y="3690199"/>
              <a:chExt cx="2469938" cy="775855"/>
            </a:xfrm>
          </p:grpSpPr>
          <p:cxnSp>
            <p:nvCxnSpPr>
              <p:cNvPr id="155" name="Straight Connector 154"/>
              <p:cNvCxnSpPr>
                <a:cxnSpLocks/>
                <a:stCxn id="157" idx="3"/>
                <a:endCxn id="158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>
                <a:cxnSpLocks/>
                <a:stCxn id="157" idx="0"/>
                <a:endCxn id="158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7" name="Freeform: Shape 156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Freeform: Shape 157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6747224" y="2874053"/>
              <a:ext cx="1484393" cy="775855"/>
              <a:chOff x="5257800" y="3690199"/>
              <a:chExt cx="2469938" cy="775855"/>
            </a:xfrm>
          </p:grpSpPr>
          <p:cxnSp>
            <p:nvCxnSpPr>
              <p:cNvPr id="151" name="Straight Connector 150"/>
              <p:cNvCxnSpPr>
                <a:cxnSpLocks/>
                <a:stCxn id="153" idx="3"/>
                <a:endCxn id="154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>
                <a:cxnSpLocks/>
                <a:stCxn id="153" idx="0"/>
                <a:endCxn id="154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53" name="Freeform: Shape 152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Freeform: Shape 153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802140" y="2822463"/>
              <a:ext cx="1484393" cy="775855"/>
              <a:chOff x="5257800" y="3690199"/>
              <a:chExt cx="2469938" cy="775855"/>
            </a:xfrm>
          </p:grpSpPr>
          <p:cxnSp>
            <p:nvCxnSpPr>
              <p:cNvPr id="147" name="Straight Connector 146"/>
              <p:cNvCxnSpPr>
                <a:cxnSpLocks/>
                <a:stCxn id="149" idx="3"/>
                <a:endCxn id="150" idx="3"/>
              </p:cNvCxnSpPr>
              <p:nvPr/>
            </p:nvCxnSpPr>
            <p:spPr>
              <a:xfrm>
                <a:off x="5742709" y="4466054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>
                <a:cxnSpLocks/>
                <a:stCxn id="149" idx="0"/>
                <a:endCxn id="150" idx="0"/>
              </p:cNvCxnSpPr>
              <p:nvPr/>
            </p:nvCxnSpPr>
            <p:spPr>
              <a:xfrm>
                <a:off x="5257800" y="3690199"/>
                <a:ext cx="1985029" cy="0"/>
              </a:xfrm>
              <a:prstGeom prst="line">
                <a:avLst/>
              </a:pr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49" name="Freeform: Shape 148"/>
              <p:cNvSpPr/>
              <p:nvPr/>
            </p:nvSpPr>
            <p:spPr>
              <a:xfrm>
                <a:off x="5257800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Freeform: Shape 149"/>
              <p:cNvSpPr/>
              <p:nvPr/>
            </p:nvSpPr>
            <p:spPr>
              <a:xfrm>
                <a:off x="7242829" y="3690199"/>
                <a:ext cx="484909" cy="775855"/>
              </a:xfrm>
              <a:custGeom>
                <a:avLst/>
                <a:gdLst>
                  <a:gd name="connsiteX0" fmla="*/ 0 w 484909"/>
                  <a:gd name="connsiteY0" fmla="*/ 0 h 775855"/>
                  <a:gd name="connsiteX1" fmla="*/ 55418 w 484909"/>
                  <a:gd name="connsiteY1" fmla="*/ 311728 h 775855"/>
                  <a:gd name="connsiteX2" fmla="*/ 249382 w 484909"/>
                  <a:gd name="connsiteY2" fmla="*/ 644237 h 775855"/>
                  <a:gd name="connsiteX3" fmla="*/ 484909 w 484909"/>
                  <a:gd name="connsiteY3" fmla="*/ 775855 h 775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4909" h="775855">
                    <a:moveTo>
                      <a:pt x="0" y="0"/>
                    </a:moveTo>
                    <a:cubicBezTo>
                      <a:pt x="6927" y="102177"/>
                      <a:pt x="13854" y="204355"/>
                      <a:pt x="55418" y="311728"/>
                    </a:cubicBezTo>
                    <a:cubicBezTo>
                      <a:pt x="96982" y="419101"/>
                      <a:pt x="177800" y="566883"/>
                      <a:pt x="249382" y="644237"/>
                    </a:cubicBezTo>
                    <a:cubicBezTo>
                      <a:pt x="320964" y="721591"/>
                      <a:pt x="445655" y="740064"/>
                      <a:pt x="484909" y="775855"/>
                    </a:cubicBezTo>
                  </a:path>
                </a:pathLst>
              </a:custGeom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42" name="Straight Connector 141"/>
            <p:cNvCxnSpPr>
              <a:cxnSpLocks/>
              <a:stCxn id="166" idx="0"/>
              <a:endCxn id="162" idx="0"/>
            </p:cNvCxnSpPr>
            <p:nvPr/>
          </p:nvCxnSpPr>
          <p:spPr>
            <a:xfrm flipV="1">
              <a:off x="7830363" y="2770873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cxnSpLocks/>
              <a:stCxn id="166" idx="3"/>
              <a:endCxn id="162" idx="3"/>
            </p:cNvCxnSpPr>
            <p:nvPr/>
          </p:nvCxnSpPr>
          <p:spPr>
            <a:xfrm flipV="1">
              <a:off x="8121786" y="3546728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>
              <a:cxnSpLocks/>
              <a:stCxn id="165" idx="0"/>
              <a:endCxn id="161" idx="0"/>
            </p:cNvCxnSpPr>
            <p:nvPr/>
          </p:nvCxnSpPr>
          <p:spPr>
            <a:xfrm flipV="1">
              <a:off x="6637393" y="2770873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>
              <a:cxnSpLocks/>
              <a:stCxn id="165" idx="3"/>
              <a:endCxn id="161" idx="3"/>
            </p:cNvCxnSpPr>
            <p:nvPr/>
          </p:nvCxnSpPr>
          <p:spPr>
            <a:xfrm flipV="1">
              <a:off x="6928816" y="3546728"/>
              <a:ext cx="219662" cy="206359"/>
            </a:xfrm>
            <a:prstGeom prst="line">
              <a:avLst/>
            </a:prstGeom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6" name="CaixaDeTexto 95"/>
            <p:cNvSpPr txBox="1"/>
            <p:nvPr/>
          </p:nvSpPr>
          <p:spPr>
            <a:xfrm>
              <a:off x="6969431" y="3020742"/>
              <a:ext cx="115235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100" dirty="0"/>
                <a:t>Multilayered composite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9101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53883" y="1731296"/>
            <a:ext cx="7208865" cy="3100696"/>
            <a:chOff x="1353883" y="1731296"/>
            <a:chExt cx="7208865" cy="3100696"/>
          </a:xfrm>
        </p:grpSpPr>
        <p:cxnSp>
          <p:nvCxnSpPr>
            <p:cNvPr id="3" name="Conector reto 68"/>
            <p:cNvCxnSpPr/>
            <p:nvPr/>
          </p:nvCxnSpPr>
          <p:spPr>
            <a:xfrm flipV="1">
              <a:off x="2459494" y="2169201"/>
              <a:ext cx="0" cy="24443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" name="Conector reto 68"/>
            <p:cNvCxnSpPr/>
            <p:nvPr/>
          </p:nvCxnSpPr>
          <p:spPr>
            <a:xfrm flipV="1">
              <a:off x="3686479" y="2169201"/>
              <a:ext cx="0" cy="24443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Conector reto 68"/>
            <p:cNvCxnSpPr>
              <a:cxnSpLocks/>
            </p:cNvCxnSpPr>
            <p:nvPr/>
          </p:nvCxnSpPr>
          <p:spPr>
            <a:xfrm flipH="1" flipV="1">
              <a:off x="5467515" y="3257321"/>
              <a:ext cx="0" cy="13561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ector reto 62"/>
            <p:cNvCxnSpPr/>
            <p:nvPr/>
          </p:nvCxnSpPr>
          <p:spPr>
            <a:xfrm flipV="1">
              <a:off x="1722123" y="2082058"/>
              <a:ext cx="0" cy="253812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reto 64"/>
            <p:cNvCxnSpPr/>
            <p:nvPr/>
          </p:nvCxnSpPr>
          <p:spPr>
            <a:xfrm>
              <a:off x="1722123" y="4620181"/>
              <a:ext cx="51250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75"/>
            <p:cNvCxnSpPr/>
            <p:nvPr/>
          </p:nvCxnSpPr>
          <p:spPr>
            <a:xfrm>
              <a:off x="4125453" y="1887659"/>
              <a:ext cx="156253" cy="0"/>
            </a:xfrm>
            <a:prstGeom prst="lin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Conector reto 81"/>
            <p:cNvCxnSpPr/>
            <p:nvPr/>
          </p:nvCxnSpPr>
          <p:spPr>
            <a:xfrm>
              <a:off x="4125453" y="2137839"/>
              <a:ext cx="15625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CaixaDeTexto 86"/>
            <p:cNvSpPr txBox="1"/>
            <p:nvPr/>
          </p:nvSpPr>
          <p:spPr>
            <a:xfrm>
              <a:off x="4301654" y="1731296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Experimento</a:t>
              </a:r>
            </a:p>
          </p:txBody>
        </p:sp>
        <p:sp>
          <p:nvSpPr>
            <p:cNvPr id="11" name="CaixaDeTexto 87"/>
            <p:cNvSpPr txBox="1"/>
            <p:nvPr/>
          </p:nvSpPr>
          <p:spPr>
            <a:xfrm>
              <a:off x="4301654" y="1991463"/>
              <a:ext cx="856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Modelo</a:t>
              </a:r>
            </a:p>
          </p:txBody>
        </p:sp>
        <p:cxnSp>
          <p:nvCxnSpPr>
            <p:cNvPr id="12" name="Conector reto 91"/>
            <p:cNvCxnSpPr/>
            <p:nvPr/>
          </p:nvCxnSpPr>
          <p:spPr>
            <a:xfrm>
              <a:off x="4129238" y="2386796"/>
              <a:ext cx="1562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aixaDeTexto 92"/>
            <p:cNvSpPr txBox="1"/>
            <p:nvPr/>
          </p:nvSpPr>
          <p:spPr>
            <a:xfrm>
              <a:off x="4305439" y="2249096"/>
              <a:ext cx="1833152" cy="294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Assíntota / ressonância</a:t>
              </a:r>
            </a:p>
          </p:txBody>
        </p:sp>
        <p:sp>
          <p:nvSpPr>
            <p:cNvPr id="14" name="CaixaDeTexto 93"/>
            <p:cNvSpPr txBox="1"/>
            <p:nvPr/>
          </p:nvSpPr>
          <p:spPr>
            <a:xfrm rot="16200000">
              <a:off x="763978" y="3010284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Amplitude dB</a:t>
              </a:r>
            </a:p>
          </p:txBody>
        </p:sp>
        <p:sp>
          <p:nvSpPr>
            <p:cNvPr id="15" name="CaixaDeTexto 94"/>
            <p:cNvSpPr txBox="1"/>
            <p:nvPr/>
          </p:nvSpPr>
          <p:spPr>
            <a:xfrm>
              <a:off x="6847214" y="4493438"/>
              <a:ext cx="994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Freq. Hz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Freeform: Shape 15"/>
            <p:cNvSpPr/>
            <p:nvPr/>
          </p:nvSpPr>
          <p:spPr>
            <a:xfrm>
              <a:off x="1755496" y="2963496"/>
              <a:ext cx="5005839" cy="1332436"/>
            </a:xfrm>
            <a:custGeom>
              <a:avLst/>
              <a:gdLst>
                <a:gd name="connsiteX0" fmla="*/ 0 w 5005839"/>
                <a:gd name="connsiteY0" fmla="*/ 1332436 h 1332436"/>
                <a:gd name="connsiteX1" fmla="*/ 393792 w 5005839"/>
                <a:gd name="connsiteY1" fmla="*/ 1165574 h 1332436"/>
                <a:gd name="connsiteX2" fmla="*/ 594026 w 5005839"/>
                <a:gd name="connsiteY2" fmla="*/ 831852 h 1332436"/>
                <a:gd name="connsiteX3" fmla="*/ 660770 w 5005839"/>
                <a:gd name="connsiteY3" fmla="*/ 531501 h 1332436"/>
                <a:gd name="connsiteX4" fmla="*/ 700817 w 5005839"/>
                <a:gd name="connsiteY4" fmla="*/ 4220 h 1332436"/>
                <a:gd name="connsiteX5" fmla="*/ 707492 w 5005839"/>
                <a:gd name="connsiteY5" fmla="*/ 304570 h 1332436"/>
                <a:gd name="connsiteX6" fmla="*/ 754213 w 5005839"/>
                <a:gd name="connsiteY6" fmla="*/ 678339 h 1332436"/>
                <a:gd name="connsiteX7" fmla="*/ 861004 w 5005839"/>
                <a:gd name="connsiteY7" fmla="*/ 972015 h 1332436"/>
                <a:gd name="connsiteX8" fmla="*/ 1001167 w 5005839"/>
                <a:gd name="connsiteY8" fmla="*/ 1112179 h 1332436"/>
                <a:gd name="connsiteX9" fmla="*/ 1361588 w 5005839"/>
                <a:gd name="connsiteY9" fmla="*/ 1185598 h 1332436"/>
                <a:gd name="connsiteX10" fmla="*/ 1608543 w 5005839"/>
                <a:gd name="connsiteY10" fmla="*/ 1058783 h 1332436"/>
                <a:gd name="connsiteX11" fmla="*/ 1862172 w 5005839"/>
                <a:gd name="connsiteY11" fmla="*/ 658316 h 1332436"/>
                <a:gd name="connsiteX12" fmla="*/ 1928916 w 5005839"/>
                <a:gd name="connsiteY12" fmla="*/ 404687 h 1332436"/>
                <a:gd name="connsiteX13" fmla="*/ 1962289 w 5005839"/>
                <a:gd name="connsiteY13" fmla="*/ 584897 h 1332436"/>
                <a:gd name="connsiteX14" fmla="*/ 2029033 w 5005839"/>
                <a:gd name="connsiteY14" fmla="*/ 791805 h 1332436"/>
                <a:gd name="connsiteX15" fmla="*/ 2202569 w 5005839"/>
                <a:gd name="connsiteY15" fmla="*/ 1005388 h 1332436"/>
                <a:gd name="connsiteX16" fmla="*/ 2736525 w 5005839"/>
                <a:gd name="connsiteY16" fmla="*/ 1132202 h 1332436"/>
                <a:gd name="connsiteX17" fmla="*/ 3403970 w 5005839"/>
                <a:gd name="connsiteY17" fmla="*/ 758433 h 1332436"/>
                <a:gd name="connsiteX18" fmla="*/ 3724344 w 5005839"/>
                <a:gd name="connsiteY18" fmla="*/ 478106 h 1332436"/>
                <a:gd name="connsiteX19" fmla="*/ 3984648 w 5005839"/>
                <a:gd name="connsiteY19" fmla="*/ 745084 h 1332436"/>
                <a:gd name="connsiteX20" fmla="*/ 4238277 w 5005839"/>
                <a:gd name="connsiteY20" fmla="*/ 1018736 h 1332436"/>
                <a:gd name="connsiteX21" fmla="*/ 4485232 w 5005839"/>
                <a:gd name="connsiteY21" fmla="*/ 1098830 h 1332436"/>
                <a:gd name="connsiteX22" fmla="*/ 5005839 w 5005839"/>
                <a:gd name="connsiteY22" fmla="*/ 1032085 h 133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5839" h="1332436">
                  <a:moveTo>
                    <a:pt x="0" y="1332436"/>
                  </a:moveTo>
                  <a:cubicBezTo>
                    <a:pt x="147394" y="1290720"/>
                    <a:pt x="294788" y="1249005"/>
                    <a:pt x="393792" y="1165574"/>
                  </a:cubicBezTo>
                  <a:cubicBezTo>
                    <a:pt x="492796" y="1082143"/>
                    <a:pt x="549530" y="937531"/>
                    <a:pt x="594026" y="831852"/>
                  </a:cubicBezTo>
                  <a:cubicBezTo>
                    <a:pt x="638522" y="726173"/>
                    <a:pt x="642971" y="669440"/>
                    <a:pt x="660770" y="531501"/>
                  </a:cubicBezTo>
                  <a:cubicBezTo>
                    <a:pt x="678569" y="393562"/>
                    <a:pt x="693030" y="42042"/>
                    <a:pt x="700817" y="4220"/>
                  </a:cubicBezTo>
                  <a:cubicBezTo>
                    <a:pt x="708604" y="-33602"/>
                    <a:pt x="698593" y="192217"/>
                    <a:pt x="707492" y="304570"/>
                  </a:cubicBezTo>
                  <a:cubicBezTo>
                    <a:pt x="716391" y="416923"/>
                    <a:pt x="728628" y="567098"/>
                    <a:pt x="754213" y="678339"/>
                  </a:cubicBezTo>
                  <a:cubicBezTo>
                    <a:pt x="779798" y="789580"/>
                    <a:pt x="819845" y="899708"/>
                    <a:pt x="861004" y="972015"/>
                  </a:cubicBezTo>
                  <a:cubicBezTo>
                    <a:pt x="902163" y="1044322"/>
                    <a:pt x="917736" y="1076582"/>
                    <a:pt x="1001167" y="1112179"/>
                  </a:cubicBezTo>
                  <a:cubicBezTo>
                    <a:pt x="1084598" y="1147776"/>
                    <a:pt x="1260359" y="1194497"/>
                    <a:pt x="1361588" y="1185598"/>
                  </a:cubicBezTo>
                  <a:cubicBezTo>
                    <a:pt x="1462817" y="1176699"/>
                    <a:pt x="1525112" y="1146663"/>
                    <a:pt x="1608543" y="1058783"/>
                  </a:cubicBezTo>
                  <a:cubicBezTo>
                    <a:pt x="1691974" y="970903"/>
                    <a:pt x="1808777" y="767332"/>
                    <a:pt x="1862172" y="658316"/>
                  </a:cubicBezTo>
                  <a:cubicBezTo>
                    <a:pt x="1915567" y="549300"/>
                    <a:pt x="1912230" y="416924"/>
                    <a:pt x="1928916" y="404687"/>
                  </a:cubicBezTo>
                  <a:cubicBezTo>
                    <a:pt x="1945602" y="392450"/>
                    <a:pt x="1945603" y="520377"/>
                    <a:pt x="1962289" y="584897"/>
                  </a:cubicBezTo>
                  <a:cubicBezTo>
                    <a:pt x="1978975" y="649417"/>
                    <a:pt x="1988986" y="721723"/>
                    <a:pt x="2029033" y="791805"/>
                  </a:cubicBezTo>
                  <a:cubicBezTo>
                    <a:pt x="2069080" y="861887"/>
                    <a:pt x="2084654" y="948655"/>
                    <a:pt x="2202569" y="1005388"/>
                  </a:cubicBezTo>
                  <a:cubicBezTo>
                    <a:pt x="2320484" y="1062121"/>
                    <a:pt x="2536292" y="1173361"/>
                    <a:pt x="2736525" y="1132202"/>
                  </a:cubicBezTo>
                  <a:cubicBezTo>
                    <a:pt x="2936758" y="1091043"/>
                    <a:pt x="3239334" y="867449"/>
                    <a:pt x="3403970" y="758433"/>
                  </a:cubicBezTo>
                  <a:cubicBezTo>
                    <a:pt x="3568606" y="649417"/>
                    <a:pt x="3627564" y="480331"/>
                    <a:pt x="3724344" y="478106"/>
                  </a:cubicBezTo>
                  <a:cubicBezTo>
                    <a:pt x="3821124" y="475881"/>
                    <a:pt x="3898993" y="654979"/>
                    <a:pt x="3984648" y="745084"/>
                  </a:cubicBezTo>
                  <a:cubicBezTo>
                    <a:pt x="4070304" y="835189"/>
                    <a:pt x="4154846" y="959778"/>
                    <a:pt x="4238277" y="1018736"/>
                  </a:cubicBezTo>
                  <a:cubicBezTo>
                    <a:pt x="4321708" y="1077694"/>
                    <a:pt x="4357305" y="1096605"/>
                    <a:pt x="4485232" y="1098830"/>
                  </a:cubicBezTo>
                  <a:cubicBezTo>
                    <a:pt x="4613159" y="1101055"/>
                    <a:pt x="4809499" y="1066570"/>
                    <a:pt x="5005839" y="10320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755496" y="2898960"/>
              <a:ext cx="5012513" cy="1457038"/>
            </a:xfrm>
            <a:custGeom>
              <a:avLst/>
              <a:gdLst>
                <a:gd name="connsiteX0" fmla="*/ 0 w 5012513"/>
                <a:gd name="connsiteY0" fmla="*/ 1457038 h 1457038"/>
                <a:gd name="connsiteX1" fmla="*/ 393792 w 5012513"/>
                <a:gd name="connsiteY1" fmla="*/ 1143338 h 1457038"/>
                <a:gd name="connsiteX2" fmla="*/ 574002 w 5012513"/>
                <a:gd name="connsiteY2" fmla="*/ 696150 h 1457038"/>
                <a:gd name="connsiteX3" fmla="*/ 694143 w 5012513"/>
                <a:gd name="connsiteY3" fmla="*/ 2007 h 1457038"/>
                <a:gd name="connsiteX4" fmla="*/ 754213 w 5012513"/>
                <a:gd name="connsiteY4" fmla="*/ 502591 h 1457038"/>
                <a:gd name="connsiteX5" fmla="*/ 867678 w 5012513"/>
                <a:gd name="connsiteY5" fmla="*/ 1009849 h 1457038"/>
                <a:gd name="connsiteX6" fmla="*/ 1241448 w 5012513"/>
                <a:gd name="connsiteY6" fmla="*/ 1243455 h 1457038"/>
                <a:gd name="connsiteX7" fmla="*/ 1588519 w 5012513"/>
                <a:gd name="connsiteY7" fmla="*/ 1089943 h 1457038"/>
                <a:gd name="connsiteX8" fmla="*/ 1762055 w 5012513"/>
                <a:gd name="connsiteY8" fmla="*/ 796267 h 1457038"/>
                <a:gd name="connsiteX9" fmla="*/ 1928916 w 5012513"/>
                <a:gd name="connsiteY9" fmla="*/ 82101 h 1457038"/>
                <a:gd name="connsiteX10" fmla="*/ 2082429 w 5012513"/>
                <a:gd name="connsiteY10" fmla="*/ 809616 h 1457038"/>
                <a:gd name="connsiteX11" fmla="*/ 2442849 w 5012513"/>
                <a:gd name="connsiteY11" fmla="*/ 1096617 h 1457038"/>
                <a:gd name="connsiteX12" fmla="*/ 2923410 w 5012513"/>
                <a:gd name="connsiteY12" fmla="*/ 1029873 h 1457038"/>
                <a:gd name="connsiteX13" fmla="*/ 3504087 w 5012513"/>
                <a:gd name="connsiteY13" fmla="*/ 729522 h 1457038"/>
                <a:gd name="connsiteX14" fmla="*/ 3731019 w 5012513"/>
                <a:gd name="connsiteY14" fmla="*/ 622731 h 1457038"/>
                <a:gd name="connsiteX15" fmla="*/ 4218254 w 5012513"/>
                <a:gd name="connsiteY15" fmla="*/ 1036547 h 1457038"/>
                <a:gd name="connsiteX16" fmla="*/ 4511929 w 5012513"/>
                <a:gd name="connsiteY16" fmla="*/ 1170036 h 1457038"/>
                <a:gd name="connsiteX17" fmla="*/ 5012513 w 5012513"/>
                <a:gd name="connsiteY17" fmla="*/ 1089943 h 145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12513" h="1457038">
                  <a:moveTo>
                    <a:pt x="0" y="1457038"/>
                  </a:moveTo>
                  <a:cubicBezTo>
                    <a:pt x="149062" y="1363595"/>
                    <a:pt x="298125" y="1270153"/>
                    <a:pt x="393792" y="1143338"/>
                  </a:cubicBezTo>
                  <a:cubicBezTo>
                    <a:pt x="489459" y="1016523"/>
                    <a:pt x="523944" y="886372"/>
                    <a:pt x="574002" y="696150"/>
                  </a:cubicBezTo>
                  <a:cubicBezTo>
                    <a:pt x="624061" y="505928"/>
                    <a:pt x="664108" y="34267"/>
                    <a:pt x="694143" y="2007"/>
                  </a:cubicBezTo>
                  <a:cubicBezTo>
                    <a:pt x="724178" y="-30253"/>
                    <a:pt x="725290" y="334617"/>
                    <a:pt x="754213" y="502591"/>
                  </a:cubicBezTo>
                  <a:cubicBezTo>
                    <a:pt x="783136" y="670565"/>
                    <a:pt x="786472" y="886372"/>
                    <a:pt x="867678" y="1009849"/>
                  </a:cubicBezTo>
                  <a:cubicBezTo>
                    <a:pt x="948884" y="1133326"/>
                    <a:pt x="1121308" y="1230106"/>
                    <a:pt x="1241448" y="1243455"/>
                  </a:cubicBezTo>
                  <a:cubicBezTo>
                    <a:pt x="1361588" y="1256804"/>
                    <a:pt x="1501751" y="1164474"/>
                    <a:pt x="1588519" y="1089943"/>
                  </a:cubicBezTo>
                  <a:cubicBezTo>
                    <a:pt x="1675287" y="1015412"/>
                    <a:pt x="1705322" y="964241"/>
                    <a:pt x="1762055" y="796267"/>
                  </a:cubicBezTo>
                  <a:cubicBezTo>
                    <a:pt x="1818788" y="628293"/>
                    <a:pt x="1875520" y="79876"/>
                    <a:pt x="1928916" y="82101"/>
                  </a:cubicBezTo>
                  <a:cubicBezTo>
                    <a:pt x="1982312" y="84326"/>
                    <a:pt x="1996774" y="640530"/>
                    <a:pt x="2082429" y="809616"/>
                  </a:cubicBezTo>
                  <a:cubicBezTo>
                    <a:pt x="2168084" y="978702"/>
                    <a:pt x="2302686" y="1059908"/>
                    <a:pt x="2442849" y="1096617"/>
                  </a:cubicBezTo>
                  <a:cubicBezTo>
                    <a:pt x="2583012" y="1133326"/>
                    <a:pt x="2746537" y="1091055"/>
                    <a:pt x="2923410" y="1029873"/>
                  </a:cubicBezTo>
                  <a:cubicBezTo>
                    <a:pt x="3100283" y="968691"/>
                    <a:pt x="3369486" y="797379"/>
                    <a:pt x="3504087" y="729522"/>
                  </a:cubicBezTo>
                  <a:cubicBezTo>
                    <a:pt x="3638689" y="661665"/>
                    <a:pt x="3611991" y="571560"/>
                    <a:pt x="3731019" y="622731"/>
                  </a:cubicBezTo>
                  <a:cubicBezTo>
                    <a:pt x="3850047" y="673902"/>
                    <a:pt x="4088102" y="945330"/>
                    <a:pt x="4218254" y="1036547"/>
                  </a:cubicBezTo>
                  <a:cubicBezTo>
                    <a:pt x="4348406" y="1127764"/>
                    <a:pt x="4379553" y="1161137"/>
                    <a:pt x="4511929" y="1170036"/>
                  </a:cubicBezTo>
                  <a:cubicBezTo>
                    <a:pt x="4644306" y="1178935"/>
                    <a:pt x="4828409" y="1134439"/>
                    <a:pt x="5012513" y="1089943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86"/>
            <p:cNvSpPr txBox="1"/>
            <p:nvPr/>
          </p:nvSpPr>
          <p:spPr>
            <a:xfrm>
              <a:off x="6847214" y="2456248"/>
              <a:ext cx="17155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ε², ponto a ponto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4802379" y="3629714"/>
              <a:ext cx="355600" cy="331449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Arrow: Bent 19"/>
            <p:cNvSpPr/>
            <p:nvPr/>
          </p:nvSpPr>
          <p:spPr>
            <a:xfrm rot="10800000" flipH="1" flipV="1">
              <a:off x="4937287" y="2979682"/>
              <a:ext cx="1175813" cy="600998"/>
            </a:xfrm>
            <a:prstGeom prst="bentArrow">
              <a:avLst>
                <a:gd name="adj1" fmla="val 5694"/>
                <a:gd name="adj2" fmla="val 9785"/>
                <a:gd name="adj3" fmla="val 22257"/>
                <a:gd name="adj4" fmla="val 93062"/>
              </a:avLst>
            </a:prstGeom>
            <a:noFill/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6302352" y="2911280"/>
              <a:ext cx="865078" cy="717550"/>
              <a:chOff x="6602780" y="3073400"/>
              <a:chExt cx="865078" cy="717550"/>
            </a:xfrm>
          </p:grpSpPr>
          <p:sp>
            <p:nvSpPr>
              <p:cNvPr id="23" name="Parallelogram 22"/>
              <p:cNvSpPr/>
              <p:nvPr/>
            </p:nvSpPr>
            <p:spPr>
              <a:xfrm rot="5400000" flipV="1">
                <a:off x="6594874" y="3264728"/>
                <a:ext cx="432229" cy="408356"/>
              </a:xfrm>
              <a:prstGeom prst="parallelogram">
                <a:avLst>
                  <a:gd name="adj" fmla="val 39848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ctangle 23"/>
              <p:cNvSpPr/>
              <p:nvPr/>
            </p:nvSpPr>
            <p:spPr>
              <a:xfrm rot="20306497">
                <a:off x="6602780" y="3245080"/>
                <a:ext cx="865078" cy="14011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25" name="Parallelogram 24"/>
              <p:cNvSpPr/>
              <p:nvPr/>
            </p:nvSpPr>
            <p:spPr>
              <a:xfrm rot="5400000" flipV="1">
                <a:off x="6676637" y="3003331"/>
                <a:ext cx="716396" cy="856533"/>
              </a:xfrm>
              <a:prstGeom prst="parallelogram">
                <a:avLst>
                  <a:gd name="adj" fmla="val 77840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 flipV="1">
                <a:off x="6607716" y="3073400"/>
                <a:ext cx="857767" cy="335301"/>
              </a:xfrm>
              <a:prstGeom prst="lin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 flipV="1">
                <a:off x="6607714" y="3222761"/>
                <a:ext cx="857769" cy="568189"/>
              </a:xfrm>
              <a:prstGeom prst="lin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" name="Oval 21"/>
            <p:cNvSpPr/>
            <p:nvPr/>
          </p:nvSpPr>
          <p:spPr>
            <a:xfrm rot="20657274">
              <a:off x="5994934" y="2770467"/>
              <a:ext cx="1439610" cy="1032968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" name="CaixaDeTexto 69"/>
          <p:cNvSpPr txBox="1"/>
          <p:nvPr/>
        </p:nvSpPr>
        <p:spPr>
          <a:xfrm>
            <a:off x="560336" y="191736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 objetivo para ajuste de curvas</a:t>
            </a:r>
          </a:p>
        </p:txBody>
      </p:sp>
    </p:spTree>
    <p:extLst>
      <p:ext uri="{BB962C8B-B14F-4D97-AF65-F5344CB8AC3E}">
        <p14:creationId xmlns:p14="http://schemas.microsoft.com/office/powerpoint/2010/main" val="903874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1433" y="2007521"/>
            <a:ext cx="7453338" cy="3100696"/>
            <a:chOff x="1353883" y="1731296"/>
            <a:chExt cx="7453338" cy="3100696"/>
          </a:xfrm>
        </p:grpSpPr>
        <p:cxnSp>
          <p:nvCxnSpPr>
            <p:cNvPr id="3" name="Conector reto 68"/>
            <p:cNvCxnSpPr/>
            <p:nvPr/>
          </p:nvCxnSpPr>
          <p:spPr>
            <a:xfrm flipV="1">
              <a:off x="3686479" y="2169201"/>
              <a:ext cx="0" cy="24443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" name="Freeform: Shape 3"/>
            <p:cNvSpPr/>
            <p:nvPr/>
          </p:nvSpPr>
          <p:spPr>
            <a:xfrm>
              <a:off x="3669969" y="2944160"/>
              <a:ext cx="45719" cy="540675"/>
            </a:xfrm>
            <a:custGeom>
              <a:avLst/>
              <a:gdLst>
                <a:gd name="connsiteX0" fmla="*/ 0 w 28575"/>
                <a:gd name="connsiteY0" fmla="*/ 477175 h 540675"/>
                <a:gd name="connsiteX1" fmla="*/ 15875 w 28575"/>
                <a:gd name="connsiteY1" fmla="*/ 258100 h 540675"/>
                <a:gd name="connsiteX2" fmla="*/ 15875 w 28575"/>
                <a:gd name="connsiteY2" fmla="*/ 4100 h 540675"/>
                <a:gd name="connsiteX3" fmla="*/ 15875 w 28575"/>
                <a:gd name="connsiteY3" fmla="*/ 118400 h 540675"/>
                <a:gd name="connsiteX4" fmla="*/ 25400 w 28575"/>
                <a:gd name="connsiteY4" fmla="*/ 343825 h 540675"/>
                <a:gd name="connsiteX5" fmla="*/ 28575 w 28575"/>
                <a:gd name="connsiteY5" fmla="*/ 540675 h 5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540675">
                  <a:moveTo>
                    <a:pt x="0" y="477175"/>
                  </a:moveTo>
                  <a:cubicBezTo>
                    <a:pt x="6614" y="407060"/>
                    <a:pt x="13229" y="336946"/>
                    <a:pt x="15875" y="258100"/>
                  </a:cubicBezTo>
                  <a:cubicBezTo>
                    <a:pt x="18521" y="179254"/>
                    <a:pt x="15875" y="4100"/>
                    <a:pt x="15875" y="4100"/>
                  </a:cubicBezTo>
                  <a:cubicBezTo>
                    <a:pt x="15875" y="-19183"/>
                    <a:pt x="14288" y="61779"/>
                    <a:pt x="15875" y="118400"/>
                  </a:cubicBezTo>
                  <a:cubicBezTo>
                    <a:pt x="17462" y="175021"/>
                    <a:pt x="23283" y="273446"/>
                    <a:pt x="25400" y="343825"/>
                  </a:cubicBezTo>
                  <a:cubicBezTo>
                    <a:pt x="27517" y="414204"/>
                    <a:pt x="15875" y="468708"/>
                    <a:pt x="28575" y="540675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5" name="Conector reto 68"/>
            <p:cNvCxnSpPr/>
            <p:nvPr/>
          </p:nvCxnSpPr>
          <p:spPr>
            <a:xfrm flipV="1">
              <a:off x="2459494" y="2169201"/>
              <a:ext cx="0" cy="24443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ector reto 68"/>
            <p:cNvCxnSpPr>
              <a:cxnSpLocks/>
            </p:cNvCxnSpPr>
            <p:nvPr/>
          </p:nvCxnSpPr>
          <p:spPr>
            <a:xfrm flipH="1" flipV="1">
              <a:off x="5467515" y="3257321"/>
              <a:ext cx="0" cy="135618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ector reto 62"/>
            <p:cNvCxnSpPr/>
            <p:nvPr/>
          </p:nvCxnSpPr>
          <p:spPr>
            <a:xfrm flipV="1">
              <a:off x="1722123" y="2082058"/>
              <a:ext cx="0" cy="2538123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to 64"/>
            <p:cNvCxnSpPr/>
            <p:nvPr/>
          </p:nvCxnSpPr>
          <p:spPr>
            <a:xfrm>
              <a:off x="1722123" y="4620181"/>
              <a:ext cx="5125091" cy="0"/>
            </a:xfrm>
            <a:prstGeom prst="line">
              <a:avLst/>
            </a:prstGeom>
            <a:ln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to 75"/>
            <p:cNvCxnSpPr/>
            <p:nvPr/>
          </p:nvCxnSpPr>
          <p:spPr>
            <a:xfrm>
              <a:off x="4125453" y="1887659"/>
              <a:ext cx="156253" cy="0"/>
            </a:xfrm>
            <a:prstGeom prst="line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Conector reto 81"/>
            <p:cNvCxnSpPr/>
            <p:nvPr/>
          </p:nvCxnSpPr>
          <p:spPr>
            <a:xfrm>
              <a:off x="4125453" y="2137839"/>
              <a:ext cx="15625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CaixaDeTexto 86"/>
            <p:cNvSpPr txBox="1"/>
            <p:nvPr/>
          </p:nvSpPr>
          <p:spPr>
            <a:xfrm>
              <a:off x="4301654" y="1731296"/>
              <a:ext cx="13356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Experimento</a:t>
              </a:r>
            </a:p>
          </p:txBody>
        </p:sp>
        <p:sp>
          <p:nvSpPr>
            <p:cNvPr id="12" name="CaixaDeTexto 87"/>
            <p:cNvSpPr txBox="1"/>
            <p:nvPr/>
          </p:nvSpPr>
          <p:spPr>
            <a:xfrm>
              <a:off x="4301654" y="1991463"/>
              <a:ext cx="856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Modelo</a:t>
              </a:r>
            </a:p>
          </p:txBody>
        </p:sp>
        <p:cxnSp>
          <p:nvCxnSpPr>
            <p:cNvPr id="13" name="Conector reto 91"/>
            <p:cNvCxnSpPr/>
            <p:nvPr/>
          </p:nvCxnSpPr>
          <p:spPr>
            <a:xfrm>
              <a:off x="4129238" y="2386796"/>
              <a:ext cx="15625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CaixaDeTexto 92"/>
            <p:cNvSpPr txBox="1"/>
            <p:nvPr/>
          </p:nvSpPr>
          <p:spPr>
            <a:xfrm>
              <a:off x="4305439" y="2249096"/>
              <a:ext cx="1833152" cy="294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/>
                <a:t>Assíntota / ressonância</a:t>
              </a:r>
            </a:p>
          </p:txBody>
        </p:sp>
        <p:sp>
          <p:nvSpPr>
            <p:cNvPr id="15" name="CaixaDeTexto 93"/>
            <p:cNvSpPr txBox="1"/>
            <p:nvPr/>
          </p:nvSpPr>
          <p:spPr>
            <a:xfrm rot="16200000">
              <a:off x="763978" y="3010284"/>
              <a:ext cx="1518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Amplitude dB</a:t>
              </a:r>
            </a:p>
          </p:txBody>
        </p:sp>
        <p:sp>
          <p:nvSpPr>
            <p:cNvPr id="16" name="CaixaDeTexto 94"/>
            <p:cNvSpPr txBox="1"/>
            <p:nvPr/>
          </p:nvSpPr>
          <p:spPr>
            <a:xfrm>
              <a:off x="6847214" y="4493438"/>
              <a:ext cx="9941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Freq. Hz</a:t>
              </a:r>
              <a:endPara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Freeform: Shape 16"/>
            <p:cNvSpPr/>
            <p:nvPr/>
          </p:nvSpPr>
          <p:spPr>
            <a:xfrm>
              <a:off x="1755496" y="2963496"/>
              <a:ext cx="5005839" cy="1332436"/>
            </a:xfrm>
            <a:custGeom>
              <a:avLst/>
              <a:gdLst>
                <a:gd name="connsiteX0" fmla="*/ 0 w 5005839"/>
                <a:gd name="connsiteY0" fmla="*/ 1332436 h 1332436"/>
                <a:gd name="connsiteX1" fmla="*/ 393792 w 5005839"/>
                <a:gd name="connsiteY1" fmla="*/ 1165574 h 1332436"/>
                <a:gd name="connsiteX2" fmla="*/ 594026 w 5005839"/>
                <a:gd name="connsiteY2" fmla="*/ 831852 h 1332436"/>
                <a:gd name="connsiteX3" fmla="*/ 660770 w 5005839"/>
                <a:gd name="connsiteY3" fmla="*/ 531501 h 1332436"/>
                <a:gd name="connsiteX4" fmla="*/ 700817 w 5005839"/>
                <a:gd name="connsiteY4" fmla="*/ 4220 h 1332436"/>
                <a:gd name="connsiteX5" fmla="*/ 707492 w 5005839"/>
                <a:gd name="connsiteY5" fmla="*/ 304570 h 1332436"/>
                <a:gd name="connsiteX6" fmla="*/ 754213 w 5005839"/>
                <a:gd name="connsiteY6" fmla="*/ 678339 h 1332436"/>
                <a:gd name="connsiteX7" fmla="*/ 861004 w 5005839"/>
                <a:gd name="connsiteY7" fmla="*/ 972015 h 1332436"/>
                <a:gd name="connsiteX8" fmla="*/ 1001167 w 5005839"/>
                <a:gd name="connsiteY8" fmla="*/ 1112179 h 1332436"/>
                <a:gd name="connsiteX9" fmla="*/ 1361588 w 5005839"/>
                <a:gd name="connsiteY9" fmla="*/ 1185598 h 1332436"/>
                <a:gd name="connsiteX10" fmla="*/ 1608543 w 5005839"/>
                <a:gd name="connsiteY10" fmla="*/ 1058783 h 1332436"/>
                <a:gd name="connsiteX11" fmla="*/ 1862172 w 5005839"/>
                <a:gd name="connsiteY11" fmla="*/ 658316 h 1332436"/>
                <a:gd name="connsiteX12" fmla="*/ 1928916 w 5005839"/>
                <a:gd name="connsiteY12" fmla="*/ 404687 h 1332436"/>
                <a:gd name="connsiteX13" fmla="*/ 1962289 w 5005839"/>
                <a:gd name="connsiteY13" fmla="*/ 584897 h 1332436"/>
                <a:gd name="connsiteX14" fmla="*/ 2029033 w 5005839"/>
                <a:gd name="connsiteY14" fmla="*/ 791805 h 1332436"/>
                <a:gd name="connsiteX15" fmla="*/ 2202569 w 5005839"/>
                <a:gd name="connsiteY15" fmla="*/ 1005388 h 1332436"/>
                <a:gd name="connsiteX16" fmla="*/ 2736525 w 5005839"/>
                <a:gd name="connsiteY16" fmla="*/ 1132202 h 1332436"/>
                <a:gd name="connsiteX17" fmla="*/ 3403970 w 5005839"/>
                <a:gd name="connsiteY17" fmla="*/ 758433 h 1332436"/>
                <a:gd name="connsiteX18" fmla="*/ 3724344 w 5005839"/>
                <a:gd name="connsiteY18" fmla="*/ 478106 h 1332436"/>
                <a:gd name="connsiteX19" fmla="*/ 3984648 w 5005839"/>
                <a:gd name="connsiteY19" fmla="*/ 745084 h 1332436"/>
                <a:gd name="connsiteX20" fmla="*/ 4238277 w 5005839"/>
                <a:gd name="connsiteY20" fmla="*/ 1018736 h 1332436"/>
                <a:gd name="connsiteX21" fmla="*/ 4485232 w 5005839"/>
                <a:gd name="connsiteY21" fmla="*/ 1098830 h 1332436"/>
                <a:gd name="connsiteX22" fmla="*/ 5005839 w 5005839"/>
                <a:gd name="connsiteY22" fmla="*/ 1032085 h 133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5839" h="1332436">
                  <a:moveTo>
                    <a:pt x="0" y="1332436"/>
                  </a:moveTo>
                  <a:cubicBezTo>
                    <a:pt x="147394" y="1290720"/>
                    <a:pt x="294788" y="1249005"/>
                    <a:pt x="393792" y="1165574"/>
                  </a:cubicBezTo>
                  <a:cubicBezTo>
                    <a:pt x="492796" y="1082143"/>
                    <a:pt x="549530" y="937531"/>
                    <a:pt x="594026" y="831852"/>
                  </a:cubicBezTo>
                  <a:cubicBezTo>
                    <a:pt x="638522" y="726173"/>
                    <a:pt x="642971" y="669440"/>
                    <a:pt x="660770" y="531501"/>
                  </a:cubicBezTo>
                  <a:cubicBezTo>
                    <a:pt x="678569" y="393562"/>
                    <a:pt x="693030" y="42042"/>
                    <a:pt x="700817" y="4220"/>
                  </a:cubicBezTo>
                  <a:cubicBezTo>
                    <a:pt x="708604" y="-33602"/>
                    <a:pt x="698593" y="192217"/>
                    <a:pt x="707492" y="304570"/>
                  </a:cubicBezTo>
                  <a:cubicBezTo>
                    <a:pt x="716391" y="416923"/>
                    <a:pt x="728628" y="567098"/>
                    <a:pt x="754213" y="678339"/>
                  </a:cubicBezTo>
                  <a:cubicBezTo>
                    <a:pt x="779798" y="789580"/>
                    <a:pt x="819845" y="899708"/>
                    <a:pt x="861004" y="972015"/>
                  </a:cubicBezTo>
                  <a:cubicBezTo>
                    <a:pt x="902163" y="1044322"/>
                    <a:pt x="917736" y="1076582"/>
                    <a:pt x="1001167" y="1112179"/>
                  </a:cubicBezTo>
                  <a:cubicBezTo>
                    <a:pt x="1084598" y="1147776"/>
                    <a:pt x="1260359" y="1194497"/>
                    <a:pt x="1361588" y="1185598"/>
                  </a:cubicBezTo>
                  <a:cubicBezTo>
                    <a:pt x="1462817" y="1176699"/>
                    <a:pt x="1525112" y="1146663"/>
                    <a:pt x="1608543" y="1058783"/>
                  </a:cubicBezTo>
                  <a:cubicBezTo>
                    <a:pt x="1691974" y="970903"/>
                    <a:pt x="1808777" y="767332"/>
                    <a:pt x="1862172" y="658316"/>
                  </a:cubicBezTo>
                  <a:cubicBezTo>
                    <a:pt x="1915567" y="549300"/>
                    <a:pt x="1912230" y="416924"/>
                    <a:pt x="1928916" y="404687"/>
                  </a:cubicBezTo>
                  <a:cubicBezTo>
                    <a:pt x="1945602" y="392450"/>
                    <a:pt x="1945603" y="520377"/>
                    <a:pt x="1962289" y="584897"/>
                  </a:cubicBezTo>
                  <a:cubicBezTo>
                    <a:pt x="1978975" y="649417"/>
                    <a:pt x="1988986" y="721723"/>
                    <a:pt x="2029033" y="791805"/>
                  </a:cubicBezTo>
                  <a:cubicBezTo>
                    <a:pt x="2069080" y="861887"/>
                    <a:pt x="2084654" y="948655"/>
                    <a:pt x="2202569" y="1005388"/>
                  </a:cubicBezTo>
                  <a:cubicBezTo>
                    <a:pt x="2320484" y="1062121"/>
                    <a:pt x="2536292" y="1173361"/>
                    <a:pt x="2736525" y="1132202"/>
                  </a:cubicBezTo>
                  <a:cubicBezTo>
                    <a:pt x="2936758" y="1091043"/>
                    <a:pt x="3239334" y="867449"/>
                    <a:pt x="3403970" y="758433"/>
                  </a:cubicBezTo>
                  <a:cubicBezTo>
                    <a:pt x="3568606" y="649417"/>
                    <a:pt x="3627564" y="480331"/>
                    <a:pt x="3724344" y="478106"/>
                  </a:cubicBezTo>
                  <a:cubicBezTo>
                    <a:pt x="3821124" y="475881"/>
                    <a:pt x="3898993" y="654979"/>
                    <a:pt x="3984648" y="745084"/>
                  </a:cubicBezTo>
                  <a:cubicBezTo>
                    <a:pt x="4070304" y="835189"/>
                    <a:pt x="4154846" y="959778"/>
                    <a:pt x="4238277" y="1018736"/>
                  </a:cubicBezTo>
                  <a:cubicBezTo>
                    <a:pt x="4321708" y="1077694"/>
                    <a:pt x="4357305" y="1096605"/>
                    <a:pt x="4485232" y="1098830"/>
                  </a:cubicBezTo>
                  <a:cubicBezTo>
                    <a:pt x="4613159" y="1101055"/>
                    <a:pt x="4809499" y="1066570"/>
                    <a:pt x="5005839" y="1032085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Arrow: Bent 17"/>
            <p:cNvSpPr/>
            <p:nvPr/>
          </p:nvSpPr>
          <p:spPr>
            <a:xfrm rot="10800000" flipH="1" flipV="1">
              <a:off x="3859506" y="2906716"/>
              <a:ext cx="2901829" cy="330788"/>
            </a:xfrm>
            <a:prstGeom prst="bentArrow">
              <a:avLst>
                <a:gd name="adj1" fmla="val 15292"/>
                <a:gd name="adj2" fmla="val 17464"/>
                <a:gd name="adj3" fmla="val 29935"/>
                <a:gd name="adj4" fmla="val 93062"/>
              </a:avLst>
            </a:prstGeom>
            <a:noFill/>
            <a:ln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/>
            <p:cNvSpPr/>
            <p:nvPr/>
          </p:nvSpPr>
          <p:spPr>
            <a:xfrm>
              <a:off x="1771166" y="2983288"/>
              <a:ext cx="5005839" cy="1332436"/>
            </a:xfrm>
            <a:custGeom>
              <a:avLst/>
              <a:gdLst>
                <a:gd name="connsiteX0" fmla="*/ 0 w 5005839"/>
                <a:gd name="connsiteY0" fmla="*/ 1332436 h 1332436"/>
                <a:gd name="connsiteX1" fmla="*/ 393792 w 5005839"/>
                <a:gd name="connsiteY1" fmla="*/ 1165574 h 1332436"/>
                <a:gd name="connsiteX2" fmla="*/ 594026 w 5005839"/>
                <a:gd name="connsiteY2" fmla="*/ 831852 h 1332436"/>
                <a:gd name="connsiteX3" fmla="*/ 660770 w 5005839"/>
                <a:gd name="connsiteY3" fmla="*/ 531501 h 1332436"/>
                <a:gd name="connsiteX4" fmla="*/ 700817 w 5005839"/>
                <a:gd name="connsiteY4" fmla="*/ 4220 h 1332436"/>
                <a:gd name="connsiteX5" fmla="*/ 707492 w 5005839"/>
                <a:gd name="connsiteY5" fmla="*/ 304570 h 1332436"/>
                <a:gd name="connsiteX6" fmla="*/ 754213 w 5005839"/>
                <a:gd name="connsiteY6" fmla="*/ 678339 h 1332436"/>
                <a:gd name="connsiteX7" fmla="*/ 861004 w 5005839"/>
                <a:gd name="connsiteY7" fmla="*/ 972015 h 1332436"/>
                <a:gd name="connsiteX8" fmla="*/ 1001167 w 5005839"/>
                <a:gd name="connsiteY8" fmla="*/ 1112179 h 1332436"/>
                <a:gd name="connsiteX9" fmla="*/ 1361588 w 5005839"/>
                <a:gd name="connsiteY9" fmla="*/ 1185598 h 1332436"/>
                <a:gd name="connsiteX10" fmla="*/ 1608543 w 5005839"/>
                <a:gd name="connsiteY10" fmla="*/ 1058783 h 1332436"/>
                <a:gd name="connsiteX11" fmla="*/ 1862172 w 5005839"/>
                <a:gd name="connsiteY11" fmla="*/ 658316 h 1332436"/>
                <a:gd name="connsiteX12" fmla="*/ 1928916 w 5005839"/>
                <a:gd name="connsiteY12" fmla="*/ 404687 h 1332436"/>
                <a:gd name="connsiteX13" fmla="*/ 1962289 w 5005839"/>
                <a:gd name="connsiteY13" fmla="*/ 584897 h 1332436"/>
                <a:gd name="connsiteX14" fmla="*/ 2029033 w 5005839"/>
                <a:gd name="connsiteY14" fmla="*/ 791805 h 1332436"/>
                <a:gd name="connsiteX15" fmla="*/ 2202569 w 5005839"/>
                <a:gd name="connsiteY15" fmla="*/ 1005388 h 1332436"/>
                <a:gd name="connsiteX16" fmla="*/ 2736525 w 5005839"/>
                <a:gd name="connsiteY16" fmla="*/ 1132202 h 1332436"/>
                <a:gd name="connsiteX17" fmla="*/ 3403970 w 5005839"/>
                <a:gd name="connsiteY17" fmla="*/ 758433 h 1332436"/>
                <a:gd name="connsiteX18" fmla="*/ 3724344 w 5005839"/>
                <a:gd name="connsiteY18" fmla="*/ 478106 h 1332436"/>
                <a:gd name="connsiteX19" fmla="*/ 3984648 w 5005839"/>
                <a:gd name="connsiteY19" fmla="*/ 745084 h 1332436"/>
                <a:gd name="connsiteX20" fmla="*/ 4238277 w 5005839"/>
                <a:gd name="connsiteY20" fmla="*/ 1018736 h 1332436"/>
                <a:gd name="connsiteX21" fmla="*/ 4485232 w 5005839"/>
                <a:gd name="connsiteY21" fmla="*/ 1098830 h 1332436"/>
                <a:gd name="connsiteX22" fmla="*/ 5005839 w 5005839"/>
                <a:gd name="connsiteY22" fmla="*/ 1032085 h 133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5839" h="1332436">
                  <a:moveTo>
                    <a:pt x="0" y="1332436"/>
                  </a:moveTo>
                  <a:cubicBezTo>
                    <a:pt x="147394" y="1290720"/>
                    <a:pt x="294788" y="1249005"/>
                    <a:pt x="393792" y="1165574"/>
                  </a:cubicBezTo>
                  <a:cubicBezTo>
                    <a:pt x="492796" y="1082143"/>
                    <a:pt x="549530" y="937531"/>
                    <a:pt x="594026" y="831852"/>
                  </a:cubicBezTo>
                  <a:cubicBezTo>
                    <a:pt x="638522" y="726173"/>
                    <a:pt x="642971" y="669440"/>
                    <a:pt x="660770" y="531501"/>
                  </a:cubicBezTo>
                  <a:cubicBezTo>
                    <a:pt x="678569" y="393562"/>
                    <a:pt x="693030" y="42042"/>
                    <a:pt x="700817" y="4220"/>
                  </a:cubicBezTo>
                  <a:cubicBezTo>
                    <a:pt x="708604" y="-33602"/>
                    <a:pt x="698593" y="192217"/>
                    <a:pt x="707492" y="304570"/>
                  </a:cubicBezTo>
                  <a:cubicBezTo>
                    <a:pt x="716391" y="416923"/>
                    <a:pt x="728628" y="567098"/>
                    <a:pt x="754213" y="678339"/>
                  </a:cubicBezTo>
                  <a:cubicBezTo>
                    <a:pt x="779798" y="789580"/>
                    <a:pt x="819845" y="899708"/>
                    <a:pt x="861004" y="972015"/>
                  </a:cubicBezTo>
                  <a:cubicBezTo>
                    <a:pt x="902163" y="1044322"/>
                    <a:pt x="917736" y="1076582"/>
                    <a:pt x="1001167" y="1112179"/>
                  </a:cubicBezTo>
                  <a:cubicBezTo>
                    <a:pt x="1084598" y="1147776"/>
                    <a:pt x="1260359" y="1194497"/>
                    <a:pt x="1361588" y="1185598"/>
                  </a:cubicBezTo>
                  <a:cubicBezTo>
                    <a:pt x="1462817" y="1176699"/>
                    <a:pt x="1525112" y="1146663"/>
                    <a:pt x="1608543" y="1058783"/>
                  </a:cubicBezTo>
                  <a:cubicBezTo>
                    <a:pt x="1691974" y="970903"/>
                    <a:pt x="1808777" y="767332"/>
                    <a:pt x="1862172" y="658316"/>
                  </a:cubicBezTo>
                  <a:cubicBezTo>
                    <a:pt x="1915567" y="549300"/>
                    <a:pt x="1912230" y="416924"/>
                    <a:pt x="1928916" y="404687"/>
                  </a:cubicBezTo>
                  <a:cubicBezTo>
                    <a:pt x="1945602" y="392450"/>
                    <a:pt x="1945603" y="520377"/>
                    <a:pt x="1962289" y="584897"/>
                  </a:cubicBezTo>
                  <a:cubicBezTo>
                    <a:pt x="1978975" y="649417"/>
                    <a:pt x="1988986" y="721723"/>
                    <a:pt x="2029033" y="791805"/>
                  </a:cubicBezTo>
                  <a:cubicBezTo>
                    <a:pt x="2069080" y="861887"/>
                    <a:pt x="2084654" y="948655"/>
                    <a:pt x="2202569" y="1005388"/>
                  </a:cubicBezTo>
                  <a:cubicBezTo>
                    <a:pt x="2320484" y="1062121"/>
                    <a:pt x="2536292" y="1173361"/>
                    <a:pt x="2736525" y="1132202"/>
                  </a:cubicBezTo>
                  <a:cubicBezTo>
                    <a:pt x="2936758" y="1091043"/>
                    <a:pt x="3239334" y="867449"/>
                    <a:pt x="3403970" y="758433"/>
                  </a:cubicBezTo>
                  <a:cubicBezTo>
                    <a:pt x="3568606" y="649417"/>
                    <a:pt x="3627564" y="480331"/>
                    <a:pt x="3724344" y="478106"/>
                  </a:cubicBezTo>
                  <a:cubicBezTo>
                    <a:pt x="3821124" y="475881"/>
                    <a:pt x="3898993" y="654979"/>
                    <a:pt x="3984648" y="745084"/>
                  </a:cubicBezTo>
                  <a:cubicBezTo>
                    <a:pt x="4070304" y="835189"/>
                    <a:pt x="4154846" y="959778"/>
                    <a:pt x="4238277" y="1018736"/>
                  </a:cubicBezTo>
                  <a:cubicBezTo>
                    <a:pt x="4321708" y="1077694"/>
                    <a:pt x="4357305" y="1096605"/>
                    <a:pt x="4485232" y="1098830"/>
                  </a:cubicBezTo>
                  <a:cubicBezTo>
                    <a:pt x="4613159" y="1101055"/>
                    <a:pt x="4809499" y="1066570"/>
                    <a:pt x="5005839" y="1032085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Freeform: Shape 19"/>
            <p:cNvSpPr/>
            <p:nvPr/>
          </p:nvSpPr>
          <p:spPr>
            <a:xfrm>
              <a:off x="2451100" y="2558125"/>
              <a:ext cx="28575" cy="540675"/>
            </a:xfrm>
            <a:custGeom>
              <a:avLst/>
              <a:gdLst>
                <a:gd name="connsiteX0" fmla="*/ 0 w 28575"/>
                <a:gd name="connsiteY0" fmla="*/ 477175 h 540675"/>
                <a:gd name="connsiteX1" fmla="*/ 15875 w 28575"/>
                <a:gd name="connsiteY1" fmla="*/ 258100 h 540675"/>
                <a:gd name="connsiteX2" fmla="*/ 15875 w 28575"/>
                <a:gd name="connsiteY2" fmla="*/ 4100 h 540675"/>
                <a:gd name="connsiteX3" fmla="*/ 15875 w 28575"/>
                <a:gd name="connsiteY3" fmla="*/ 118400 h 540675"/>
                <a:gd name="connsiteX4" fmla="*/ 25400 w 28575"/>
                <a:gd name="connsiteY4" fmla="*/ 343825 h 540675"/>
                <a:gd name="connsiteX5" fmla="*/ 28575 w 28575"/>
                <a:gd name="connsiteY5" fmla="*/ 540675 h 54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575" h="540675">
                  <a:moveTo>
                    <a:pt x="0" y="477175"/>
                  </a:moveTo>
                  <a:cubicBezTo>
                    <a:pt x="6614" y="407060"/>
                    <a:pt x="13229" y="336946"/>
                    <a:pt x="15875" y="258100"/>
                  </a:cubicBezTo>
                  <a:cubicBezTo>
                    <a:pt x="18521" y="179254"/>
                    <a:pt x="15875" y="4100"/>
                    <a:pt x="15875" y="4100"/>
                  </a:cubicBezTo>
                  <a:cubicBezTo>
                    <a:pt x="15875" y="-19183"/>
                    <a:pt x="14288" y="61779"/>
                    <a:pt x="15875" y="118400"/>
                  </a:cubicBezTo>
                  <a:cubicBezTo>
                    <a:pt x="17462" y="175021"/>
                    <a:pt x="23283" y="273446"/>
                    <a:pt x="25400" y="343825"/>
                  </a:cubicBezTo>
                  <a:cubicBezTo>
                    <a:pt x="27517" y="414204"/>
                    <a:pt x="15875" y="468708"/>
                    <a:pt x="28575" y="540675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21" name="Oval 20"/>
            <p:cNvSpPr/>
            <p:nvPr/>
          </p:nvSpPr>
          <p:spPr>
            <a:xfrm>
              <a:off x="3562493" y="2814447"/>
              <a:ext cx="247971" cy="885643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6961512" y="3272252"/>
              <a:ext cx="266700" cy="438854"/>
            </a:xfrm>
            <a:custGeom>
              <a:avLst/>
              <a:gdLst>
                <a:gd name="connsiteX0" fmla="*/ 0 w 266700"/>
                <a:gd name="connsiteY0" fmla="*/ 438854 h 438854"/>
                <a:gd name="connsiteX1" fmla="*/ 63500 w 266700"/>
                <a:gd name="connsiteY1" fmla="*/ 261054 h 438854"/>
                <a:gd name="connsiteX2" fmla="*/ 133350 w 266700"/>
                <a:gd name="connsiteY2" fmla="*/ 704 h 438854"/>
                <a:gd name="connsiteX3" fmla="*/ 184150 w 266700"/>
                <a:gd name="connsiteY3" fmla="*/ 191204 h 438854"/>
                <a:gd name="connsiteX4" fmla="*/ 266700 w 266700"/>
                <a:gd name="connsiteY4" fmla="*/ 400754 h 438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00" h="438854">
                  <a:moveTo>
                    <a:pt x="0" y="438854"/>
                  </a:moveTo>
                  <a:cubicBezTo>
                    <a:pt x="20637" y="386466"/>
                    <a:pt x="41275" y="334079"/>
                    <a:pt x="63500" y="261054"/>
                  </a:cubicBezTo>
                  <a:cubicBezTo>
                    <a:pt x="85725" y="188029"/>
                    <a:pt x="113242" y="12346"/>
                    <a:pt x="133350" y="704"/>
                  </a:cubicBezTo>
                  <a:cubicBezTo>
                    <a:pt x="153458" y="-10938"/>
                    <a:pt x="161925" y="124529"/>
                    <a:pt x="184150" y="191204"/>
                  </a:cubicBezTo>
                  <a:cubicBezTo>
                    <a:pt x="206375" y="257879"/>
                    <a:pt x="234950" y="340429"/>
                    <a:pt x="266700" y="400754"/>
                  </a:cubicBezTo>
                </a:path>
              </a:pathLst>
            </a:custGeom>
            <a:ln w="19050">
              <a:solidFill>
                <a:schemeClr val="accent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6955162" y="2637945"/>
              <a:ext cx="273050" cy="1079511"/>
            </a:xfrm>
            <a:custGeom>
              <a:avLst/>
              <a:gdLst>
                <a:gd name="connsiteX0" fmla="*/ 0 w 273050"/>
                <a:gd name="connsiteY0" fmla="*/ 1079511 h 1079511"/>
                <a:gd name="connsiteX1" fmla="*/ 120650 w 273050"/>
                <a:gd name="connsiteY1" fmla="*/ 463561 h 1079511"/>
                <a:gd name="connsiteX2" fmla="*/ 133350 w 273050"/>
                <a:gd name="connsiteY2" fmla="*/ 11 h 1079511"/>
                <a:gd name="connsiteX3" fmla="*/ 152400 w 273050"/>
                <a:gd name="connsiteY3" fmla="*/ 450861 h 1079511"/>
                <a:gd name="connsiteX4" fmla="*/ 273050 w 273050"/>
                <a:gd name="connsiteY4" fmla="*/ 1022361 h 1079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050" h="1079511">
                  <a:moveTo>
                    <a:pt x="0" y="1079511"/>
                  </a:moveTo>
                  <a:cubicBezTo>
                    <a:pt x="49212" y="861494"/>
                    <a:pt x="98425" y="643478"/>
                    <a:pt x="120650" y="463561"/>
                  </a:cubicBezTo>
                  <a:cubicBezTo>
                    <a:pt x="142875" y="283644"/>
                    <a:pt x="128058" y="2128"/>
                    <a:pt x="133350" y="11"/>
                  </a:cubicBezTo>
                  <a:cubicBezTo>
                    <a:pt x="138642" y="-2106"/>
                    <a:pt x="129117" y="280469"/>
                    <a:pt x="152400" y="450861"/>
                  </a:cubicBezTo>
                  <a:cubicBezTo>
                    <a:pt x="175683" y="621253"/>
                    <a:pt x="230717" y="922878"/>
                    <a:pt x="273050" y="1022361"/>
                  </a:cubicBezTo>
                </a:path>
              </a:pathLst>
            </a:cu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CaixaDeTexto 86"/>
            <p:cNvSpPr txBox="1"/>
            <p:nvPr/>
          </p:nvSpPr>
          <p:spPr>
            <a:xfrm>
              <a:off x="7091687" y="1782150"/>
              <a:ext cx="1715534" cy="584775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err="1"/>
                <a:t>Fobj</a:t>
              </a:r>
              <a:r>
                <a:rPr lang="en-US" sz="1600" dirty="0"/>
                <a:t> </a:t>
              </a:r>
              <a:r>
                <a:rPr lang="en-US" sz="1600" dirty="0" err="1"/>
                <a:t>baseada</a:t>
              </a:r>
              <a:r>
                <a:rPr lang="en-US" sz="1600" dirty="0"/>
                <a:t> no</a:t>
              </a:r>
              <a:endParaRPr lang="pt-BR" sz="1600" dirty="0"/>
            </a:p>
            <a:p>
              <a:r>
                <a:rPr lang="pt-BR" sz="1600" dirty="0"/>
                <a:t>ε², dos picos</a:t>
              </a:r>
            </a:p>
          </p:txBody>
        </p:sp>
        <p:cxnSp>
          <p:nvCxnSpPr>
            <p:cNvPr id="25" name="Conector reto 68"/>
            <p:cNvCxnSpPr>
              <a:cxnSpLocks/>
              <a:endCxn id="23" idx="2"/>
            </p:cNvCxnSpPr>
            <p:nvPr/>
          </p:nvCxnSpPr>
          <p:spPr>
            <a:xfrm flipH="1">
              <a:off x="7088512" y="2637945"/>
              <a:ext cx="973709" cy="11"/>
            </a:xfrm>
            <a:prstGeom prst="line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Conector reto 68"/>
            <p:cNvCxnSpPr>
              <a:cxnSpLocks/>
              <a:endCxn id="22" idx="2"/>
            </p:cNvCxnSpPr>
            <p:nvPr/>
          </p:nvCxnSpPr>
          <p:spPr>
            <a:xfrm flipH="1">
              <a:off x="7094862" y="3272252"/>
              <a:ext cx="976821" cy="704"/>
            </a:xfrm>
            <a:prstGeom prst="line">
              <a:avLst/>
            </a:prstGeom>
            <a:noFill/>
            <a:ln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Conector reto 68"/>
            <p:cNvCxnSpPr>
              <a:cxnSpLocks/>
            </p:cNvCxnSpPr>
            <p:nvPr/>
          </p:nvCxnSpPr>
          <p:spPr>
            <a:xfrm>
              <a:off x="7841397" y="2649206"/>
              <a:ext cx="0" cy="623046"/>
            </a:xfrm>
            <a:prstGeom prst="line">
              <a:avLst/>
            </a:prstGeom>
            <a:noFill/>
            <a:ln>
              <a:solidFill>
                <a:srgbClr val="00B050"/>
              </a:solidFill>
              <a:prstDash val="solid"/>
              <a:headEnd type="arrow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Rectangle 27"/>
            <p:cNvSpPr/>
            <p:nvPr/>
          </p:nvSpPr>
          <p:spPr>
            <a:xfrm rot="16200000">
              <a:off x="7315022" y="2805660"/>
              <a:ext cx="69878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sz="1200" dirty="0"/>
                <a:t>Δ</a:t>
              </a:r>
              <a:r>
                <a:rPr lang="en-US" sz="1200" dirty="0"/>
                <a:t>A [dB]</a:t>
              </a:r>
              <a:endParaRPr lang="pt-BR" sz="1200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6806922" y="2512531"/>
              <a:ext cx="589042" cy="1403237"/>
            </a:xfrm>
            <a:prstGeom prst="ellipse">
              <a:avLst/>
            </a:prstGeom>
            <a:noFill/>
            <a:ln>
              <a:solidFill>
                <a:srgbClr val="00B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0" name="CaixaDeTexto 69"/>
          <p:cNvSpPr txBox="1"/>
          <p:nvPr/>
        </p:nvSpPr>
        <p:spPr>
          <a:xfrm>
            <a:off x="560336" y="191736"/>
            <a:ext cx="276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 objetivo para ajuste betas</a:t>
            </a:r>
          </a:p>
        </p:txBody>
      </p:sp>
    </p:spTree>
    <p:extLst>
      <p:ext uri="{BB962C8B-B14F-4D97-AF65-F5344CB8AC3E}">
        <p14:creationId xmlns:p14="http://schemas.microsoft.com/office/powerpoint/2010/main" val="4066405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aixaDeTexto 69"/>
          <p:cNvSpPr txBox="1"/>
          <p:nvPr/>
        </p:nvSpPr>
        <p:spPr>
          <a:xfrm>
            <a:off x="560336" y="191736"/>
            <a:ext cx="339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Bilinear shell element, 5gdl por nó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960868" y="1096655"/>
            <a:ext cx="6725643" cy="4081226"/>
            <a:chOff x="960868" y="1096655"/>
            <a:chExt cx="6725643" cy="4081226"/>
          </a:xfrm>
        </p:grpSpPr>
        <p:cxnSp>
          <p:nvCxnSpPr>
            <p:cNvPr id="65" name="Conector reto 64"/>
            <p:cNvCxnSpPr>
              <a:cxnSpLocks/>
            </p:cNvCxnSpPr>
            <p:nvPr/>
          </p:nvCxnSpPr>
          <p:spPr>
            <a:xfrm flipV="1">
              <a:off x="1825638" y="2955593"/>
              <a:ext cx="6674" cy="1924883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to 31"/>
            <p:cNvCxnSpPr/>
            <p:nvPr/>
          </p:nvCxnSpPr>
          <p:spPr>
            <a:xfrm flipV="1">
              <a:off x="5024796" y="3436882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Conector reto 34"/>
            <p:cNvCxnSpPr/>
            <p:nvPr/>
          </p:nvCxnSpPr>
          <p:spPr>
            <a:xfrm flipV="1">
              <a:off x="1826668" y="3444410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Conector reto 35"/>
            <p:cNvCxnSpPr/>
            <p:nvPr/>
          </p:nvCxnSpPr>
          <p:spPr>
            <a:xfrm flipV="1">
              <a:off x="6473522" y="1460937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Conector reto 36"/>
            <p:cNvCxnSpPr/>
            <p:nvPr/>
          </p:nvCxnSpPr>
          <p:spPr>
            <a:xfrm flipV="1">
              <a:off x="3291870" y="1466192"/>
              <a:ext cx="0" cy="977462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3" name="Arco 42"/>
            <p:cNvSpPr/>
            <p:nvPr/>
          </p:nvSpPr>
          <p:spPr>
            <a:xfrm rot="16200000" flipH="1">
              <a:off x="3503099" y="2284071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Arco 29"/>
            <p:cNvSpPr/>
            <p:nvPr/>
          </p:nvSpPr>
          <p:spPr>
            <a:xfrm rot="5400000">
              <a:off x="5195264" y="3766032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Arco 37"/>
            <p:cNvSpPr/>
            <p:nvPr/>
          </p:nvSpPr>
          <p:spPr>
            <a:xfrm rot="5400000">
              <a:off x="1977665" y="3800507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Arco 39"/>
            <p:cNvSpPr/>
            <p:nvPr/>
          </p:nvSpPr>
          <p:spPr>
            <a:xfrm rot="5400000">
              <a:off x="6603652" y="1832127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Arco 41"/>
            <p:cNvSpPr/>
            <p:nvPr/>
          </p:nvSpPr>
          <p:spPr>
            <a:xfrm rot="5400000">
              <a:off x="3424271" y="1805852"/>
              <a:ext cx="360000" cy="360000"/>
            </a:xfrm>
            <a:prstGeom prst="arc">
              <a:avLst>
                <a:gd name="adj1" fmla="val 20441429"/>
                <a:gd name="adj2" fmla="val 13078091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2" name="Conector reto 61"/>
            <p:cNvCxnSpPr/>
            <p:nvPr/>
          </p:nvCxnSpPr>
          <p:spPr>
            <a:xfrm flipV="1">
              <a:off x="1544495" y="1299044"/>
              <a:ext cx="2582817" cy="3494399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ector reto 62"/>
            <p:cNvCxnSpPr/>
            <p:nvPr/>
          </p:nvCxnSpPr>
          <p:spPr>
            <a:xfrm>
              <a:off x="1604118" y="4421872"/>
              <a:ext cx="5165634" cy="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onector reto 50"/>
            <p:cNvCxnSpPr/>
            <p:nvPr/>
          </p:nvCxnSpPr>
          <p:spPr>
            <a:xfrm>
              <a:off x="2328242" y="2443134"/>
              <a:ext cx="51656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onector reto 53"/>
            <p:cNvCxnSpPr/>
            <p:nvPr/>
          </p:nvCxnSpPr>
          <p:spPr>
            <a:xfrm flipV="1">
              <a:off x="1264729" y="1683482"/>
              <a:ext cx="2582817" cy="34943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55"/>
            <p:cNvCxnSpPr/>
            <p:nvPr/>
          </p:nvCxnSpPr>
          <p:spPr>
            <a:xfrm flipV="1">
              <a:off x="4455268" y="1683482"/>
              <a:ext cx="2582817" cy="349439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960868" y="4418229"/>
              <a:ext cx="516563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CaixaDeTexto 63"/>
            <p:cNvSpPr txBox="1"/>
            <p:nvPr/>
          </p:nvSpPr>
          <p:spPr>
            <a:xfrm>
              <a:off x="4127312" y="1096655"/>
              <a:ext cx="346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y</a:t>
              </a:r>
            </a:p>
          </p:txBody>
        </p:sp>
        <p:sp>
          <p:nvSpPr>
            <p:cNvPr id="70" name="CaixaDeTexto 69"/>
            <p:cNvSpPr txBox="1"/>
            <p:nvPr/>
          </p:nvSpPr>
          <p:spPr>
            <a:xfrm>
              <a:off x="6534743" y="3912207"/>
              <a:ext cx="340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x</a:t>
              </a:r>
            </a:p>
          </p:txBody>
        </p:sp>
        <p:sp>
          <p:nvSpPr>
            <p:cNvPr id="71" name="CaixaDeTexto 70"/>
            <p:cNvSpPr txBox="1"/>
            <p:nvPr/>
          </p:nvSpPr>
          <p:spPr>
            <a:xfrm>
              <a:off x="1473120" y="2748282"/>
              <a:ext cx="32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/>
                <a:t>z</a:t>
              </a:r>
            </a:p>
          </p:txBody>
        </p:sp>
        <p:sp>
          <p:nvSpPr>
            <p:cNvPr id="72" name="CaixaDeTexto 71"/>
            <p:cNvSpPr txBox="1"/>
            <p:nvPr/>
          </p:nvSpPr>
          <p:spPr>
            <a:xfrm>
              <a:off x="1825068" y="4412663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79" name="CaixaDeTexto 78"/>
            <p:cNvSpPr txBox="1"/>
            <p:nvPr/>
          </p:nvSpPr>
          <p:spPr>
            <a:xfrm>
              <a:off x="4946427" y="44245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82" name="CaixaDeTexto 81"/>
            <p:cNvSpPr txBox="1"/>
            <p:nvPr/>
          </p:nvSpPr>
          <p:spPr>
            <a:xfrm>
              <a:off x="6382180" y="24462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84" name="CaixaDeTexto 83"/>
            <p:cNvSpPr txBox="1"/>
            <p:nvPr/>
          </p:nvSpPr>
          <p:spPr>
            <a:xfrm>
              <a:off x="3189976" y="24167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44" name="Arco 43"/>
            <p:cNvSpPr/>
            <p:nvPr/>
          </p:nvSpPr>
          <p:spPr>
            <a:xfrm rot="16200000" flipH="1">
              <a:off x="2131500" y="4254760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Arco 44"/>
            <p:cNvSpPr/>
            <p:nvPr/>
          </p:nvSpPr>
          <p:spPr>
            <a:xfrm rot="16200000" flipH="1">
              <a:off x="5321390" y="4260016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Arco 45"/>
            <p:cNvSpPr/>
            <p:nvPr/>
          </p:nvSpPr>
          <p:spPr>
            <a:xfrm rot="16200000" flipH="1">
              <a:off x="6714004" y="2289324"/>
              <a:ext cx="360000" cy="360000"/>
            </a:xfrm>
            <a:prstGeom prst="arc">
              <a:avLst>
                <a:gd name="adj1" fmla="val 16770122"/>
                <a:gd name="adj2" fmla="val 12527378"/>
              </a:avLst>
            </a:prstGeom>
            <a:ln>
              <a:headEnd type="none" w="lg" len="lg"/>
              <a:tailEnd type="triangle" w="lg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CaixaDeTexto 46"/>
            <p:cNvSpPr txBox="1"/>
            <p:nvPr/>
          </p:nvSpPr>
          <p:spPr>
            <a:xfrm>
              <a:off x="1486832" y="4067196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  <p:sp>
          <p:nvSpPr>
            <p:cNvPr id="50" name="CaixaDeTexto 49"/>
            <p:cNvSpPr txBox="1"/>
            <p:nvPr/>
          </p:nvSpPr>
          <p:spPr>
            <a:xfrm>
              <a:off x="1438607" y="3417600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rgbClr val="0070C0"/>
                  </a:solidFill>
                </a:rPr>
                <a:t>w</a:t>
              </a:r>
              <a:r>
                <a:rPr lang="pt-BR" sz="1600" b="1" baseline="-25000" dirty="0">
                  <a:solidFill>
                    <a:srgbClr val="0070C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ixaDeTexto 56"/>
                <p:cNvSpPr txBox="1"/>
                <p:nvPr/>
              </p:nvSpPr>
              <p:spPr>
                <a:xfrm>
                  <a:off x="2319814" y="4432431"/>
                  <a:ext cx="404278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57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9814" y="4432431"/>
                  <a:ext cx="404278" cy="332912"/>
                </a:xfrm>
                <a:prstGeom prst="rect">
                  <a:avLst/>
                </a:prstGeom>
                <a:blipFill>
                  <a:blip r:embed="rId2"/>
                  <a:stretch>
                    <a:fillRect l="-1515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CaixaDeTexto 56"/>
                <p:cNvSpPr txBox="1"/>
                <p:nvPr/>
              </p:nvSpPr>
              <p:spPr>
                <a:xfrm>
                  <a:off x="2220993" y="3788691"/>
                  <a:ext cx="40588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y</a:t>
                  </a:r>
                </a:p>
              </p:txBody>
            </p:sp>
          </mc:Choice>
          <mc:Fallback xmlns="">
            <p:sp>
              <p:nvSpPr>
                <p:cNvPr id="75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0993" y="3788691"/>
                  <a:ext cx="405880" cy="332912"/>
                </a:xfrm>
                <a:prstGeom prst="rect">
                  <a:avLst/>
                </a:prstGeom>
                <a:blipFill>
                  <a:blip r:embed="rId3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Conector reto 34"/>
            <p:cNvCxnSpPr>
              <a:cxnSpLocks/>
            </p:cNvCxnSpPr>
            <p:nvPr/>
          </p:nvCxnSpPr>
          <p:spPr>
            <a:xfrm flipV="1">
              <a:off x="1829997" y="3572007"/>
              <a:ext cx="622212" cy="850576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Conector reto 34"/>
            <p:cNvCxnSpPr>
              <a:cxnSpLocks/>
            </p:cNvCxnSpPr>
            <p:nvPr/>
          </p:nvCxnSpPr>
          <p:spPr>
            <a:xfrm>
              <a:off x="1826668" y="4416982"/>
              <a:ext cx="957365" cy="0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CaixaDeTexto 56"/>
                <p:cNvSpPr txBox="1"/>
                <p:nvPr/>
              </p:nvSpPr>
              <p:spPr>
                <a:xfrm>
                  <a:off x="2426452" y="3430681"/>
                  <a:ext cx="364202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81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452" y="3430681"/>
                  <a:ext cx="364202" cy="332912"/>
                </a:xfrm>
                <a:prstGeom prst="rect">
                  <a:avLst/>
                </a:prstGeom>
                <a:blipFill>
                  <a:blip r:embed="rId4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CaixaDeTexto 56"/>
                <p:cNvSpPr txBox="1"/>
                <p:nvPr/>
              </p:nvSpPr>
              <p:spPr>
                <a:xfrm>
                  <a:off x="2661100" y="4054246"/>
                  <a:ext cx="37863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83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1100" y="4054246"/>
                  <a:ext cx="378630" cy="332912"/>
                </a:xfrm>
                <a:prstGeom prst="rect">
                  <a:avLst/>
                </a:prstGeom>
                <a:blipFill>
                  <a:blip r:embed="rId5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CaixaDeTexto 49"/>
            <p:cNvSpPr txBox="1"/>
            <p:nvPr/>
          </p:nvSpPr>
          <p:spPr>
            <a:xfrm>
              <a:off x="2895386" y="1442042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rgbClr val="0070C0"/>
                  </a:solidFill>
                </a:rPr>
                <a:t>w</a:t>
              </a:r>
              <a:r>
                <a:rPr lang="pt-BR" sz="1600" b="1" baseline="-25000" dirty="0">
                  <a:solidFill>
                    <a:srgbClr val="0070C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CaixaDeTexto 56"/>
                <p:cNvSpPr txBox="1"/>
                <p:nvPr/>
              </p:nvSpPr>
              <p:spPr>
                <a:xfrm>
                  <a:off x="3718844" y="2425672"/>
                  <a:ext cx="404278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86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8844" y="2425672"/>
                  <a:ext cx="404278" cy="332912"/>
                </a:xfrm>
                <a:prstGeom prst="rect">
                  <a:avLst/>
                </a:prstGeom>
                <a:blipFill>
                  <a:blip r:embed="rId6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CaixaDeTexto 56"/>
                <p:cNvSpPr txBox="1"/>
                <p:nvPr/>
              </p:nvSpPr>
              <p:spPr>
                <a:xfrm>
                  <a:off x="3677772" y="1813133"/>
                  <a:ext cx="40588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y</a:t>
                  </a:r>
                </a:p>
              </p:txBody>
            </p:sp>
          </mc:Choice>
          <mc:Fallback xmlns="">
            <p:sp>
              <p:nvSpPr>
                <p:cNvPr id="87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7772" y="1813133"/>
                  <a:ext cx="405880" cy="332912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Conector reto 34"/>
            <p:cNvCxnSpPr>
              <a:cxnSpLocks/>
            </p:cNvCxnSpPr>
            <p:nvPr/>
          </p:nvCxnSpPr>
          <p:spPr>
            <a:xfrm flipV="1">
              <a:off x="3286776" y="1596449"/>
              <a:ext cx="622212" cy="850576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9" name="Conector reto 34"/>
            <p:cNvCxnSpPr>
              <a:cxnSpLocks/>
            </p:cNvCxnSpPr>
            <p:nvPr/>
          </p:nvCxnSpPr>
          <p:spPr>
            <a:xfrm>
              <a:off x="3283447" y="2441424"/>
              <a:ext cx="957365" cy="0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CaixaDeTexto 56"/>
                <p:cNvSpPr txBox="1"/>
                <p:nvPr/>
              </p:nvSpPr>
              <p:spPr>
                <a:xfrm>
                  <a:off x="3870532" y="1549711"/>
                  <a:ext cx="364202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90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0532" y="1549711"/>
                  <a:ext cx="364202" cy="332912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CaixaDeTexto 56"/>
                <p:cNvSpPr txBox="1"/>
                <p:nvPr/>
              </p:nvSpPr>
              <p:spPr>
                <a:xfrm>
                  <a:off x="4117879" y="2078688"/>
                  <a:ext cx="37863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91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7879" y="2078688"/>
                  <a:ext cx="378630" cy="332912"/>
                </a:xfrm>
                <a:prstGeom prst="rect">
                  <a:avLst/>
                </a:prstGeom>
                <a:blipFill>
                  <a:blip r:embed="rId9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CaixaDeTexto 49"/>
            <p:cNvSpPr txBox="1"/>
            <p:nvPr/>
          </p:nvSpPr>
          <p:spPr>
            <a:xfrm>
              <a:off x="4621485" y="3426670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rgbClr val="0070C0"/>
                  </a:solidFill>
                </a:rPr>
                <a:t>w</a:t>
              </a:r>
              <a:r>
                <a:rPr lang="pt-BR" sz="1600" b="1" baseline="-25000" dirty="0">
                  <a:solidFill>
                    <a:srgbClr val="0070C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CaixaDeTexto 56"/>
                <p:cNvSpPr txBox="1"/>
                <p:nvPr/>
              </p:nvSpPr>
              <p:spPr>
                <a:xfrm>
                  <a:off x="5496535" y="4466881"/>
                  <a:ext cx="404278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93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96535" y="4466881"/>
                  <a:ext cx="404278" cy="332912"/>
                </a:xfrm>
                <a:prstGeom prst="rect">
                  <a:avLst/>
                </a:prstGeom>
                <a:blipFill>
                  <a:blip r:embed="rId10"/>
                  <a:stretch>
                    <a:fillRect l="-1515" b="-222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CaixaDeTexto 56"/>
                <p:cNvSpPr txBox="1"/>
                <p:nvPr/>
              </p:nvSpPr>
              <p:spPr>
                <a:xfrm>
                  <a:off x="5403871" y="3797761"/>
                  <a:ext cx="40588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y</a:t>
                  </a:r>
                </a:p>
              </p:txBody>
            </p:sp>
          </mc:Choice>
          <mc:Fallback xmlns="">
            <p:sp>
              <p:nvSpPr>
                <p:cNvPr id="94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871" y="3797761"/>
                  <a:ext cx="405880" cy="332912"/>
                </a:xfrm>
                <a:prstGeom prst="rect">
                  <a:avLst/>
                </a:prstGeom>
                <a:blipFill>
                  <a:blip r:embed="rId11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Conector reto 34"/>
            <p:cNvCxnSpPr>
              <a:cxnSpLocks/>
            </p:cNvCxnSpPr>
            <p:nvPr/>
          </p:nvCxnSpPr>
          <p:spPr>
            <a:xfrm flipV="1">
              <a:off x="5012875" y="3581077"/>
              <a:ext cx="622212" cy="850576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Conector reto 34"/>
            <p:cNvCxnSpPr>
              <a:cxnSpLocks/>
            </p:cNvCxnSpPr>
            <p:nvPr/>
          </p:nvCxnSpPr>
          <p:spPr>
            <a:xfrm>
              <a:off x="5009546" y="4426052"/>
              <a:ext cx="957365" cy="0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CaixaDeTexto 56"/>
                <p:cNvSpPr txBox="1"/>
                <p:nvPr/>
              </p:nvSpPr>
              <p:spPr>
                <a:xfrm>
                  <a:off x="5609330" y="3439751"/>
                  <a:ext cx="364202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97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9330" y="3439751"/>
                  <a:ext cx="364202" cy="332912"/>
                </a:xfrm>
                <a:prstGeom prst="rect">
                  <a:avLst/>
                </a:prstGeom>
                <a:blipFill>
                  <a:blip r:embed="rId12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CaixaDeTexto 56"/>
                <p:cNvSpPr txBox="1"/>
                <p:nvPr/>
              </p:nvSpPr>
              <p:spPr>
                <a:xfrm>
                  <a:off x="5843978" y="4063316"/>
                  <a:ext cx="37863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98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3978" y="4063316"/>
                  <a:ext cx="378630" cy="332912"/>
                </a:xfrm>
                <a:prstGeom prst="rect">
                  <a:avLst/>
                </a:prstGeom>
                <a:blipFill>
                  <a:blip r:embed="rId13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CaixaDeTexto 49"/>
            <p:cNvSpPr txBox="1"/>
            <p:nvPr/>
          </p:nvSpPr>
          <p:spPr>
            <a:xfrm>
              <a:off x="6085388" y="1448392"/>
              <a:ext cx="4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b="1" dirty="0">
                  <a:solidFill>
                    <a:srgbClr val="0070C0"/>
                  </a:solidFill>
                </a:rPr>
                <a:t>w</a:t>
              </a:r>
              <a:r>
                <a:rPr lang="pt-BR" sz="1600" b="1" baseline="-25000" dirty="0">
                  <a:solidFill>
                    <a:srgbClr val="0070C0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CaixaDeTexto 56"/>
                <p:cNvSpPr txBox="1"/>
                <p:nvPr/>
              </p:nvSpPr>
              <p:spPr>
                <a:xfrm>
                  <a:off x="6921096" y="2471037"/>
                  <a:ext cx="404278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x</a:t>
                  </a:r>
                </a:p>
              </p:txBody>
            </p:sp>
          </mc:Choice>
          <mc:Fallback xmlns="">
            <p:sp>
              <p:nvSpPr>
                <p:cNvPr id="100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1096" y="2471037"/>
                  <a:ext cx="404278" cy="332912"/>
                </a:xfrm>
                <a:prstGeom prst="rect">
                  <a:avLst/>
                </a:prstGeom>
                <a:blipFill>
                  <a:blip r:embed="rId1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CaixaDeTexto 56"/>
                <p:cNvSpPr txBox="1"/>
                <p:nvPr/>
              </p:nvSpPr>
              <p:spPr>
                <a:xfrm>
                  <a:off x="6867774" y="1819483"/>
                  <a:ext cx="40588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𝝓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y</a:t>
                  </a:r>
                </a:p>
              </p:txBody>
            </p:sp>
          </mc:Choice>
          <mc:Fallback xmlns="">
            <p:sp>
              <p:nvSpPr>
                <p:cNvPr id="101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7774" y="1819483"/>
                  <a:ext cx="405880" cy="332912"/>
                </a:xfrm>
                <a:prstGeom prst="rect">
                  <a:avLst/>
                </a:prstGeom>
                <a:blipFill>
                  <a:blip r:embed="rId15"/>
                  <a:stretch>
                    <a:fillRect l="-1515"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Conector reto 34"/>
            <p:cNvCxnSpPr>
              <a:cxnSpLocks/>
            </p:cNvCxnSpPr>
            <p:nvPr/>
          </p:nvCxnSpPr>
          <p:spPr>
            <a:xfrm flipV="1">
              <a:off x="6476778" y="1602799"/>
              <a:ext cx="622212" cy="850576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Conector reto 34"/>
            <p:cNvCxnSpPr>
              <a:cxnSpLocks/>
            </p:cNvCxnSpPr>
            <p:nvPr/>
          </p:nvCxnSpPr>
          <p:spPr>
            <a:xfrm>
              <a:off x="6473449" y="2447774"/>
              <a:ext cx="957365" cy="0"/>
            </a:xfrm>
            <a:prstGeom prst="line">
              <a:avLst/>
            </a:prstGeom>
            <a:ln>
              <a:headEnd type="none" w="lg" len="lg"/>
              <a:tailEnd type="triangle" w="lg" len="lg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CaixaDeTexto 56"/>
                <p:cNvSpPr txBox="1"/>
                <p:nvPr/>
              </p:nvSpPr>
              <p:spPr>
                <a:xfrm>
                  <a:off x="7073233" y="1461473"/>
                  <a:ext cx="364202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chemeClr val="accent3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𝐯</m:t>
                      </m:r>
                    </m:oMath>
                  </a14:m>
                  <a:r>
                    <a:rPr lang="pt-BR" sz="1600" b="1" baseline="-25000" dirty="0">
                      <a:solidFill>
                        <a:schemeClr val="accent3">
                          <a:lumMod val="50000"/>
                        </a:schemeClr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104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3233" y="1461473"/>
                  <a:ext cx="364202" cy="332912"/>
                </a:xfrm>
                <a:prstGeom prst="rect">
                  <a:avLst/>
                </a:prstGeom>
                <a:blipFill>
                  <a:blip r:embed="rId16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CaixaDeTexto 56"/>
                <p:cNvSpPr txBox="1"/>
                <p:nvPr/>
              </p:nvSpPr>
              <p:spPr>
                <a:xfrm>
                  <a:off x="7307881" y="2085038"/>
                  <a:ext cx="378630" cy="33291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BR" sz="1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a14:m>
                  <a:r>
                    <a:rPr lang="pt-BR" sz="1600" b="1" baseline="-25000" dirty="0">
                      <a:solidFill>
                        <a:srgbClr val="C00000"/>
                      </a:solidFill>
                    </a:rPr>
                    <a:t>0</a:t>
                  </a:r>
                </a:p>
              </p:txBody>
            </p:sp>
          </mc:Choice>
          <mc:Fallback xmlns="">
            <p:sp>
              <p:nvSpPr>
                <p:cNvPr id="105" name="CaixaDeTexto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7881" y="2085038"/>
                  <a:ext cx="378630" cy="332912"/>
                </a:xfrm>
                <a:prstGeom prst="rect">
                  <a:avLst/>
                </a:prstGeom>
                <a:blipFill>
                  <a:blip r:embed="rId1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6" name="Oval 105"/>
            <p:cNvSpPr/>
            <p:nvPr/>
          </p:nvSpPr>
          <p:spPr>
            <a:xfrm>
              <a:off x="4960895" y="4358881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7" name="Oval 106"/>
            <p:cNvSpPr/>
            <p:nvPr/>
          </p:nvSpPr>
          <p:spPr>
            <a:xfrm>
              <a:off x="6421982" y="2387736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8" name="Oval 107"/>
            <p:cNvSpPr/>
            <p:nvPr/>
          </p:nvSpPr>
          <p:spPr>
            <a:xfrm>
              <a:off x="1773538" y="4358881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9" name="Oval 108"/>
            <p:cNvSpPr/>
            <p:nvPr/>
          </p:nvSpPr>
          <p:spPr>
            <a:xfrm>
              <a:off x="3234642" y="2374452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558946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BA1A32FC-8234-42F9-ADEE-B5F294D2F32D}"/>
              </a:ext>
            </a:extLst>
          </p:cNvPr>
          <p:cNvSpPr txBox="1"/>
          <p:nvPr/>
        </p:nvSpPr>
        <p:spPr>
          <a:xfrm>
            <a:off x="560336" y="191736"/>
            <a:ext cx="348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Pendulo com massamola embutido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AEB0AE-1E19-4ED6-8E2F-A882859FB6DB}"/>
              </a:ext>
            </a:extLst>
          </p:cNvPr>
          <p:cNvGrpSpPr/>
          <p:nvPr/>
        </p:nvGrpSpPr>
        <p:grpSpPr>
          <a:xfrm>
            <a:off x="1765841" y="1027435"/>
            <a:ext cx="3671269" cy="4744559"/>
            <a:chOff x="1765841" y="1027435"/>
            <a:chExt cx="3671269" cy="4744559"/>
          </a:xfrm>
        </p:grpSpPr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28AE955-BD00-41E9-9372-CF0223519D16}"/>
                </a:ext>
              </a:extLst>
            </p:cNvPr>
            <p:cNvSpPr/>
            <p:nvPr/>
          </p:nvSpPr>
          <p:spPr>
            <a:xfrm flipV="1">
              <a:off x="1961267" y="1027435"/>
              <a:ext cx="1323203" cy="6096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" name="Retângulo 8">
              <a:extLst>
                <a:ext uri="{FF2B5EF4-FFF2-40B4-BE49-F238E27FC236}">
                  <a16:creationId xmlns:a16="http://schemas.microsoft.com/office/drawing/2014/main" id="{6AE5FE1F-604D-4BC4-9F6E-E168CE4337E5}"/>
                </a:ext>
              </a:extLst>
            </p:cNvPr>
            <p:cNvSpPr/>
            <p:nvPr/>
          </p:nvSpPr>
          <p:spPr>
            <a:xfrm rot="3480423">
              <a:off x="1538904" y="3290436"/>
              <a:ext cx="4618434" cy="2008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70">
              <a:extLst>
                <a:ext uri="{FF2B5EF4-FFF2-40B4-BE49-F238E27FC236}">
                  <a16:creationId xmlns:a16="http://schemas.microsoft.com/office/drawing/2014/main" id="{BD6FA5BB-3619-43DB-9DDC-4518E1575920}"/>
                </a:ext>
              </a:extLst>
            </p:cNvPr>
            <p:cNvSpPr/>
            <p:nvPr/>
          </p:nvSpPr>
          <p:spPr>
            <a:xfrm>
              <a:off x="2446836" y="126885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Fluxograma: Armazenamento de acesso direto 50">
              <a:extLst>
                <a:ext uri="{FF2B5EF4-FFF2-40B4-BE49-F238E27FC236}">
                  <a16:creationId xmlns:a16="http://schemas.microsoft.com/office/drawing/2014/main" id="{6627F765-556D-4204-8398-D63CCCBD1696}"/>
                </a:ext>
              </a:extLst>
            </p:cNvPr>
            <p:cNvSpPr/>
            <p:nvPr/>
          </p:nvSpPr>
          <p:spPr>
            <a:xfrm rot="14280000">
              <a:off x="4251835" y="4128360"/>
              <a:ext cx="429374" cy="504642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luxograma: Armazenamento de acesso direto 51">
              <a:extLst>
                <a:ext uri="{FF2B5EF4-FFF2-40B4-BE49-F238E27FC236}">
                  <a16:creationId xmlns:a16="http://schemas.microsoft.com/office/drawing/2014/main" id="{5ED515B5-4BD2-451B-8BB9-0C47C6473C49}"/>
                </a:ext>
              </a:extLst>
            </p:cNvPr>
            <p:cNvSpPr/>
            <p:nvPr/>
          </p:nvSpPr>
          <p:spPr>
            <a:xfrm rot="14280000">
              <a:off x="4331676" y="4140343"/>
              <a:ext cx="97208" cy="205200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CaixaDeTexto 9">
              <a:extLst>
                <a:ext uri="{FF2B5EF4-FFF2-40B4-BE49-F238E27FC236}">
                  <a16:creationId xmlns:a16="http://schemas.microsoft.com/office/drawing/2014/main" id="{788706F0-53F6-4547-9AB5-8EF90E41B396}"/>
                </a:ext>
              </a:extLst>
            </p:cNvPr>
            <p:cNvSpPr txBox="1"/>
            <p:nvPr/>
          </p:nvSpPr>
          <p:spPr>
            <a:xfrm>
              <a:off x="4924957" y="4462604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  <a:endParaRPr lang="pt-BR" baseline="-25000" dirty="0"/>
            </a:p>
          </p:txBody>
        </p:sp>
        <p:sp>
          <p:nvSpPr>
            <p:cNvPr id="12" name="CaixaDeTexto 13">
              <a:extLst>
                <a:ext uri="{FF2B5EF4-FFF2-40B4-BE49-F238E27FC236}">
                  <a16:creationId xmlns:a16="http://schemas.microsoft.com/office/drawing/2014/main" id="{5FE82999-E524-4E61-9279-4EF22DDCA0CB}"/>
                </a:ext>
              </a:extLst>
            </p:cNvPr>
            <p:cNvSpPr txBox="1"/>
            <p:nvPr/>
          </p:nvSpPr>
          <p:spPr>
            <a:xfrm>
              <a:off x="3941470" y="4365112"/>
              <a:ext cx="369012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  <a:endParaRPr lang="pt-BR" baseline="-25000" dirty="0"/>
            </a:p>
            <a:p>
              <a:endParaRPr lang="pt-BR" baseline="-25000" dirty="0"/>
            </a:p>
          </p:txBody>
        </p:sp>
        <p:cxnSp>
          <p:nvCxnSpPr>
            <p:cNvPr id="14" name="Conector reto 15">
              <a:extLst>
                <a:ext uri="{FF2B5EF4-FFF2-40B4-BE49-F238E27FC236}">
                  <a16:creationId xmlns:a16="http://schemas.microsoft.com/office/drawing/2014/main" id="{D5A54DA1-F0B7-4FDB-99E3-558D539A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0135" y="4021873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7">
              <a:extLst>
                <a:ext uri="{FF2B5EF4-FFF2-40B4-BE49-F238E27FC236}">
                  <a16:creationId xmlns:a16="http://schemas.microsoft.com/office/drawing/2014/main" id="{70ADCD58-537D-4CD9-AAA5-09A8C0A09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91375" y="3375850"/>
              <a:ext cx="545668" cy="84656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ixaDeTexto 21">
              <a:extLst>
                <a:ext uri="{FF2B5EF4-FFF2-40B4-BE49-F238E27FC236}">
                  <a16:creationId xmlns:a16="http://schemas.microsoft.com/office/drawing/2014/main" id="{B66AA406-4AAB-480A-A143-8BCC36367DA0}"/>
                </a:ext>
              </a:extLst>
            </p:cNvPr>
            <p:cNvSpPr txBox="1"/>
            <p:nvPr/>
          </p:nvSpPr>
          <p:spPr>
            <a:xfrm>
              <a:off x="4420115" y="331584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  <a:endParaRPr lang="pt-BR" baseline="-25000" dirty="0"/>
            </a:p>
          </p:txBody>
        </p:sp>
        <p:sp>
          <p:nvSpPr>
            <p:cNvPr id="22" name="CaixaDeTexto 55">
              <a:extLst>
                <a:ext uri="{FF2B5EF4-FFF2-40B4-BE49-F238E27FC236}">
                  <a16:creationId xmlns:a16="http://schemas.microsoft.com/office/drawing/2014/main" id="{089A8237-733C-4752-B118-556596E79C70}"/>
                </a:ext>
              </a:extLst>
            </p:cNvPr>
            <p:cNvSpPr txBox="1"/>
            <p:nvPr/>
          </p:nvSpPr>
          <p:spPr>
            <a:xfrm>
              <a:off x="2248957" y="1436392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</a:t>
              </a:r>
              <a:endParaRPr lang="pt-BR" baseline="-25000" dirty="0"/>
            </a:p>
          </p:txBody>
        </p:sp>
        <p:sp>
          <p:nvSpPr>
            <p:cNvPr id="35" name="Retângulo 8">
              <a:extLst>
                <a:ext uri="{FF2B5EF4-FFF2-40B4-BE49-F238E27FC236}">
                  <a16:creationId xmlns:a16="http://schemas.microsoft.com/office/drawing/2014/main" id="{021146DB-C406-49E9-B8AB-A5BF38ABDF51}"/>
                </a:ext>
              </a:extLst>
            </p:cNvPr>
            <p:cNvSpPr/>
            <p:nvPr/>
          </p:nvSpPr>
          <p:spPr>
            <a:xfrm rot="3480423">
              <a:off x="4980201" y="4922629"/>
              <a:ext cx="140211" cy="7736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CBCA199-DA2C-42C2-825C-FA18C0837264}"/>
                </a:ext>
              </a:extLst>
            </p:cNvPr>
            <p:cNvSpPr/>
            <p:nvPr/>
          </p:nvSpPr>
          <p:spPr>
            <a:xfrm>
              <a:off x="4839342" y="5127057"/>
              <a:ext cx="284610" cy="179140"/>
            </a:xfrm>
            <a:custGeom>
              <a:avLst/>
              <a:gdLst>
                <a:gd name="connsiteX0" fmla="*/ 225576 w 284610"/>
                <a:gd name="connsiteY0" fmla="*/ 4537 h 179140"/>
                <a:gd name="connsiteX1" fmla="*/ 275583 w 284610"/>
                <a:gd name="connsiteY1" fmla="*/ 21205 h 179140"/>
                <a:gd name="connsiteX2" fmla="*/ 63651 w 284610"/>
                <a:gd name="connsiteY2" fmla="*/ 171224 h 179140"/>
                <a:gd name="connsiteX3" fmla="*/ 1739 w 284610"/>
                <a:gd name="connsiteY3" fmla="*/ 152174 h 179140"/>
                <a:gd name="connsiteX4" fmla="*/ 23170 w 284610"/>
                <a:gd name="connsiteY4" fmla="*/ 99787 h 179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10" h="179140">
                  <a:moveTo>
                    <a:pt x="225576" y="4537"/>
                  </a:moveTo>
                  <a:cubicBezTo>
                    <a:pt x="264073" y="-1020"/>
                    <a:pt x="302570" y="-6576"/>
                    <a:pt x="275583" y="21205"/>
                  </a:cubicBezTo>
                  <a:cubicBezTo>
                    <a:pt x="248596" y="48986"/>
                    <a:pt x="109292" y="149396"/>
                    <a:pt x="63651" y="171224"/>
                  </a:cubicBezTo>
                  <a:cubicBezTo>
                    <a:pt x="18010" y="193052"/>
                    <a:pt x="8486" y="164080"/>
                    <a:pt x="1739" y="152174"/>
                  </a:cubicBezTo>
                  <a:cubicBezTo>
                    <a:pt x="-5008" y="140268"/>
                    <a:pt x="9081" y="120027"/>
                    <a:pt x="23170" y="99787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21E48E2-6F9C-48D4-8DAA-233441B320C2}"/>
                </a:ext>
              </a:extLst>
            </p:cNvPr>
            <p:cNvSpPr/>
            <p:nvPr/>
          </p:nvSpPr>
          <p:spPr>
            <a:xfrm>
              <a:off x="4802436" y="5006225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70BBFC3-9680-48E8-BFDE-B23D1FF15EE8}"/>
                </a:ext>
              </a:extLst>
            </p:cNvPr>
            <p:cNvSpPr/>
            <p:nvPr/>
          </p:nvSpPr>
          <p:spPr>
            <a:xfrm>
              <a:off x="4739814" y="4903963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7156CAB-855F-44AF-A666-650C839A6388}"/>
                </a:ext>
              </a:extLst>
            </p:cNvPr>
            <p:cNvSpPr/>
            <p:nvPr/>
          </p:nvSpPr>
          <p:spPr>
            <a:xfrm>
              <a:off x="4677191" y="4801702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00BA1F6-1B9F-485D-9ACD-E86BD7282DAE}"/>
                </a:ext>
              </a:extLst>
            </p:cNvPr>
            <p:cNvSpPr/>
            <p:nvPr/>
          </p:nvSpPr>
          <p:spPr>
            <a:xfrm>
              <a:off x="4614568" y="4699441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949B043-56F6-4B93-9A79-5153D0F5F781}"/>
                </a:ext>
              </a:extLst>
            </p:cNvPr>
            <p:cNvSpPr/>
            <p:nvPr/>
          </p:nvSpPr>
          <p:spPr>
            <a:xfrm>
              <a:off x="4551945" y="4597180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5D5C385-75C8-4018-A821-238C4AE2D4F7}"/>
                </a:ext>
              </a:extLst>
            </p:cNvPr>
            <p:cNvSpPr/>
            <p:nvPr/>
          </p:nvSpPr>
          <p:spPr>
            <a:xfrm>
              <a:off x="4489322" y="4494919"/>
              <a:ext cx="267492" cy="212489"/>
            </a:xfrm>
            <a:custGeom>
              <a:avLst/>
              <a:gdLst>
                <a:gd name="connsiteX0" fmla="*/ 219101 w 267492"/>
                <a:gd name="connsiteY0" fmla="*/ 61254 h 212489"/>
                <a:gd name="connsiteX1" fmla="*/ 238151 w 267492"/>
                <a:gd name="connsiteY1" fmla="*/ 1723 h 212489"/>
                <a:gd name="connsiteX2" fmla="*/ 261963 w 267492"/>
                <a:gd name="connsiteY2" fmla="*/ 30298 h 212489"/>
                <a:gd name="connsiteX3" fmla="*/ 123851 w 267492"/>
                <a:gd name="connsiteY3" fmla="*/ 170792 h 212489"/>
                <a:gd name="connsiteX4" fmla="*/ 9551 w 267492"/>
                <a:gd name="connsiteY4" fmla="*/ 211273 h 212489"/>
                <a:gd name="connsiteX5" fmla="*/ 14313 w 267492"/>
                <a:gd name="connsiteY5" fmla="*/ 135073 h 2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492" h="212489">
                  <a:moveTo>
                    <a:pt x="219101" y="61254"/>
                  </a:moveTo>
                  <a:cubicBezTo>
                    <a:pt x="225054" y="34068"/>
                    <a:pt x="231007" y="6882"/>
                    <a:pt x="238151" y="1723"/>
                  </a:cubicBezTo>
                  <a:cubicBezTo>
                    <a:pt x="245295" y="-3436"/>
                    <a:pt x="281013" y="2120"/>
                    <a:pt x="261963" y="30298"/>
                  </a:cubicBezTo>
                  <a:cubicBezTo>
                    <a:pt x="242913" y="58476"/>
                    <a:pt x="165920" y="140630"/>
                    <a:pt x="123851" y="170792"/>
                  </a:cubicBezTo>
                  <a:cubicBezTo>
                    <a:pt x="81782" y="200955"/>
                    <a:pt x="27807" y="217226"/>
                    <a:pt x="9551" y="211273"/>
                  </a:cubicBezTo>
                  <a:cubicBezTo>
                    <a:pt x="-8705" y="205320"/>
                    <a:pt x="2804" y="170196"/>
                    <a:pt x="14313" y="135073"/>
                  </a:cubicBezTo>
                </a:path>
              </a:pathLst>
            </a:cu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Retângulo 8">
              <a:extLst>
                <a:ext uri="{FF2B5EF4-FFF2-40B4-BE49-F238E27FC236}">
                  <a16:creationId xmlns:a16="http://schemas.microsoft.com/office/drawing/2014/main" id="{E7B5B0D4-59C7-4C0A-A64D-517C0C61BE4C}"/>
                </a:ext>
              </a:extLst>
            </p:cNvPr>
            <p:cNvSpPr/>
            <p:nvPr/>
          </p:nvSpPr>
          <p:spPr>
            <a:xfrm rot="3480423">
              <a:off x="4134769" y="4019192"/>
              <a:ext cx="321937" cy="172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reto 15">
              <a:extLst>
                <a:ext uri="{FF2B5EF4-FFF2-40B4-BE49-F238E27FC236}">
                  <a16:creationId xmlns:a16="http://schemas.microsoft.com/office/drawing/2014/main" id="{7EE25979-F040-4996-8FA5-8ED83700A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2868" y="1091994"/>
              <a:ext cx="0" cy="468000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15">
              <a:extLst>
                <a:ext uri="{FF2B5EF4-FFF2-40B4-BE49-F238E27FC236}">
                  <a16:creationId xmlns:a16="http://schemas.microsoft.com/office/drawing/2014/main" id="{07A73823-43C9-4046-A2A7-FF4C50DE4C20}"/>
                </a:ext>
              </a:extLst>
            </p:cNvPr>
            <p:cNvCxnSpPr>
              <a:cxnSpLocks/>
            </p:cNvCxnSpPr>
            <p:nvPr/>
          </p:nvCxnSpPr>
          <p:spPr>
            <a:xfrm>
              <a:off x="1765841" y="1448824"/>
              <a:ext cx="1714054" cy="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15">
              <a:extLst>
                <a:ext uri="{FF2B5EF4-FFF2-40B4-BE49-F238E27FC236}">
                  <a16:creationId xmlns:a16="http://schemas.microsoft.com/office/drawing/2014/main" id="{39EBC3AE-8ED3-4587-8834-3566EC9120CD}"/>
                </a:ext>
              </a:extLst>
            </p:cNvPr>
            <p:cNvCxnSpPr>
              <a:cxnSpLocks/>
              <a:endCxn id="35" idx="3"/>
            </p:cNvCxnSpPr>
            <p:nvPr/>
          </p:nvCxnSpPr>
          <p:spPr>
            <a:xfrm>
              <a:off x="2622868" y="1448824"/>
              <a:ext cx="2464581" cy="3920065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CaixaDeTexto 55">
              <a:extLst>
                <a:ext uri="{FF2B5EF4-FFF2-40B4-BE49-F238E27FC236}">
                  <a16:creationId xmlns:a16="http://schemas.microsoft.com/office/drawing/2014/main" id="{A93DB198-4986-4FCB-9F85-5AD185CA0353}"/>
                </a:ext>
              </a:extLst>
            </p:cNvPr>
            <p:cNvSpPr txBox="1"/>
            <p:nvPr/>
          </p:nvSpPr>
          <p:spPr>
            <a:xfrm>
              <a:off x="2843533" y="2599568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Ɵ</a:t>
              </a:r>
              <a:endParaRPr lang="pt-BR" baseline="-25000" dirty="0"/>
            </a:p>
          </p:txBody>
        </p:sp>
      </p:grpSp>
      <p:sp>
        <p:nvSpPr>
          <p:cNvPr id="61" name="Arc 60">
            <a:extLst>
              <a:ext uri="{FF2B5EF4-FFF2-40B4-BE49-F238E27FC236}">
                <a16:creationId xmlns:a16="http://schemas.microsoft.com/office/drawing/2014/main" id="{C6E97671-C814-4681-8C53-B310DDFFD32F}"/>
              </a:ext>
            </a:extLst>
          </p:cNvPr>
          <p:cNvSpPr/>
          <p:nvPr/>
        </p:nvSpPr>
        <p:spPr>
          <a:xfrm>
            <a:off x="1366836" y="188859"/>
            <a:ext cx="2520000" cy="2520000"/>
          </a:xfrm>
          <a:prstGeom prst="arc">
            <a:avLst>
              <a:gd name="adj1" fmla="val 3533136"/>
              <a:gd name="adj2" fmla="val 5357011"/>
            </a:avLst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963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539553" y="764704"/>
            <a:ext cx="7411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d) Viga, solicitado a carregamento transversal distribuído. Fazer a análise por:</a:t>
            </a:r>
          </a:p>
          <a:p>
            <a:r>
              <a:rPr lang="pt-BR" dirty="0"/>
              <a:t>	&gt; Euler-Bernoulli (somente tensões normais de flexão);</a:t>
            </a:r>
          </a:p>
          <a:p>
            <a:r>
              <a:rPr lang="pt-BR" dirty="0"/>
              <a:t>	&gt; </a:t>
            </a:r>
            <a:r>
              <a:rPr lang="pt-BR" dirty="0" err="1"/>
              <a:t>Timoshenko</a:t>
            </a:r>
            <a:r>
              <a:rPr lang="pt-BR" dirty="0"/>
              <a:t> (tensões normais de flexão e cisalhantes);</a:t>
            </a:r>
          </a:p>
        </p:txBody>
      </p:sp>
      <p:grpSp>
        <p:nvGrpSpPr>
          <p:cNvPr id="123" name="Grupo 122"/>
          <p:cNvGrpSpPr/>
          <p:nvPr/>
        </p:nvGrpSpPr>
        <p:grpSpPr>
          <a:xfrm>
            <a:off x="805645" y="1804165"/>
            <a:ext cx="6976705" cy="2552946"/>
            <a:chOff x="805643" y="1804165"/>
            <a:chExt cx="6976705" cy="2552946"/>
          </a:xfrm>
        </p:grpSpPr>
        <p:sp>
          <p:nvSpPr>
            <p:cNvPr id="26" name="Retângulo 25"/>
            <p:cNvSpPr/>
            <p:nvPr/>
          </p:nvSpPr>
          <p:spPr>
            <a:xfrm>
              <a:off x="1022496" y="2731429"/>
              <a:ext cx="6183787" cy="45719"/>
            </a:xfrm>
            <a:prstGeom prst="rect">
              <a:avLst/>
            </a:prstGeom>
            <a:solidFill>
              <a:schemeClr val="tx1"/>
            </a:solidFill>
            <a:ln>
              <a:noFill/>
              <a:prstDash val="dash"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27" name="Conector de seta reta 26"/>
            <p:cNvCxnSpPr/>
            <p:nvPr/>
          </p:nvCxnSpPr>
          <p:spPr>
            <a:xfrm>
              <a:off x="1093675" y="3042320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Conector de seta reta 27"/>
            <p:cNvCxnSpPr/>
            <p:nvPr/>
          </p:nvCxnSpPr>
          <p:spPr>
            <a:xfrm>
              <a:off x="7278292" y="27542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aixaDeTexto 28"/>
            <p:cNvSpPr txBox="1"/>
            <p:nvPr/>
          </p:nvSpPr>
          <p:spPr>
            <a:xfrm>
              <a:off x="7354280" y="245696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868144" y="2754288"/>
              <a:ext cx="918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E, A, I, L</a:t>
              </a:r>
            </a:p>
          </p:txBody>
        </p:sp>
        <p:sp>
          <p:nvSpPr>
            <p:cNvPr id="32" name="CaixaDeTexto 31"/>
            <p:cNvSpPr txBox="1"/>
            <p:nvPr/>
          </p:nvSpPr>
          <p:spPr>
            <a:xfrm>
              <a:off x="805643" y="3114328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33" name="CaixaDeTexto 32"/>
            <p:cNvSpPr txBox="1"/>
            <p:nvPr/>
          </p:nvSpPr>
          <p:spPr>
            <a:xfrm>
              <a:off x="5550100" y="1804165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q(x)</a:t>
              </a:r>
            </a:p>
          </p:txBody>
        </p:sp>
        <p:sp>
          <p:nvSpPr>
            <p:cNvPr id="34" name="Triângulo isósceles 33"/>
            <p:cNvSpPr/>
            <p:nvPr/>
          </p:nvSpPr>
          <p:spPr>
            <a:xfrm>
              <a:off x="950489" y="2754288"/>
              <a:ext cx="216024" cy="216024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Triângulo isósceles 34"/>
            <p:cNvSpPr/>
            <p:nvPr/>
          </p:nvSpPr>
          <p:spPr>
            <a:xfrm flipH="1">
              <a:off x="7062268" y="2754288"/>
              <a:ext cx="216024" cy="216024"/>
            </a:xfrm>
            <a:prstGeom prst="triangl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Forma livre 39"/>
            <p:cNvSpPr/>
            <p:nvPr/>
          </p:nvSpPr>
          <p:spPr>
            <a:xfrm>
              <a:off x="1013596" y="2740269"/>
              <a:ext cx="6192688" cy="1616842"/>
            </a:xfrm>
            <a:custGeom>
              <a:avLst/>
              <a:gdLst>
                <a:gd name="connsiteX0" fmla="*/ 0 w 6127531"/>
                <a:gd name="connsiteY0" fmla="*/ 0 h 1616842"/>
                <a:gd name="connsiteX1" fmla="*/ 1828800 w 6127531"/>
                <a:gd name="connsiteY1" fmla="*/ 819807 h 1616842"/>
                <a:gd name="connsiteX2" fmla="*/ 2921876 w 6127531"/>
                <a:gd name="connsiteY2" fmla="*/ 1576552 h 1616842"/>
                <a:gd name="connsiteX3" fmla="*/ 4593021 w 6127531"/>
                <a:gd name="connsiteY3" fmla="*/ 578069 h 1616842"/>
                <a:gd name="connsiteX4" fmla="*/ 5707117 w 6127531"/>
                <a:gd name="connsiteY4" fmla="*/ 788276 h 1616842"/>
                <a:gd name="connsiteX5" fmla="*/ 6127531 w 6127531"/>
                <a:gd name="connsiteY5" fmla="*/ 21021 h 1616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27531" h="1616842">
                  <a:moveTo>
                    <a:pt x="0" y="0"/>
                  </a:moveTo>
                  <a:cubicBezTo>
                    <a:pt x="670910" y="278524"/>
                    <a:pt x="1341821" y="557048"/>
                    <a:pt x="1828800" y="819807"/>
                  </a:cubicBezTo>
                  <a:cubicBezTo>
                    <a:pt x="2315779" y="1082566"/>
                    <a:pt x="2461173" y="1616842"/>
                    <a:pt x="2921876" y="1576552"/>
                  </a:cubicBezTo>
                  <a:cubicBezTo>
                    <a:pt x="3382580" y="1536262"/>
                    <a:pt x="4128814" y="709448"/>
                    <a:pt x="4593021" y="578069"/>
                  </a:cubicBezTo>
                  <a:cubicBezTo>
                    <a:pt x="5057228" y="446690"/>
                    <a:pt x="5451365" y="881117"/>
                    <a:pt x="5707117" y="788276"/>
                  </a:cubicBezTo>
                  <a:cubicBezTo>
                    <a:pt x="5962869" y="695435"/>
                    <a:pt x="6060966" y="148897"/>
                    <a:pt x="6127531" y="21021"/>
                  </a:cubicBezTo>
                </a:path>
              </a:pathLst>
            </a:custGeom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CaixaDeTexto 40"/>
            <p:cNvSpPr txBox="1"/>
            <p:nvPr/>
          </p:nvSpPr>
          <p:spPr>
            <a:xfrm>
              <a:off x="4931147" y="282629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u(x)</a:t>
              </a:r>
            </a:p>
          </p:txBody>
        </p:sp>
        <p:cxnSp>
          <p:nvCxnSpPr>
            <p:cNvPr id="42" name="Conector de seta reta 41"/>
            <p:cNvCxnSpPr/>
            <p:nvPr/>
          </p:nvCxnSpPr>
          <p:spPr>
            <a:xfrm>
              <a:off x="4974036" y="2826296"/>
              <a:ext cx="0" cy="86409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de seta reta 73"/>
            <p:cNvCxnSpPr/>
            <p:nvPr/>
          </p:nvCxnSpPr>
          <p:spPr>
            <a:xfrm>
              <a:off x="1085604" y="2164205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Forma livre 78"/>
            <p:cNvSpPr/>
            <p:nvPr/>
          </p:nvSpPr>
          <p:spPr>
            <a:xfrm>
              <a:off x="1043608" y="1844824"/>
              <a:ext cx="6162676" cy="369614"/>
            </a:xfrm>
            <a:custGeom>
              <a:avLst/>
              <a:gdLst>
                <a:gd name="connsiteX0" fmla="*/ 0 w 6043448"/>
                <a:gd name="connsiteY0" fmla="*/ 278524 h 369614"/>
                <a:gd name="connsiteX1" fmla="*/ 735724 w 6043448"/>
                <a:gd name="connsiteY1" fmla="*/ 5255 h 369614"/>
                <a:gd name="connsiteX2" fmla="*/ 2060027 w 6043448"/>
                <a:gd name="connsiteY2" fmla="*/ 246993 h 369614"/>
                <a:gd name="connsiteX3" fmla="*/ 3584027 w 6043448"/>
                <a:gd name="connsiteY3" fmla="*/ 68317 h 369614"/>
                <a:gd name="connsiteX4" fmla="*/ 4593020 w 6043448"/>
                <a:gd name="connsiteY4" fmla="*/ 352097 h 369614"/>
                <a:gd name="connsiteX5" fmla="*/ 5381296 w 6043448"/>
                <a:gd name="connsiteY5" fmla="*/ 173421 h 369614"/>
                <a:gd name="connsiteX6" fmla="*/ 6043448 w 6043448"/>
                <a:gd name="connsiteY6" fmla="*/ 268014 h 36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43448" h="369614">
                  <a:moveTo>
                    <a:pt x="0" y="278524"/>
                  </a:moveTo>
                  <a:cubicBezTo>
                    <a:pt x="196193" y="144517"/>
                    <a:pt x="392386" y="10510"/>
                    <a:pt x="735724" y="5255"/>
                  </a:cubicBezTo>
                  <a:cubicBezTo>
                    <a:pt x="1079062" y="0"/>
                    <a:pt x="1585310" y="236483"/>
                    <a:pt x="2060027" y="246993"/>
                  </a:cubicBezTo>
                  <a:cubicBezTo>
                    <a:pt x="2534744" y="257503"/>
                    <a:pt x="3161862" y="50800"/>
                    <a:pt x="3584027" y="68317"/>
                  </a:cubicBezTo>
                  <a:cubicBezTo>
                    <a:pt x="4006193" y="85834"/>
                    <a:pt x="4293475" y="334580"/>
                    <a:pt x="4593020" y="352097"/>
                  </a:cubicBezTo>
                  <a:cubicBezTo>
                    <a:pt x="4892565" y="369614"/>
                    <a:pt x="5139558" y="187435"/>
                    <a:pt x="5381296" y="173421"/>
                  </a:cubicBezTo>
                  <a:cubicBezTo>
                    <a:pt x="5623034" y="159407"/>
                    <a:pt x="5873531" y="257504"/>
                    <a:pt x="6043448" y="268014"/>
                  </a:cubicBezTo>
                </a:path>
              </a:pathLst>
            </a:custGeom>
            <a:ln w="19050">
              <a:prstDash val="lg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4" name="Conector de seta reta 83"/>
            <p:cNvCxnSpPr/>
            <p:nvPr/>
          </p:nvCxnSpPr>
          <p:spPr>
            <a:xfrm>
              <a:off x="1445644" y="1948181"/>
              <a:ext cx="0" cy="7920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onector de seta reta 85"/>
            <p:cNvCxnSpPr/>
            <p:nvPr/>
          </p:nvCxnSpPr>
          <p:spPr>
            <a:xfrm>
              <a:off x="1805684" y="1948181"/>
              <a:ext cx="0" cy="7920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de seta reta 87"/>
            <p:cNvCxnSpPr/>
            <p:nvPr/>
          </p:nvCxnSpPr>
          <p:spPr>
            <a:xfrm>
              <a:off x="2165724" y="1948181"/>
              <a:ext cx="0" cy="7920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onector de seta reta 88"/>
            <p:cNvCxnSpPr/>
            <p:nvPr/>
          </p:nvCxnSpPr>
          <p:spPr>
            <a:xfrm>
              <a:off x="2525764" y="2020189"/>
              <a:ext cx="0" cy="7200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ector de seta reta 91"/>
            <p:cNvCxnSpPr/>
            <p:nvPr/>
          </p:nvCxnSpPr>
          <p:spPr>
            <a:xfrm>
              <a:off x="2885804" y="2092197"/>
              <a:ext cx="0" cy="64807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de seta reta 94"/>
            <p:cNvCxnSpPr/>
            <p:nvPr/>
          </p:nvCxnSpPr>
          <p:spPr>
            <a:xfrm>
              <a:off x="3245844" y="2164205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Conector de seta reta 96"/>
            <p:cNvCxnSpPr/>
            <p:nvPr/>
          </p:nvCxnSpPr>
          <p:spPr>
            <a:xfrm>
              <a:off x="3605884" y="2092197"/>
              <a:ext cx="0" cy="64807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Conector de seta reta 97"/>
            <p:cNvCxnSpPr/>
            <p:nvPr/>
          </p:nvCxnSpPr>
          <p:spPr>
            <a:xfrm>
              <a:off x="3965924" y="2020189"/>
              <a:ext cx="0" cy="7200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Conector de seta reta 98"/>
            <p:cNvCxnSpPr/>
            <p:nvPr/>
          </p:nvCxnSpPr>
          <p:spPr>
            <a:xfrm>
              <a:off x="4325964" y="1948181"/>
              <a:ext cx="0" cy="7920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 de seta reta 99"/>
            <p:cNvCxnSpPr/>
            <p:nvPr/>
          </p:nvCxnSpPr>
          <p:spPr>
            <a:xfrm>
              <a:off x="4686004" y="1948181"/>
              <a:ext cx="0" cy="79208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ector de seta reta 100"/>
            <p:cNvCxnSpPr/>
            <p:nvPr/>
          </p:nvCxnSpPr>
          <p:spPr>
            <a:xfrm>
              <a:off x="5046044" y="2020189"/>
              <a:ext cx="0" cy="72008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de seta reta 101"/>
            <p:cNvCxnSpPr/>
            <p:nvPr/>
          </p:nvCxnSpPr>
          <p:spPr>
            <a:xfrm>
              <a:off x="5406084" y="2164205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de seta reta 102"/>
            <p:cNvCxnSpPr/>
            <p:nvPr/>
          </p:nvCxnSpPr>
          <p:spPr>
            <a:xfrm>
              <a:off x="5766124" y="2236213"/>
              <a:ext cx="0" cy="50405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de seta reta 103"/>
            <p:cNvCxnSpPr/>
            <p:nvPr/>
          </p:nvCxnSpPr>
          <p:spPr>
            <a:xfrm>
              <a:off x="6126164" y="2164205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de seta reta 104"/>
            <p:cNvCxnSpPr/>
            <p:nvPr/>
          </p:nvCxnSpPr>
          <p:spPr>
            <a:xfrm>
              <a:off x="6486204" y="2092197"/>
              <a:ext cx="0" cy="64807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/>
            <p:nvPr/>
          </p:nvCxnSpPr>
          <p:spPr>
            <a:xfrm>
              <a:off x="6846244" y="2092197"/>
              <a:ext cx="0" cy="648072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de seta reta 106"/>
            <p:cNvCxnSpPr/>
            <p:nvPr/>
          </p:nvCxnSpPr>
          <p:spPr>
            <a:xfrm>
              <a:off x="7206284" y="2164205"/>
              <a:ext cx="0" cy="57606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ixaDeTexto 69">
            <a:extLst>
              <a:ext uri="{FF2B5EF4-FFF2-40B4-BE49-F238E27FC236}">
                <a16:creationId xmlns:a16="http://schemas.microsoft.com/office/drawing/2014/main" id="{F40513EB-40F3-4166-91C8-2FFFEE0A3633}"/>
              </a:ext>
            </a:extLst>
          </p:cNvPr>
          <p:cNvSpPr txBox="1"/>
          <p:nvPr/>
        </p:nvSpPr>
        <p:spPr>
          <a:xfrm>
            <a:off x="560336" y="191736"/>
            <a:ext cx="35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Massa-mola-amortecedor e seu DCL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C82EE4C-E779-469F-85B8-B6F1F8DB6B8C}"/>
              </a:ext>
            </a:extLst>
          </p:cNvPr>
          <p:cNvGrpSpPr/>
          <p:nvPr/>
        </p:nvGrpSpPr>
        <p:grpSpPr>
          <a:xfrm>
            <a:off x="794940" y="1676201"/>
            <a:ext cx="7286570" cy="2286030"/>
            <a:chOff x="761989" y="1256071"/>
            <a:chExt cx="7286570" cy="2286030"/>
          </a:xfrm>
        </p:grpSpPr>
        <p:grpSp>
          <p:nvGrpSpPr>
            <p:cNvPr id="3" name="Grupo 45">
              <a:extLst>
                <a:ext uri="{FF2B5EF4-FFF2-40B4-BE49-F238E27FC236}">
                  <a16:creationId xmlns:a16="http://schemas.microsoft.com/office/drawing/2014/main" id="{8CD4DC0E-E53A-47E4-B11F-639780E20B9D}"/>
                </a:ext>
              </a:extLst>
            </p:cNvPr>
            <p:cNvGrpSpPr/>
            <p:nvPr/>
          </p:nvGrpSpPr>
          <p:grpSpPr>
            <a:xfrm>
              <a:off x="1014017" y="2455647"/>
              <a:ext cx="1368152" cy="324036"/>
              <a:chOff x="2303748" y="800708"/>
              <a:chExt cx="1368152" cy="324036"/>
            </a:xfrm>
          </p:grpSpPr>
          <p:cxnSp>
            <p:nvCxnSpPr>
              <p:cNvPr id="30" name="Conector reto 44">
                <a:extLst>
                  <a:ext uri="{FF2B5EF4-FFF2-40B4-BE49-F238E27FC236}">
                    <a16:creationId xmlns:a16="http://schemas.microsoft.com/office/drawing/2014/main" id="{B1EBCE8A-3F34-4D2B-A426-E5A49B3632EF}"/>
                  </a:ext>
                </a:extLst>
              </p:cNvPr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Elipse 45">
                <a:extLst>
                  <a:ext uri="{FF2B5EF4-FFF2-40B4-BE49-F238E27FC236}">
                    <a16:creationId xmlns:a16="http://schemas.microsoft.com/office/drawing/2014/main" id="{440FC475-0977-416F-8034-0AEA55D57A91}"/>
                  </a:ext>
                </a:extLst>
              </p:cNvPr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Fluxograma: Armazenamento de acesso direto 46">
                <a:extLst>
                  <a:ext uri="{FF2B5EF4-FFF2-40B4-BE49-F238E27FC236}">
                    <a16:creationId xmlns:a16="http://schemas.microsoft.com/office/drawing/2014/main" id="{E4BCB5AD-E7A6-4CB2-BD6E-CCC85CEB26E0}"/>
                  </a:ext>
                </a:extLst>
              </p:cNvPr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Fluxograma: Armazenamento de acesso direto 47">
                <a:extLst>
                  <a:ext uri="{FF2B5EF4-FFF2-40B4-BE49-F238E27FC236}">
                    <a16:creationId xmlns:a16="http://schemas.microsoft.com/office/drawing/2014/main" id="{171D1543-7BC7-435D-93DE-B245643979EC}"/>
                  </a:ext>
                </a:extLst>
              </p:cNvPr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Fluxograma: Armazenamento de acesso direto 48">
                <a:extLst>
                  <a:ext uri="{FF2B5EF4-FFF2-40B4-BE49-F238E27FC236}">
                    <a16:creationId xmlns:a16="http://schemas.microsoft.com/office/drawing/2014/main" id="{25D4342D-B87D-4F09-A529-03ACC81C174E}"/>
                  </a:ext>
                </a:extLst>
              </p:cNvPr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5" name="Conector reto 49">
                <a:extLst>
                  <a:ext uri="{FF2B5EF4-FFF2-40B4-BE49-F238E27FC236}">
                    <a16:creationId xmlns:a16="http://schemas.microsoft.com/office/drawing/2014/main" id="{9551CA61-A6A8-44D3-9ED7-EE2391A2F0AC}"/>
                  </a:ext>
                </a:extLst>
              </p:cNvPr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Elipse 50">
                <a:extLst>
                  <a:ext uri="{FF2B5EF4-FFF2-40B4-BE49-F238E27FC236}">
                    <a16:creationId xmlns:a16="http://schemas.microsoft.com/office/drawing/2014/main" id="{C6D41895-4F1E-4E7B-9ED0-F9B0CABCEAFC}"/>
                  </a:ext>
                </a:extLst>
              </p:cNvPr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4" name="Grupo 36">
              <a:extLst>
                <a:ext uri="{FF2B5EF4-FFF2-40B4-BE49-F238E27FC236}">
                  <a16:creationId xmlns:a16="http://schemas.microsoft.com/office/drawing/2014/main" id="{0E309637-F76F-4E5E-9BA5-D6634D97D7FA}"/>
                </a:ext>
              </a:extLst>
            </p:cNvPr>
            <p:cNvGrpSpPr/>
            <p:nvPr/>
          </p:nvGrpSpPr>
          <p:grpSpPr>
            <a:xfrm>
              <a:off x="1014017" y="2030440"/>
              <a:ext cx="1368152" cy="288032"/>
              <a:chOff x="755576" y="1484784"/>
              <a:chExt cx="1368152" cy="288032"/>
            </a:xfrm>
          </p:grpSpPr>
          <p:pic>
            <p:nvPicPr>
              <p:cNvPr id="27" name="Picture 2" descr="C:\Users\Vergílio\Desktop\Apresentações e Imagens\IMAGENS\apostila de matlab\massamolaamort2.bmp">
                <a:extLst>
                  <a:ext uri="{FF2B5EF4-FFF2-40B4-BE49-F238E27FC236}">
                    <a16:creationId xmlns:a16="http://schemas.microsoft.com/office/drawing/2014/main" id="{085EF03A-5C4C-466D-AD42-6F95476B7E7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8" name="Elipse 42">
                <a:extLst>
                  <a:ext uri="{FF2B5EF4-FFF2-40B4-BE49-F238E27FC236}">
                    <a16:creationId xmlns:a16="http://schemas.microsoft.com/office/drawing/2014/main" id="{D08FC6BD-CEF4-4B60-9C77-660F1065F5CA}"/>
                  </a:ext>
                </a:extLst>
              </p:cNvPr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Elipse 43">
                <a:extLst>
                  <a:ext uri="{FF2B5EF4-FFF2-40B4-BE49-F238E27FC236}">
                    <a16:creationId xmlns:a16="http://schemas.microsoft.com/office/drawing/2014/main" id="{6B69E18C-E43E-4019-88E8-A5305D4C2624}"/>
                  </a:ext>
                </a:extLst>
              </p:cNvPr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5" name="Retângulo 7">
              <a:extLst>
                <a:ext uri="{FF2B5EF4-FFF2-40B4-BE49-F238E27FC236}">
                  <a16:creationId xmlns:a16="http://schemas.microsoft.com/office/drawing/2014/main" id="{18326F16-42AA-463D-B1CB-5BFE2B90C532}"/>
                </a:ext>
              </a:extLst>
            </p:cNvPr>
            <p:cNvSpPr/>
            <p:nvPr/>
          </p:nvSpPr>
          <p:spPr>
            <a:xfrm>
              <a:off x="2334041" y="1735567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CaixaDeTexto 9">
              <a:extLst>
                <a:ext uri="{FF2B5EF4-FFF2-40B4-BE49-F238E27FC236}">
                  <a16:creationId xmlns:a16="http://schemas.microsoft.com/office/drawing/2014/main" id="{DDD4D6F3-5ACC-4B85-99F2-26449FB789AF}"/>
                </a:ext>
              </a:extLst>
            </p:cNvPr>
            <p:cNvSpPr txBox="1"/>
            <p:nvPr/>
          </p:nvSpPr>
          <p:spPr>
            <a:xfrm>
              <a:off x="1536346" y="1699563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</a:p>
          </p:txBody>
        </p:sp>
        <p:sp>
          <p:nvSpPr>
            <p:cNvPr id="7" name="CaixaDeTexto 10">
              <a:extLst>
                <a:ext uri="{FF2B5EF4-FFF2-40B4-BE49-F238E27FC236}">
                  <a16:creationId xmlns:a16="http://schemas.microsoft.com/office/drawing/2014/main" id="{DF783291-9C9F-4B4A-AACE-E63C9383B677}"/>
                </a:ext>
              </a:extLst>
            </p:cNvPr>
            <p:cNvSpPr txBox="1"/>
            <p:nvPr/>
          </p:nvSpPr>
          <p:spPr>
            <a:xfrm>
              <a:off x="2490181" y="2194327"/>
              <a:ext cx="381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</a:t>
              </a:r>
            </a:p>
          </p:txBody>
        </p:sp>
        <p:cxnSp>
          <p:nvCxnSpPr>
            <p:cNvPr id="8" name="Conector reto 14">
              <a:extLst>
                <a:ext uri="{FF2B5EF4-FFF2-40B4-BE49-F238E27FC236}">
                  <a16:creationId xmlns:a16="http://schemas.microsoft.com/office/drawing/2014/main" id="{71F20A78-1EDE-4445-A7C1-C4A6174723B4}"/>
                </a:ext>
              </a:extLst>
            </p:cNvPr>
            <p:cNvCxnSpPr/>
            <p:nvPr/>
          </p:nvCxnSpPr>
          <p:spPr>
            <a:xfrm flipV="1">
              <a:off x="2346165" y="3110101"/>
              <a:ext cx="0" cy="43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de seta reta 16">
              <a:extLst>
                <a:ext uri="{FF2B5EF4-FFF2-40B4-BE49-F238E27FC236}">
                  <a16:creationId xmlns:a16="http://schemas.microsoft.com/office/drawing/2014/main" id="{75500F12-4D33-4249-8A27-A3178C327BB4}"/>
                </a:ext>
              </a:extLst>
            </p:cNvPr>
            <p:cNvCxnSpPr/>
            <p:nvPr/>
          </p:nvCxnSpPr>
          <p:spPr>
            <a:xfrm>
              <a:off x="2382169" y="342908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CaixaDeTexto 19">
              <a:extLst>
                <a:ext uri="{FF2B5EF4-FFF2-40B4-BE49-F238E27FC236}">
                  <a16:creationId xmlns:a16="http://schemas.microsoft.com/office/drawing/2014/main" id="{B782F8F2-EC7C-414B-BD1D-8CF1943001CC}"/>
                </a:ext>
              </a:extLst>
            </p:cNvPr>
            <p:cNvSpPr txBox="1"/>
            <p:nvPr/>
          </p:nvSpPr>
          <p:spPr>
            <a:xfrm>
              <a:off x="2454177" y="310504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11" name="CaixaDeTexto 22">
              <a:extLst>
                <a:ext uri="{FF2B5EF4-FFF2-40B4-BE49-F238E27FC236}">
                  <a16:creationId xmlns:a16="http://schemas.microsoft.com/office/drawing/2014/main" id="{58FC7A82-C886-4402-9D60-2D9D4EC50830}"/>
                </a:ext>
              </a:extLst>
            </p:cNvPr>
            <p:cNvSpPr txBox="1"/>
            <p:nvPr/>
          </p:nvSpPr>
          <p:spPr>
            <a:xfrm>
              <a:off x="3236951" y="1981865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</a:t>
              </a:r>
            </a:p>
          </p:txBody>
        </p:sp>
        <p:sp>
          <p:nvSpPr>
            <p:cNvPr id="12" name="Retângulo 4">
              <a:extLst>
                <a:ext uri="{FF2B5EF4-FFF2-40B4-BE49-F238E27FC236}">
                  <a16:creationId xmlns:a16="http://schemas.microsoft.com/office/drawing/2014/main" id="{A01648A6-7874-4EE7-834B-77FCA0114129}"/>
                </a:ext>
              </a:extLst>
            </p:cNvPr>
            <p:cNvSpPr/>
            <p:nvPr/>
          </p:nvSpPr>
          <p:spPr>
            <a:xfrm>
              <a:off x="978013" y="1735567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24">
              <a:extLst>
                <a:ext uri="{FF2B5EF4-FFF2-40B4-BE49-F238E27FC236}">
                  <a16:creationId xmlns:a16="http://schemas.microsoft.com/office/drawing/2014/main" id="{82998FA5-A516-43D2-9FD1-311DF0C8D7DE}"/>
                </a:ext>
              </a:extLst>
            </p:cNvPr>
            <p:cNvSpPr txBox="1"/>
            <p:nvPr/>
          </p:nvSpPr>
          <p:spPr>
            <a:xfrm>
              <a:off x="1527692" y="2751341"/>
              <a:ext cx="282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c</a:t>
              </a:r>
            </a:p>
          </p:txBody>
        </p:sp>
        <p:cxnSp>
          <p:nvCxnSpPr>
            <p:cNvPr id="14" name="Conector reto 26">
              <a:extLst>
                <a:ext uri="{FF2B5EF4-FFF2-40B4-BE49-F238E27FC236}">
                  <a16:creationId xmlns:a16="http://schemas.microsoft.com/office/drawing/2014/main" id="{8EB01E14-2222-4D9B-B194-6C7135B870DD}"/>
                </a:ext>
              </a:extLst>
            </p:cNvPr>
            <p:cNvCxnSpPr/>
            <p:nvPr/>
          </p:nvCxnSpPr>
          <p:spPr>
            <a:xfrm>
              <a:off x="859715" y="16417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to 27">
              <a:extLst>
                <a:ext uri="{FF2B5EF4-FFF2-40B4-BE49-F238E27FC236}">
                  <a16:creationId xmlns:a16="http://schemas.microsoft.com/office/drawing/2014/main" id="{84811744-4031-41D4-A008-C6BAB03FC8F4}"/>
                </a:ext>
              </a:extLst>
            </p:cNvPr>
            <p:cNvCxnSpPr/>
            <p:nvPr/>
          </p:nvCxnSpPr>
          <p:spPr>
            <a:xfrm>
              <a:off x="859715" y="17941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28">
              <a:extLst>
                <a:ext uri="{FF2B5EF4-FFF2-40B4-BE49-F238E27FC236}">
                  <a16:creationId xmlns:a16="http://schemas.microsoft.com/office/drawing/2014/main" id="{94884432-375F-4FDF-9E86-4AB7A59D287C}"/>
                </a:ext>
              </a:extLst>
            </p:cNvPr>
            <p:cNvCxnSpPr/>
            <p:nvPr/>
          </p:nvCxnSpPr>
          <p:spPr>
            <a:xfrm>
              <a:off x="859715" y="19465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29">
              <a:extLst>
                <a:ext uri="{FF2B5EF4-FFF2-40B4-BE49-F238E27FC236}">
                  <a16:creationId xmlns:a16="http://schemas.microsoft.com/office/drawing/2014/main" id="{9C8C0AE0-32C7-46D2-AB3D-2D1F43D2D52D}"/>
                </a:ext>
              </a:extLst>
            </p:cNvPr>
            <p:cNvCxnSpPr/>
            <p:nvPr/>
          </p:nvCxnSpPr>
          <p:spPr>
            <a:xfrm>
              <a:off x="859715" y="20989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30">
              <a:extLst>
                <a:ext uri="{FF2B5EF4-FFF2-40B4-BE49-F238E27FC236}">
                  <a16:creationId xmlns:a16="http://schemas.microsoft.com/office/drawing/2014/main" id="{A6C211E3-ADBA-4D9D-86F4-ECEC57CE517B}"/>
                </a:ext>
              </a:extLst>
            </p:cNvPr>
            <p:cNvCxnSpPr/>
            <p:nvPr/>
          </p:nvCxnSpPr>
          <p:spPr>
            <a:xfrm>
              <a:off x="859715" y="22513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31">
              <a:extLst>
                <a:ext uri="{FF2B5EF4-FFF2-40B4-BE49-F238E27FC236}">
                  <a16:creationId xmlns:a16="http://schemas.microsoft.com/office/drawing/2014/main" id="{2C0EA8C5-944F-41DE-9834-BDFA6D7D5B99}"/>
                </a:ext>
              </a:extLst>
            </p:cNvPr>
            <p:cNvCxnSpPr/>
            <p:nvPr/>
          </p:nvCxnSpPr>
          <p:spPr>
            <a:xfrm>
              <a:off x="859715" y="24037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32">
              <a:extLst>
                <a:ext uri="{FF2B5EF4-FFF2-40B4-BE49-F238E27FC236}">
                  <a16:creationId xmlns:a16="http://schemas.microsoft.com/office/drawing/2014/main" id="{5CE1A5B2-E8A6-4EBB-A1FD-CE38754DA497}"/>
                </a:ext>
              </a:extLst>
            </p:cNvPr>
            <p:cNvCxnSpPr/>
            <p:nvPr/>
          </p:nvCxnSpPr>
          <p:spPr>
            <a:xfrm>
              <a:off x="859715" y="25561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33">
              <a:extLst>
                <a:ext uri="{FF2B5EF4-FFF2-40B4-BE49-F238E27FC236}">
                  <a16:creationId xmlns:a16="http://schemas.microsoft.com/office/drawing/2014/main" id="{6CB962E8-685A-4480-A69B-0AE08AA6C60E}"/>
                </a:ext>
              </a:extLst>
            </p:cNvPr>
            <p:cNvCxnSpPr/>
            <p:nvPr/>
          </p:nvCxnSpPr>
          <p:spPr>
            <a:xfrm>
              <a:off x="859715" y="27085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34">
              <a:extLst>
                <a:ext uri="{FF2B5EF4-FFF2-40B4-BE49-F238E27FC236}">
                  <a16:creationId xmlns:a16="http://schemas.microsoft.com/office/drawing/2014/main" id="{B471F0F6-B9AE-4CE8-A1A6-60E7780DF2DB}"/>
                </a:ext>
              </a:extLst>
            </p:cNvPr>
            <p:cNvCxnSpPr/>
            <p:nvPr/>
          </p:nvCxnSpPr>
          <p:spPr>
            <a:xfrm>
              <a:off x="859715" y="28609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35">
              <a:extLst>
                <a:ext uri="{FF2B5EF4-FFF2-40B4-BE49-F238E27FC236}">
                  <a16:creationId xmlns:a16="http://schemas.microsoft.com/office/drawing/2014/main" id="{71052858-D17B-448D-9389-8A7420F1D733}"/>
                </a:ext>
              </a:extLst>
            </p:cNvPr>
            <p:cNvCxnSpPr/>
            <p:nvPr/>
          </p:nvCxnSpPr>
          <p:spPr>
            <a:xfrm>
              <a:off x="870001" y="3013383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tângulo 36">
              <a:extLst>
                <a:ext uri="{FF2B5EF4-FFF2-40B4-BE49-F238E27FC236}">
                  <a16:creationId xmlns:a16="http://schemas.microsoft.com/office/drawing/2014/main" id="{E4B4B90B-8342-4CA2-B3BE-99DCB30EEC89}"/>
                </a:ext>
              </a:extLst>
            </p:cNvPr>
            <p:cNvSpPr/>
            <p:nvPr/>
          </p:nvSpPr>
          <p:spPr>
            <a:xfrm>
              <a:off x="761989" y="1519543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37">
              <a:extLst>
                <a:ext uri="{FF2B5EF4-FFF2-40B4-BE49-F238E27FC236}">
                  <a16:creationId xmlns:a16="http://schemas.microsoft.com/office/drawing/2014/main" id="{AD250C97-C9CE-4A95-9CC2-8B79BBD8A5C9}"/>
                </a:ext>
              </a:extLst>
            </p:cNvPr>
            <p:cNvSpPr/>
            <p:nvPr/>
          </p:nvSpPr>
          <p:spPr>
            <a:xfrm>
              <a:off x="817043" y="3077239"/>
              <a:ext cx="338100" cy="20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de seta reta 59">
              <a:extLst>
                <a:ext uri="{FF2B5EF4-FFF2-40B4-BE49-F238E27FC236}">
                  <a16:creationId xmlns:a16="http://schemas.microsoft.com/office/drawing/2014/main" id="{BCDDC918-D673-411E-B094-47DB10C6C740}"/>
                </a:ext>
              </a:extLst>
            </p:cNvPr>
            <p:cNvCxnSpPr/>
            <p:nvPr/>
          </p:nvCxnSpPr>
          <p:spPr>
            <a:xfrm>
              <a:off x="3125119" y="238133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tângulo 7">
              <a:extLst>
                <a:ext uri="{FF2B5EF4-FFF2-40B4-BE49-F238E27FC236}">
                  <a16:creationId xmlns:a16="http://schemas.microsoft.com/office/drawing/2014/main" id="{34CDBCB7-D53F-4638-8B46-CDD65AB61942}"/>
                </a:ext>
              </a:extLst>
            </p:cNvPr>
            <p:cNvSpPr/>
            <p:nvPr/>
          </p:nvSpPr>
          <p:spPr>
            <a:xfrm>
              <a:off x="6525418" y="1733260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10">
                  <a:extLst>
                    <a:ext uri="{FF2B5EF4-FFF2-40B4-BE49-F238E27FC236}">
                      <a16:creationId xmlns:a16="http://schemas.microsoft.com/office/drawing/2014/main" id="{3D3D225A-4942-4CD8-A496-80EAF30F3C23}"/>
                    </a:ext>
                  </a:extLst>
                </p:cNvPr>
                <p:cNvSpPr txBox="1"/>
                <p:nvPr/>
              </p:nvSpPr>
              <p:spPr>
                <a:xfrm>
                  <a:off x="6657398" y="2192020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CaixaDeTexto 10">
                  <a:extLst>
                    <a:ext uri="{FF2B5EF4-FFF2-40B4-BE49-F238E27FC236}">
                      <a16:creationId xmlns:a16="http://schemas.microsoft.com/office/drawing/2014/main" id="{3D3D225A-4942-4CD8-A496-80EAF30F3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7398" y="2192020"/>
                  <a:ext cx="43550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22">
                  <a:extLst>
                    <a:ext uri="{FF2B5EF4-FFF2-40B4-BE49-F238E27FC236}">
                      <a16:creationId xmlns:a16="http://schemas.microsoft.com/office/drawing/2014/main" id="{FD8FF0B9-1C3E-40AB-A820-1C2168BF9632}"/>
                    </a:ext>
                  </a:extLst>
                </p:cNvPr>
                <p:cNvSpPr txBox="1"/>
                <p:nvPr/>
              </p:nvSpPr>
              <p:spPr>
                <a:xfrm>
                  <a:off x="7245498" y="1948975"/>
                  <a:ext cx="6603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CaixaDeTexto 22">
                  <a:extLst>
                    <a:ext uri="{FF2B5EF4-FFF2-40B4-BE49-F238E27FC236}">
                      <a16:creationId xmlns:a16="http://schemas.microsoft.com/office/drawing/2014/main" id="{FD8FF0B9-1C3E-40AB-A820-1C2168BF9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5498" y="1948975"/>
                  <a:ext cx="66030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de seta reta 59">
              <a:extLst>
                <a:ext uri="{FF2B5EF4-FFF2-40B4-BE49-F238E27FC236}">
                  <a16:creationId xmlns:a16="http://schemas.microsoft.com/office/drawing/2014/main" id="{73EB9785-D942-4F5C-9C15-FA16B70E1A1D}"/>
                </a:ext>
              </a:extLst>
            </p:cNvPr>
            <p:cNvCxnSpPr/>
            <p:nvPr/>
          </p:nvCxnSpPr>
          <p:spPr>
            <a:xfrm>
              <a:off x="7310395" y="2364575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de seta reta 59">
              <a:extLst>
                <a:ext uri="{FF2B5EF4-FFF2-40B4-BE49-F238E27FC236}">
                  <a16:creationId xmlns:a16="http://schemas.microsoft.com/office/drawing/2014/main" id="{350E44EF-F8A8-49E2-851C-D8526CEA7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7032" y="257267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59">
              <a:extLst>
                <a:ext uri="{FF2B5EF4-FFF2-40B4-BE49-F238E27FC236}">
                  <a16:creationId xmlns:a16="http://schemas.microsoft.com/office/drawing/2014/main" id="{0E68EFFE-0FA0-4C61-B7ED-008A1B3BF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7032" y="2149774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9">
                  <a:extLst>
                    <a:ext uri="{FF2B5EF4-FFF2-40B4-BE49-F238E27FC236}">
                      <a16:creationId xmlns:a16="http://schemas.microsoft.com/office/drawing/2014/main" id="{DBD5DDFD-BE33-436D-B95F-65E3DCBBED68}"/>
                    </a:ext>
                  </a:extLst>
                </p:cNvPr>
                <p:cNvSpPr txBox="1"/>
                <p:nvPr/>
              </p:nvSpPr>
              <p:spPr>
                <a:xfrm>
                  <a:off x="5947032" y="1764309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𝑘𝑥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5" name="CaixaDeTexto 9">
                  <a:extLst>
                    <a:ext uri="{FF2B5EF4-FFF2-40B4-BE49-F238E27FC236}">
                      <a16:creationId xmlns:a16="http://schemas.microsoft.com/office/drawing/2014/main" id="{DBD5DDFD-BE33-436D-B95F-65E3DCBBE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7032" y="1764309"/>
                  <a:ext cx="49462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ixaDeTexto 9">
                  <a:extLst>
                    <a:ext uri="{FF2B5EF4-FFF2-40B4-BE49-F238E27FC236}">
                      <a16:creationId xmlns:a16="http://schemas.microsoft.com/office/drawing/2014/main" id="{9C074A12-A8C0-4E80-9FFF-0EAC3E0800EF}"/>
                    </a:ext>
                  </a:extLst>
                </p:cNvPr>
                <p:cNvSpPr txBox="1"/>
                <p:nvPr/>
              </p:nvSpPr>
              <p:spPr>
                <a:xfrm>
                  <a:off x="5958778" y="2615358"/>
                  <a:ext cx="4810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̇"/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6" name="CaixaDeTexto 9">
                  <a:extLst>
                    <a:ext uri="{FF2B5EF4-FFF2-40B4-BE49-F238E27FC236}">
                      <a16:creationId xmlns:a16="http://schemas.microsoft.com/office/drawing/2014/main" id="{9C074A12-A8C0-4E80-9FFF-0EAC3E080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8778" y="2615358"/>
                  <a:ext cx="481094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onector reto 14">
              <a:extLst>
                <a:ext uri="{FF2B5EF4-FFF2-40B4-BE49-F238E27FC236}">
                  <a16:creationId xmlns:a16="http://schemas.microsoft.com/office/drawing/2014/main" id="{7EB2DB92-BED5-4B14-BC83-47A22BB10973}"/>
                </a:ext>
              </a:extLst>
            </p:cNvPr>
            <p:cNvCxnSpPr/>
            <p:nvPr/>
          </p:nvCxnSpPr>
          <p:spPr>
            <a:xfrm flipV="1">
              <a:off x="6550132" y="3086094"/>
              <a:ext cx="0" cy="43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de seta reta 16">
              <a:extLst>
                <a:ext uri="{FF2B5EF4-FFF2-40B4-BE49-F238E27FC236}">
                  <a16:creationId xmlns:a16="http://schemas.microsoft.com/office/drawing/2014/main" id="{9015076B-BC4A-46C9-A329-4448976F5475}"/>
                </a:ext>
              </a:extLst>
            </p:cNvPr>
            <p:cNvCxnSpPr/>
            <p:nvPr/>
          </p:nvCxnSpPr>
          <p:spPr>
            <a:xfrm>
              <a:off x="6586136" y="3405075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19">
                  <a:extLst>
                    <a:ext uri="{FF2B5EF4-FFF2-40B4-BE49-F238E27FC236}">
                      <a16:creationId xmlns:a16="http://schemas.microsoft.com/office/drawing/2014/main" id="{D0B8E06F-ECCF-414F-AA40-5D68B35562FE}"/>
                    </a:ext>
                  </a:extLst>
                </p:cNvPr>
                <p:cNvSpPr txBox="1"/>
                <p:nvPr/>
              </p:nvSpPr>
              <p:spPr>
                <a:xfrm>
                  <a:off x="6658144" y="3081039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9" name="CaixaDeTexto 19">
                  <a:extLst>
                    <a:ext uri="{FF2B5EF4-FFF2-40B4-BE49-F238E27FC236}">
                      <a16:creationId xmlns:a16="http://schemas.microsoft.com/office/drawing/2014/main" id="{D0B8E06F-ECCF-414F-AA40-5D68B3556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144" y="3081039"/>
                  <a:ext cx="36798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Arrow: Left-Right 49">
              <a:extLst>
                <a:ext uri="{FF2B5EF4-FFF2-40B4-BE49-F238E27FC236}">
                  <a16:creationId xmlns:a16="http://schemas.microsoft.com/office/drawing/2014/main" id="{6C2B8380-A9CF-4986-BBED-ABE745ABE3B7}"/>
                </a:ext>
              </a:extLst>
            </p:cNvPr>
            <p:cNvSpPr/>
            <p:nvPr/>
          </p:nvSpPr>
          <p:spPr>
            <a:xfrm>
              <a:off x="3895331" y="2234042"/>
              <a:ext cx="1804562" cy="299193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51" name="CaixaDeTexto 9">
              <a:extLst>
                <a:ext uri="{FF2B5EF4-FFF2-40B4-BE49-F238E27FC236}">
                  <a16:creationId xmlns:a16="http://schemas.microsoft.com/office/drawing/2014/main" id="{79288FAC-9B38-410B-AEEE-BC17373A4460}"/>
                </a:ext>
              </a:extLst>
            </p:cNvPr>
            <p:cNvSpPr txBox="1"/>
            <p:nvPr/>
          </p:nvSpPr>
          <p:spPr>
            <a:xfrm>
              <a:off x="4136072" y="1988380"/>
              <a:ext cx="1352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Equivalência</a:t>
              </a:r>
            </a:p>
          </p:txBody>
        </p:sp>
        <p:sp>
          <p:nvSpPr>
            <p:cNvPr id="52" name="CaixaDeTexto 9">
              <a:extLst>
                <a:ext uri="{FF2B5EF4-FFF2-40B4-BE49-F238E27FC236}">
                  <a16:creationId xmlns:a16="http://schemas.microsoft.com/office/drawing/2014/main" id="{36439B06-E0D7-4B69-8EF3-F345C46F6BAA}"/>
                </a:ext>
              </a:extLst>
            </p:cNvPr>
            <p:cNvSpPr txBox="1"/>
            <p:nvPr/>
          </p:nvSpPr>
          <p:spPr>
            <a:xfrm>
              <a:off x="1284047" y="1275994"/>
              <a:ext cx="14523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Modelo físico</a:t>
              </a:r>
            </a:p>
          </p:txBody>
        </p:sp>
        <p:sp>
          <p:nvSpPr>
            <p:cNvPr id="53" name="CaixaDeTexto 9">
              <a:extLst>
                <a:ext uri="{FF2B5EF4-FFF2-40B4-BE49-F238E27FC236}">
                  <a16:creationId xmlns:a16="http://schemas.microsoft.com/office/drawing/2014/main" id="{3A77FBB8-06EB-4352-822E-C13601EC2946}"/>
                </a:ext>
              </a:extLst>
            </p:cNvPr>
            <p:cNvSpPr txBox="1"/>
            <p:nvPr/>
          </p:nvSpPr>
          <p:spPr>
            <a:xfrm>
              <a:off x="5627768" y="1256071"/>
              <a:ext cx="2420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Diagrama de corpo livre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55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aixaDeTexto 69">
            <a:extLst>
              <a:ext uri="{FF2B5EF4-FFF2-40B4-BE49-F238E27FC236}">
                <a16:creationId xmlns:a16="http://schemas.microsoft.com/office/drawing/2014/main" id="{F40513EB-40F3-4166-91C8-2FFFEE0A3633}"/>
              </a:ext>
            </a:extLst>
          </p:cNvPr>
          <p:cNvSpPr txBox="1"/>
          <p:nvPr/>
        </p:nvSpPr>
        <p:spPr>
          <a:xfrm>
            <a:off x="560336" y="191736"/>
            <a:ext cx="358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Massa-mola-amortecedor e seu DCL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BAFAAB-1337-4D1D-B48E-854F17BC1835}"/>
              </a:ext>
            </a:extLst>
          </p:cNvPr>
          <p:cNvGrpSpPr/>
          <p:nvPr/>
        </p:nvGrpSpPr>
        <p:grpSpPr>
          <a:xfrm>
            <a:off x="3098751" y="1585584"/>
            <a:ext cx="2420791" cy="2262023"/>
            <a:chOff x="3098751" y="1585584"/>
            <a:chExt cx="2420791" cy="2262023"/>
          </a:xfrm>
        </p:grpSpPr>
        <p:sp>
          <p:nvSpPr>
            <p:cNvPr id="39" name="Retângulo 7">
              <a:extLst>
                <a:ext uri="{FF2B5EF4-FFF2-40B4-BE49-F238E27FC236}">
                  <a16:creationId xmlns:a16="http://schemas.microsoft.com/office/drawing/2014/main" id="{34CDBCB7-D53F-4638-8B46-CDD65AB61942}"/>
                </a:ext>
              </a:extLst>
            </p:cNvPr>
            <p:cNvSpPr/>
            <p:nvPr/>
          </p:nvSpPr>
          <p:spPr>
            <a:xfrm>
              <a:off x="3996401" y="2062773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CaixaDeTexto 10">
                  <a:extLst>
                    <a:ext uri="{FF2B5EF4-FFF2-40B4-BE49-F238E27FC236}">
                      <a16:creationId xmlns:a16="http://schemas.microsoft.com/office/drawing/2014/main" id="{3D3D225A-4942-4CD8-A496-80EAF30F3C23}"/>
                    </a:ext>
                  </a:extLst>
                </p:cNvPr>
                <p:cNvSpPr txBox="1"/>
                <p:nvPr/>
              </p:nvSpPr>
              <p:spPr>
                <a:xfrm>
                  <a:off x="4128381" y="2521533"/>
                  <a:ext cx="43550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0" name="CaixaDeTexto 10">
                  <a:extLst>
                    <a:ext uri="{FF2B5EF4-FFF2-40B4-BE49-F238E27FC236}">
                      <a16:creationId xmlns:a16="http://schemas.microsoft.com/office/drawing/2014/main" id="{3D3D225A-4942-4CD8-A496-80EAF30F3C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8381" y="2521533"/>
                  <a:ext cx="43550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CaixaDeTexto 22">
                  <a:extLst>
                    <a:ext uri="{FF2B5EF4-FFF2-40B4-BE49-F238E27FC236}">
                      <a16:creationId xmlns:a16="http://schemas.microsoft.com/office/drawing/2014/main" id="{FD8FF0B9-1C3E-40AB-A820-1C2168BF9632}"/>
                    </a:ext>
                  </a:extLst>
                </p:cNvPr>
                <p:cNvSpPr txBox="1"/>
                <p:nvPr/>
              </p:nvSpPr>
              <p:spPr>
                <a:xfrm>
                  <a:off x="4716481" y="2278488"/>
                  <a:ext cx="66030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1" name="CaixaDeTexto 22">
                  <a:extLst>
                    <a:ext uri="{FF2B5EF4-FFF2-40B4-BE49-F238E27FC236}">
                      <a16:creationId xmlns:a16="http://schemas.microsoft.com/office/drawing/2014/main" id="{FD8FF0B9-1C3E-40AB-A820-1C2168BF9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481" y="2278488"/>
                  <a:ext cx="660309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Conector de seta reta 59">
              <a:extLst>
                <a:ext uri="{FF2B5EF4-FFF2-40B4-BE49-F238E27FC236}">
                  <a16:creationId xmlns:a16="http://schemas.microsoft.com/office/drawing/2014/main" id="{73EB9785-D942-4F5C-9C15-FA16B70E1A1D}"/>
                </a:ext>
              </a:extLst>
            </p:cNvPr>
            <p:cNvCxnSpPr/>
            <p:nvPr/>
          </p:nvCxnSpPr>
          <p:spPr>
            <a:xfrm>
              <a:off x="4781378" y="26940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ector de seta reta 59">
              <a:extLst>
                <a:ext uri="{FF2B5EF4-FFF2-40B4-BE49-F238E27FC236}">
                  <a16:creationId xmlns:a16="http://schemas.microsoft.com/office/drawing/2014/main" id="{350E44EF-F8A8-49E2-851C-D8526CEA7D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8015" y="2902185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de seta reta 59">
              <a:extLst>
                <a:ext uri="{FF2B5EF4-FFF2-40B4-BE49-F238E27FC236}">
                  <a16:creationId xmlns:a16="http://schemas.microsoft.com/office/drawing/2014/main" id="{0E68EFFE-0FA0-4C61-B7ED-008A1B3BF6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18015" y="2479287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CaixaDeTexto 9">
                  <a:extLst>
                    <a:ext uri="{FF2B5EF4-FFF2-40B4-BE49-F238E27FC236}">
                      <a16:creationId xmlns:a16="http://schemas.microsoft.com/office/drawing/2014/main" id="{DBD5DDFD-BE33-436D-B95F-65E3DCBBED68}"/>
                    </a:ext>
                  </a:extLst>
                </p:cNvPr>
                <p:cNvSpPr txBox="1"/>
                <p:nvPr/>
              </p:nvSpPr>
              <p:spPr>
                <a:xfrm>
                  <a:off x="3418015" y="2093822"/>
                  <a:ext cx="4946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𝑘𝑥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5" name="CaixaDeTexto 9">
                  <a:extLst>
                    <a:ext uri="{FF2B5EF4-FFF2-40B4-BE49-F238E27FC236}">
                      <a16:creationId xmlns:a16="http://schemas.microsoft.com/office/drawing/2014/main" id="{DBD5DDFD-BE33-436D-B95F-65E3DCBBED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8015" y="2093822"/>
                  <a:ext cx="49462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CaixaDeTexto 9">
                  <a:extLst>
                    <a:ext uri="{FF2B5EF4-FFF2-40B4-BE49-F238E27FC236}">
                      <a16:creationId xmlns:a16="http://schemas.microsoft.com/office/drawing/2014/main" id="{9C074A12-A8C0-4E80-9FFF-0EAC3E0800EF}"/>
                    </a:ext>
                  </a:extLst>
                </p:cNvPr>
                <p:cNvSpPr txBox="1"/>
                <p:nvPr/>
              </p:nvSpPr>
              <p:spPr>
                <a:xfrm>
                  <a:off x="3429761" y="2944871"/>
                  <a:ext cx="4810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acc>
                          <m:accPr>
                            <m:chr m:val="̇"/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6" name="CaixaDeTexto 9">
                  <a:extLst>
                    <a:ext uri="{FF2B5EF4-FFF2-40B4-BE49-F238E27FC236}">
                      <a16:creationId xmlns:a16="http://schemas.microsoft.com/office/drawing/2014/main" id="{9C074A12-A8C0-4E80-9FFF-0EAC3E0800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761" y="2944871"/>
                  <a:ext cx="48109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Conector reto 14">
              <a:extLst>
                <a:ext uri="{FF2B5EF4-FFF2-40B4-BE49-F238E27FC236}">
                  <a16:creationId xmlns:a16="http://schemas.microsoft.com/office/drawing/2014/main" id="{7EB2DB92-BED5-4B14-BC83-47A22BB10973}"/>
                </a:ext>
              </a:extLst>
            </p:cNvPr>
            <p:cNvCxnSpPr/>
            <p:nvPr/>
          </p:nvCxnSpPr>
          <p:spPr>
            <a:xfrm flipV="1">
              <a:off x="4021115" y="3415607"/>
              <a:ext cx="0" cy="43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ector de seta reta 16">
              <a:extLst>
                <a:ext uri="{FF2B5EF4-FFF2-40B4-BE49-F238E27FC236}">
                  <a16:creationId xmlns:a16="http://schemas.microsoft.com/office/drawing/2014/main" id="{9015076B-BC4A-46C9-A329-4448976F5475}"/>
                </a:ext>
              </a:extLst>
            </p:cNvPr>
            <p:cNvCxnSpPr/>
            <p:nvPr/>
          </p:nvCxnSpPr>
          <p:spPr>
            <a:xfrm>
              <a:off x="4057119" y="3734588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CaixaDeTexto 19">
                  <a:extLst>
                    <a:ext uri="{FF2B5EF4-FFF2-40B4-BE49-F238E27FC236}">
                      <a16:creationId xmlns:a16="http://schemas.microsoft.com/office/drawing/2014/main" id="{D0B8E06F-ECCF-414F-AA40-5D68B35562FE}"/>
                    </a:ext>
                  </a:extLst>
                </p:cNvPr>
                <p:cNvSpPr txBox="1"/>
                <p:nvPr/>
              </p:nvSpPr>
              <p:spPr>
                <a:xfrm>
                  <a:off x="4129127" y="3410552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49" name="CaixaDeTexto 19">
                  <a:extLst>
                    <a:ext uri="{FF2B5EF4-FFF2-40B4-BE49-F238E27FC236}">
                      <a16:creationId xmlns:a16="http://schemas.microsoft.com/office/drawing/2014/main" id="{D0B8E06F-ECCF-414F-AA40-5D68B35562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9127" y="3410552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CaixaDeTexto 9">
              <a:extLst>
                <a:ext uri="{FF2B5EF4-FFF2-40B4-BE49-F238E27FC236}">
                  <a16:creationId xmlns:a16="http://schemas.microsoft.com/office/drawing/2014/main" id="{3A77FBB8-06EB-4352-822E-C13601EC2946}"/>
                </a:ext>
              </a:extLst>
            </p:cNvPr>
            <p:cNvSpPr txBox="1"/>
            <p:nvPr/>
          </p:nvSpPr>
          <p:spPr>
            <a:xfrm>
              <a:off x="3098751" y="1585584"/>
              <a:ext cx="2420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Diagrama de corpo livre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184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30C66A02-7AE5-4D05-9BE6-865ECC6438CA}"/>
              </a:ext>
            </a:extLst>
          </p:cNvPr>
          <p:cNvSpPr txBox="1"/>
          <p:nvPr/>
        </p:nvSpPr>
        <p:spPr>
          <a:xfrm>
            <a:off x="560336" y="191736"/>
            <a:ext cx="507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Massa-mola-amortecedor com parâmetros variáveis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7E33F9-553B-4909-BBCE-F13908672FA8}"/>
              </a:ext>
            </a:extLst>
          </p:cNvPr>
          <p:cNvGrpSpPr/>
          <p:nvPr/>
        </p:nvGrpSpPr>
        <p:grpSpPr>
          <a:xfrm>
            <a:off x="1940000" y="1615110"/>
            <a:ext cx="4352392" cy="2184298"/>
            <a:chOff x="1940000" y="1615110"/>
            <a:chExt cx="4352392" cy="2184298"/>
          </a:xfrm>
        </p:grpSpPr>
        <p:grpSp>
          <p:nvGrpSpPr>
            <p:cNvPr id="4" name="Grupo 45">
              <a:extLst>
                <a:ext uri="{FF2B5EF4-FFF2-40B4-BE49-F238E27FC236}">
                  <a16:creationId xmlns:a16="http://schemas.microsoft.com/office/drawing/2014/main" id="{1BBD1074-D90A-4118-9759-7CB5751A1CD1}"/>
                </a:ext>
              </a:extLst>
            </p:cNvPr>
            <p:cNvGrpSpPr/>
            <p:nvPr/>
          </p:nvGrpSpPr>
          <p:grpSpPr>
            <a:xfrm>
              <a:off x="2192028" y="2976570"/>
              <a:ext cx="1368152" cy="324036"/>
              <a:chOff x="2303748" y="800708"/>
              <a:chExt cx="1368152" cy="324036"/>
            </a:xfrm>
          </p:grpSpPr>
          <p:cxnSp>
            <p:nvCxnSpPr>
              <p:cNvPr id="46" name="Conector reto 44">
                <a:extLst>
                  <a:ext uri="{FF2B5EF4-FFF2-40B4-BE49-F238E27FC236}">
                    <a16:creationId xmlns:a16="http://schemas.microsoft.com/office/drawing/2014/main" id="{0C53C174-8025-4F82-9AFF-2EF2F737E360}"/>
                  </a:ext>
                </a:extLst>
              </p:cNvPr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Elipse 45">
                <a:extLst>
                  <a:ext uri="{FF2B5EF4-FFF2-40B4-BE49-F238E27FC236}">
                    <a16:creationId xmlns:a16="http://schemas.microsoft.com/office/drawing/2014/main" id="{81EE6309-DFD6-40B1-90F9-FB2AE30218D4}"/>
                  </a:ext>
                </a:extLst>
              </p:cNvPr>
              <p:cNvSpPr/>
              <p:nvPr/>
            </p:nvSpPr>
            <p:spPr>
              <a:xfrm>
                <a:off x="2303748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8" name="Fluxograma: Armazenamento de acesso direto 46">
                <a:extLst>
                  <a:ext uri="{FF2B5EF4-FFF2-40B4-BE49-F238E27FC236}">
                    <a16:creationId xmlns:a16="http://schemas.microsoft.com/office/drawing/2014/main" id="{211468E8-3F90-4384-B46B-D4AC97E4634E}"/>
                  </a:ext>
                </a:extLst>
              </p:cNvPr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Fluxograma: Armazenamento de acesso direto 47">
                <a:extLst>
                  <a:ext uri="{FF2B5EF4-FFF2-40B4-BE49-F238E27FC236}">
                    <a16:creationId xmlns:a16="http://schemas.microsoft.com/office/drawing/2014/main" id="{2EF4B4E4-0334-434B-AB91-2CDC50C1A2A2}"/>
                  </a:ext>
                </a:extLst>
              </p:cNvPr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Fluxograma: Armazenamento de acesso direto 48">
                <a:extLst>
                  <a:ext uri="{FF2B5EF4-FFF2-40B4-BE49-F238E27FC236}">
                    <a16:creationId xmlns:a16="http://schemas.microsoft.com/office/drawing/2014/main" id="{6D23096E-E0AC-4CE3-98FC-97B473F025B0}"/>
                  </a:ext>
                </a:extLst>
              </p:cNvPr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1" name="Conector reto 49">
                <a:extLst>
                  <a:ext uri="{FF2B5EF4-FFF2-40B4-BE49-F238E27FC236}">
                    <a16:creationId xmlns:a16="http://schemas.microsoft.com/office/drawing/2014/main" id="{1B93F3AB-C6A6-4AED-BDBB-FC0EE9749ADD}"/>
                  </a:ext>
                </a:extLst>
              </p:cNvPr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Elipse 50">
                <a:extLst>
                  <a:ext uri="{FF2B5EF4-FFF2-40B4-BE49-F238E27FC236}">
                    <a16:creationId xmlns:a16="http://schemas.microsoft.com/office/drawing/2014/main" id="{D31B4618-51DF-4B47-9388-9ED489371D49}"/>
                  </a:ext>
                </a:extLst>
              </p:cNvPr>
              <p:cNvSpPr/>
              <p:nvPr/>
            </p:nvSpPr>
            <p:spPr>
              <a:xfrm>
                <a:off x="3527884" y="890718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5" name="Grupo 36">
              <a:extLst>
                <a:ext uri="{FF2B5EF4-FFF2-40B4-BE49-F238E27FC236}">
                  <a16:creationId xmlns:a16="http://schemas.microsoft.com/office/drawing/2014/main" id="{D40CE196-D7DC-4A04-976D-BF318A57BCA9}"/>
                </a:ext>
              </a:extLst>
            </p:cNvPr>
            <p:cNvGrpSpPr/>
            <p:nvPr/>
          </p:nvGrpSpPr>
          <p:grpSpPr>
            <a:xfrm>
              <a:off x="2192028" y="2007655"/>
              <a:ext cx="1368152" cy="288032"/>
              <a:chOff x="755576" y="1484784"/>
              <a:chExt cx="1368152" cy="288032"/>
            </a:xfrm>
          </p:grpSpPr>
          <p:pic>
            <p:nvPicPr>
              <p:cNvPr id="43" name="Picture 2" descr="C:\Users\Vergílio\Desktop\Apresentações e Imagens\IMAGENS\apostila de matlab\massamolaamort2.bmp">
                <a:extLst>
                  <a:ext uri="{FF2B5EF4-FFF2-40B4-BE49-F238E27FC236}">
                    <a16:creationId xmlns:a16="http://schemas.microsoft.com/office/drawing/2014/main" id="{2B1F8576-EC6C-41DF-9B03-3F34082961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44" name="Elipse 42">
                <a:extLst>
                  <a:ext uri="{FF2B5EF4-FFF2-40B4-BE49-F238E27FC236}">
                    <a16:creationId xmlns:a16="http://schemas.microsoft.com/office/drawing/2014/main" id="{DC981179-B151-426E-B73B-64B05976C2C6}"/>
                  </a:ext>
                </a:extLst>
              </p:cNvPr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Elipse 43">
                <a:extLst>
                  <a:ext uri="{FF2B5EF4-FFF2-40B4-BE49-F238E27FC236}">
                    <a16:creationId xmlns:a16="http://schemas.microsoft.com/office/drawing/2014/main" id="{A47D263D-4DBC-4397-AE5C-6A37594093C4}"/>
                  </a:ext>
                </a:extLst>
              </p:cNvPr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6" name="Retângulo 7">
              <a:extLst>
                <a:ext uri="{FF2B5EF4-FFF2-40B4-BE49-F238E27FC236}">
                  <a16:creationId xmlns:a16="http://schemas.microsoft.com/office/drawing/2014/main" id="{21685CCF-30EE-4853-B4D8-96EE7BF88361}"/>
                </a:ext>
              </a:extLst>
            </p:cNvPr>
            <p:cNvSpPr/>
            <p:nvPr/>
          </p:nvSpPr>
          <p:spPr>
            <a:xfrm>
              <a:off x="3512052" y="1992874"/>
              <a:ext cx="720080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9">
                  <a:extLst>
                    <a:ext uri="{FF2B5EF4-FFF2-40B4-BE49-F238E27FC236}">
                      <a16:creationId xmlns:a16="http://schemas.microsoft.com/office/drawing/2014/main" id="{E59FFB24-CB7B-4103-B2D7-9A2E42A5129A}"/>
                    </a:ext>
                  </a:extLst>
                </p:cNvPr>
                <p:cNvSpPr txBox="1"/>
                <p:nvPr/>
              </p:nvSpPr>
              <p:spPr>
                <a:xfrm>
                  <a:off x="2585262" y="1615110"/>
                  <a:ext cx="4388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" name="CaixaDeTexto 9">
                  <a:extLst>
                    <a:ext uri="{FF2B5EF4-FFF2-40B4-BE49-F238E27FC236}">
                      <a16:creationId xmlns:a16="http://schemas.microsoft.com/office/drawing/2014/main" id="{E59FFB24-CB7B-4103-B2D7-9A2E42A51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5262" y="1615110"/>
                  <a:ext cx="4388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ector reto 14">
              <a:extLst>
                <a:ext uri="{FF2B5EF4-FFF2-40B4-BE49-F238E27FC236}">
                  <a16:creationId xmlns:a16="http://schemas.microsoft.com/office/drawing/2014/main" id="{8C0F0FF2-88EE-4016-8797-B19F2AEF74E8}"/>
                </a:ext>
              </a:extLst>
            </p:cNvPr>
            <p:cNvCxnSpPr/>
            <p:nvPr/>
          </p:nvCxnSpPr>
          <p:spPr>
            <a:xfrm flipV="1">
              <a:off x="3524176" y="3367408"/>
              <a:ext cx="0" cy="43200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ector de seta reta 16">
              <a:extLst>
                <a:ext uri="{FF2B5EF4-FFF2-40B4-BE49-F238E27FC236}">
                  <a16:creationId xmlns:a16="http://schemas.microsoft.com/office/drawing/2014/main" id="{90E6FE53-1BCA-4177-9495-FD3C0EC1F698}"/>
                </a:ext>
              </a:extLst>
            </p:cNvPr>
            <p:cNvCxnSpPr/>
            <p:nvPr/>
          </p:nvCxnSpPr>
          <p:spPr>
            <a:xfrm>
              <a:off x="3560180" y="3686389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CaixaDeTexto 19">
              <a:extLst>
                <a:ext uri="{FF2B5EF4-FFF2-40B4-BE49-F238E27FC236}">
                  <a16:creationId xmlns:a16="http://schemas.microsoft.com/office/drawing/2014/main" id="{F8FEF691-67CD-4789-984D-B918B4407E6A}"/>
                </a:ext>
              </a:extLst>
            </p:cNvPr>
            <p:cNvSpPr txBox="1"/>
            <p:nvPr/>
          </p:nvSpPr>
          <p:spPr>
            <a:xfrm>
              <a:off x="3632188" y="336235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12" name="CaixaDeTexto 22">
              <a:extLst>
                <a:ext uri="{FF2B5EF4-FFF2-40B4-BE49-F238E27FC236}">
                  <a16:creationId xmlns:a16="http://schemas.microsoft.com/office/drawing/2014/main" id="{D8DB56EB-C54D-406C-B738-77F3C797C9C1}"/>
                </a:ext>
              </a:extLst>
            </p:cNvPr>
            <p:cNvSpPr txBox="1"/>
            <p:nvPr/>
          </p:nvSpPr>
          <p:spPr>
            <a:xfrm>
              <a:off x="4414962" y="2239172"/>
              <a:ext cx="4732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f(t)</a:t>
              </a:r>
            </a:p>
          </p:txBody>
        </p:sp>
        <p:sp>
          <p:nvSpPr>
            <p:cNvPr id="13" name="Retângulo 4">
              <a:extLst>
                <a:ext uri="{FF2B5EF4-FFF2-40B4-BE49-F238E27FC236}">
                  <a16:creationId xmlns:a16="http://schemas.microsoft.com/office/drawing/2014/main" id="{53CBD567-96C4-4761-9890-0908E497A7F1}"/>
                </a:ext>
              </a:extLst>
            </p:cNvPr>
            <p:cNvSpPr/>
            <p:nvPr/>
          </p:nvSpPr>
          <p:spPr>
            <a:xfrm>
              <a:off x="2156024" y="1992874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Conector reto 26">
              <a:extLst>
                <a:ext uri="{FF2B5EF4-FFF2-40B4-BE49-F238E27FC236}">
                  <a16:creationId xmlns:a16="http://schemas.microsoft.com/office/drawing/2014/main" id="{7C5773BA-5EFE-4DCC-920A-37F6F3F59CAC}"/>
                </a:ext>
              </a:extLst>
            </p:cNvPr>
            <p:cNvCxnSpPr/>
            <p:nvPr/>
          </p:nvCxnSpPr>
          <p:spPr>
            <a:xfrm>
              <a:off x="2037726" y="18990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reto 27">
              <a:extLst>
                <a:ext uri="{FF2B5EF4-FFF2-40B4-BE49-F238E27FC236}">
                  <a16:creationId xmlns:a16="http://schemas.microsoft.com/office/drawing/2014/main" id="{580A6F84-E684-4306-987F-4F18798FA48C}"/>
                </a:ext>
              </a:extLst>
            </p:cNvPr>
            <p:cNvCxnSpPr/>
            <p:nvPr/>
          </p:nvCxnSpPr>
          <p:spPr>
            <a:xfrm>
              <a:off x="2037726" y="20514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to 28">
              <a:extLst>
                <a:ext uri="{FF2B5EF4-FFF2-40B4-BE49-F238E27FC236}">
                  <a16:creationId xmlns:a16="http://schemas.microsoft.com/office/drawing/2014/main" id="{2D991CFB-F7C7-4D2D-B9FA-37388490C5FF}"/>
                </a:ext>
              </a:extLst>
            </p:cNvPr>
            <p:cNvCxnSpPr/>
            <p:nvPr/>
          </p:nvCxnSpPr>
          <p:spPr>
            <a:xfrm>
              <a:off x="2037726" y="22038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29">
              <a:extLst>
                <a:ext uri="{FF2B5EF4-FFF2-40B4-BE49-F238E27FC236}">
                  <a16:creationId xmlns:a16="http://schemas.microsoft.com/office/drawing/2014/main" id="{6163F0FD-BFDC-4BC6-864E-0AB7CB8DB5AF}"/>
                </a:ext>
              </a:extLst>
            </p:cNvPr>
            <p:cNvCxnSpPr/>
            <p:nvPr/>
          </p:nvCxnSpPr>
          <p:spPr>
            <a:xfrm>
              <a:off x="2037726" y="23562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30">
              <a:extLst>
                <a:ext uri="{FF2B5EF4-FFF2-40B4-BE49-F238E27FC236}">
                  <a16:creationId xmlns:a16="http://schemas.microsoft.com/office/drawing/2014/main" id="{9C2CE5F7-B9F4-4E1A-8F75-9740A08931B7}"/>
                </a:ext>
              </a:extLst>
            </p:cNvPr>
            <p:cNvCxnSpPr/>
            <p:nvPr/>
          </p:nvCxnSpPr>
          <p:spPr>
            <a:xfrm>
              <a:off x="2037726" y="25086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31">
              <a:extLst>
                <a:ext uri="{FF2B5EF4-FFF2-40B4-BE49-F238E27FC236}">
                  <a16:creationId xmlns:a16="http://schemas.microsoft.com/office/drawing/2014/main" id="{352BD806-FFBB-4306-92E1-CC1365870FEA}"/>
                </a:ext>
              </a:extLst>
            </p:cNvPr>
            <p:cNvCxnSpPr/>
            <p:nvPr/>
          </p:nvCxnSpPr>
          <p:spPr>
            <a:xfrm>
              <a:off x="2037726" y="26610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32">
              <a:extLst>
                <a:ext uri="{FF2B5EF4-FFF2-40B4-BE49-F238E27FC236}">
                  <a16:creationId xmlns:a16="http://schemas.microsoft.com/office/drawing/2014/main" id="{5BA6BC90-F467-479D-818F-7AB731489C46}"/>
                </a:ext>
              </a:extLst>
            </p:cNvPr>
            <p:cNvCxnSpPr/>
            <p:nvPr/>
          </p:nvCxnSpPr>
          <p:spPr>
            <a:xfrm>
              <a:off x="2037726" y="28134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ector reto 33">
              <a:extLst>
                <a:ext uri="{FF2B5EF4-FFF2-40B4-BE49-F238E27FC236}">
                  <a16:creationId xmlns:a16="http://schemas.microsoft.com/office/drawing/2014/main" id="{E9475A6E-A054-4EF6-AE35-D9684BC3D25D}"/>
                </a:ext>
              </a:extLst>
            </p:cNvPr>
            <p:cNvCxnSpPr/>
            <p:nvPr/>
          </p:nvCxnSpPr>
          <p:spPr>
            <a:xfrm>
              <a:off x="2037726" y="29658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ector reto 34">
              <a:extLst>
                <a:ext uri="{FF2B5EF4-FFF2-40B4-BE49-F238E27FC236}">
                  <a16:creationId xmlns:a16="http://schemas.microsoft.com/office/drawing/2014/main" id="{422CF05F-FB2A-4D79-BE1A-13F86B644F29}"/>
                </a:ext>
              </a:extLst>
            </p:cNvPr>
            <p:cNvCxnSpPr/>
            <p:nvPr/>
          </p:nvCxnSpPr>
          <p:spPr>
            <a:xfrm>
              <a:off x="2037726" y="31182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ector reto 35">
              <a:extLst>
                <a:ext uri="{FF2B5EF4-FFF2-40B4-BE49-F238E27FC236}">
                  <a16:creationId xmlns:a16="http://schemas.microsoft.com/office/drawing/2014/main" id="{FAAFF618-1C89-4550-9D93-655A1E498AC7}"/>
                </a:ext>
              </a:extLst>
            </p:cNvPr>
            <p:cNvCxnSpPr/>
            <p:nvPr/>
          </p:nvCxnSpPr>
          <p:spPr>
            <a:xfrm>
              <a:off x="2048012" y="327069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tângulo 36">
              <a:extLst>
                <a:ext uri="{FF2B5EF4-FFF2-40B4-BE49-F238E27FC236}">
                  <a16:creationId xmlns:a16="http://schemas.microsoft.com/office/drawing/2014/main" id="{D4A499E0-7F78-4238-867B-B4A66D44C5DD}"/>
                </a:ext>
              </a:extLst>
            </p:cNvPr>
            <p:cNvSpPr/>
            <p:nvPr/>
          </p:nvSpPr>
          <p:spPr>
            <a:xfrm>
              <a:off x="1940000" y="1776850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37">
              <a:extLst>
                <a:ext uri="{FF2B5EF4-FFF2-40B4-BE49-F238E27FC236}">
                  <a16:creationId xmlns:a16="http://schemas.microsoft.com/office/drawing/2014/main" id="{EF7642D1-12AD-4C1B-A89E-A90F15327E6C}"/>
                </a:ext>
              </a:extLst>
            </p:cNvPr>
            <p:cNvSpPr/>
            <p:nvPr/>
          </p:nvSpPr>
          <p:spPr>
            <a:xfrm>
              <a:off x="1995054" y="3334546"/>
              <a:ext cx="338100" cy="2019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7" name="Conector de seta reta 59">
              <a:extLst>
                <a:ext uri="{FF2B5EF4-FFF2-40B4-BE49-F238E27FC236}">
                  <a16:creationId xmlns:a16="http://schemas.microsoft.com/office/drawing/2014/main" id="{9269B89C-EEC3-4C35-87E0-199B2E674BB8}"/>
                </a:ext>
              </a:extLst>
            </p:cNvPr>
            <p:cNvCxnSpPr/>
            <p:nvPr/>
          </p:nvCxnSpPr>
          <p:spPr>
            <a:xfrm>
              <a:off x="4303130" y="2638639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Left Brace 52">
              <a:extLst>
                <a:ext uri="{FF2B5EF4-FFF2-40B4-BE49-F238E27FC236}">
                  <a16:creationId xmlns:a16="http://schemas.microsoft.com/office/drawing/2014/main" id="{1F7505E8-9BC3-4E58-83DC-6F4343A15988}"/>
                </a:ext>
              </a:extLst>
            </p:cNvPr>
            <p:cNvSpPr/>
            <p:nvPr/>
          </p:nvSpPr>
          <p:spPr>
            <a:xfrm>
              <a:off x="4844200" y="1902633"/>
              <a:ext cx="420129" cy="1475347"/>
            </a:xfrm>
            <a:prstGeom prst="leftBrace">
              <a:avLst>
                <a:gd name="adj1" fmla="val 27025"/>
                <a:gd name="adj2" fmla="val 35151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CaixaDeTexto 22">
              <a:extLst>
                <a:ext uri="{FF2B5EF4-FFF2-40B4-BE49-F238E27FC236}">
                  <a16:creationId xmlns:a16="http://schemas.microsoft.com/office/drawing/2014/main" id="{2AEAD96A-0680-4206-89DE-E07C87EA48EF}"/>
                </a:ext>
              </a:extLst>
            </p:cNvPr>
            <p:cNvSpPr txBox="1"/>
            <p:nvPr/>
          </p:nvSpPr>
          <p:spPr>
            <a:xfrm>
              <a:off x="5073917" y="1918415"/>
              <a:ext cx="121847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&gt; Nula</a:t>
              </a:r>
              <a:br>
                <a:rPr lang="pt-BR" dirty="0"/>
              </a:br>
              <a:r>
                <a:rPr lang="pt-BR" dirty="0"/>
                <a:t>&gt; Senoidal</a:t>
              </a:r>
              <a:br>
                <a:rPr lang="pt-BR" dirty="0"/>
              </a:br>
              <a:r>
                <a:rPr lang="pt-BR" dirty="0"/>
                <a:t>&gt; Periódica</a:t>
              </a:r>
              <a:br>
                <a:rPr lang="pt-BR" dirty="0"/>
              </a:br>
              <a:r>
                <a:rPr lang="pt-BR" dirty="0"/>
                <a:t>&gt; Impacto</a:t>
              </a:r>
              <a:br>
                <a:rPr lang="pt-BR" dirty="0"/>
              </a:br>
              <a:r>
                <a:rPr lang="pt-BR" dirty="0"/>
                <a:t>&gt; etc.</a:t>
              </a:r>
            </a:p>
          </p:txBody>
        </p:sp>
        <p:cxnSp>
          <p:nvCxnSpPr>
            <p:cNvPr id="55" name="Conector de seta reta 16">
              <a:extLst>
                <a:ext uri="{FF2B5EF4-FFF2-40B4-BE49-F238E27FC236}">
                  <a16:creationId xmlns:a16="http://schemas.microsoft.com/office/drawing/2014/main" id="{A9613142-7D44-4DE0-B770-6CF9D9A52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4076" y="1861444"/>
              <a:ext cx="468052" cy="51317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ixaDeTexto 9">
                  <a:extLst>
                    <a:ext uri="{FF2B5EF4-FFF2-40B4-BE49-F238E27FC236}">
                      <a16:creationId xmlns:a16="http://schemas.microsoft.com/office/drawing/2014/main" id="{D1CE924C-3828-4D7F-98E4-06BA03D75B30}"/>
                    </a:ext>
                  </a:extLst>
                </p:cNvPr>
                <p:cNvSpPr txBox="1"/>
                <p:nvPr/>
              </p:nvSpPr>
              <p:spPr>
                <a:xfrm>
                  <a:off x="2631789" y="3213194"/>
                  <a:ext cx="411074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57" name="CaixaDeTexto 9">
                  <a:extLst>
                    <a:ext uri="{FF2B5EF4-FFF2-40B4-BE49-F238E27FC236}">
                      <a16:creationId xmlns:a16="http://schemas.microsoft.com/office/drawing/2014/main" id="{D1CE924C-3828-4D7F-98E4-06BA03D75B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789" y="3213194"/>
                  <a:ext cx="411074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Conector de seta reta 16">
              <a:extLst>
                <a:ext uri="{FF2B5EF4-FFF2-40B4-BE49-F238E27FC236}">
                  <a16:creationId xmlns:a16="http://schemas.microsoft.com/office/drawing/2014/main" id="{8E99CB3F-7FD0-4522-932B-6F583CC2F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8072" y="2845976"/>
              <a:ext cx="468052" cy="51317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de seta reta 16">
              <a:extLst>
                <a:ext uri="{FF2B5EF4-FFF2-40B4-BE49-F238E27FC236}">
                  <a16:creationId xmlns:a16="http://schemas.microsoft.com/office/drawing/2014/main" id="{9BDEB40B-8249-4B5B-9B6A-DD29DD635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9329" y="2423838"/>
              <a:ext cx="468052" cy="51317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CaixaDeTexto 9">
                  <a:extLst>
                    <a:ext uri="{FF2B5EF4-FFF2-40B4-BE49-F238E27FC236}">
                      <a16:creationId xmlns:a16="http://schemas.microsoft.com/office/drawing/2014/main" id="{A28AA622-120A-434E-A829-018C5B911AA2}"/>
                    </a:ext>
                  </a:extLst>
                </p:cNvPr>
                <p:cNvSpPr txBox="1"/>
                <p:nvPr/>
              </p:nvSpPr>
              <p:spPr>
                <a:xfrm>
                  <a:off x="3530701" y="2286811"/>
                  <a:ext cx="506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60" name="CaixaDeTexto 9">
                  <a:extLst>
                    <a:ext uri="{FF2B5EF4-FFF2-40B4-BE49-F238E27FC236}">
                      <a16:creationId xmlns:a16="http://schemas.microsoft.com/office/drawing/2014/main" id="{A28AA622-120A-434E-A829-018C5B911A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701" y="2286811"/>
                  <a:ext cx="5061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230358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BA1A32FC-8234-42F9-ADEE-B5F294D2F32D}"/>
              </a:ext>
            </a:extLst>
          </p:cNvPr>
          <p:cNvSpPr txBox="1"/>
          <p:nvPr/>
        </p:nvSpPr>
        <p:spPr>
          <a:xfrm>
            <a:off x="560336" y="191736"/>
            <a:ext cx="393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Pendulo com mola com massa regulável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B6AB8A-AD66-446C-9B16-D578D007D382}"/>
              </a:ext>
            </a:extLst>
          </p:cNvPr>
          <p:cNvGrpSpPr/>
          <p:nvPr/>
        </p:nvGrpSpPr>
        <p:grpSpPr>
          <a:xfrm>
            <a:off x="883756" y="666653"/>
            <a:ext cx="4513824" cy="5511210"/>
            <a:chOff x="883756" y="666653"/>
            <a:chExt cx="4513824" cy="5511210"/>
          </a:xfrm>
        </p:grpSpPr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629520A0-22B7-4BE6-9A31-D4D78DEFDAE3}"/>
                </a:ext>
              </a:extLst>
            </p:cNvPr>
            <p:cNvSpPr/>
            <p:nvPr/>
          </p:nvSpPr>
          <p:spPr>
            <a:xfrm rot="16200000" flipV="1">
              <a:off x="1790320" y="3965693"/>
              <a:ext cx="733436" cy="2805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36" name="Grupo 36">
              <a:extLst>
                <a:ext uri="{FF2B5EF4-FFF2-40B4-BE49-F238E27FC236}">
                  <a16:creationId xmlns:a16="http://schemas.microsoft.com/office/drawing/2014/main" id="{1FDFE524-FA0E-4A92-AF91-CFB2CB8D9381}"/>
                </a:ext>
              </a:extLst>
            </p:cNvPr>
            <p:cNvGrpSpPr/>
            <p:nvPr/>
          </p:nvGrpSpPr>
          <p:grpSpPr>
            <a:xfrm rot="20256303">
              <a:off x="2166686" y="3791257"/>
              <a:ext cx="1189524" cy="233983"/>
              <a:chOff x="755576" y="1484784"/>
              <a:chExt cx="1368152" cy="288032"/>
            </a:xfrm>
          </p:grpSpPr>
          <p:pic>
            <p:nvPicPr>
              <p:cNvPr id="77" name="Picture 2" descr="C:\Users\Vergílio\Desktop\Apresentações e Imagens\IMAGENS\apostila de matlab\massamolaamort2.bmp">
                <a:extLst>
                  <a:ext uri="{FF2B5EF4-FFF2-40B4-BE49-F238E27FC236}">
                    <a16:creationId xmlns:a16="http://schemas.microsoft.com/office/drawing/2014/main" id="{3C4F3B00-EAD4-4407-827B-D4E0A2437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8" name="Elipse 42">
                <a:extLst>
                  <a:ext uri="{FF2B5EF4-FFF2-40B4-BE49-F238E27FC236}">
                    <a16:creationId xmlns:a16="http://schemas.microsoft.com/office/drawing/2014/main" id="{0796E176-1A7A-4D48-A069-A72DE9AEB127}"/>
                  </a:ext>
                </a:extLst>
              </p:cNvPr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Elipse 43">
                <a:extLst>
                  <a:ext uri="{FF2B5EF4-FFF2-40B4-BE49-F238E27FC236}">
                    <a16:creationId xmlns:a16="http://schemas.microsoft.com/office/drawing/2014/main" id="{EA50D9CC-7A25-4665-8F2F-68389DFA539F}"/>
                  </a:ext>
                </a:extLst>
              </p:cNvPr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28AE955-BD00-41E9-9372-CF0223519D16}"/>
                </a:ext>
              </a:extLst>
            </p:cNvPr>
            <p:cNvSpPr/>
            <p:nvPr/>
          </p:nvSpPr>
          <p:spPr>
            <a:xfrm flipV="1">
              <a:off x="1607041" y="1505229"/>
              <a:ext cx="1323203" cy="6096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" name="Retângulo 8">
              <a:extLst>
                <a:ext uri="{FF2B5EF4-FFF2-40B4-BE49-F238E27FC236}">
                  <a16:creationId xmlns:a16="http://schemas.microsoft.com/office/drawing/2014/main" id="{6AE5FE1F-604D-4BC4-9F6E-E168CE4337E5}"/>
                </a:ext>
              </a:extLst>
            </p:cNvPr>
            <p:cNvSpPr/>
            <p:nvPr/>
          </p:nvSpPr>
          <p:spPr>
            <a:xfrm rot="3480423">
              <a:off x="1184678" y="3768230"/>
              <a:ext cx="4618434" cy="2008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70">
              <a:extLst>
                <a:ext uri="{FF2B5EF4-FFF2-40B4-BE49-F238E27FC236}">
                  <a16:creationId xmlns:a16="http://schemas.microsoft.com/office/drawing/2014/main" id="{BD6FA5BB-3619-43DB-9DDC-4518E1575920}"/>
                </a:ext>
              </a:extLst>
            </p:cNvPr>
            <p:cNvSpPr/>
            <p:nvPr/>
          </p:nvSpPr>
          <p:spPr>
            <a:xfrm>
              <a:off x="2092610" y="1746653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Fluxograma: Armazenamento de acesso direto 50">
              <a:extLst>
                <a:ext uri="{FF2B5EF4-FFF2-40B4-BE49-F238E27FC236}">
                  <a16:creationId xmlns:a16="http://schemas.microsoft.com/office/drawing/2014/main" id="{6627F765-556D-4204-8398-D63CCCBD1696}"/>
                </a:ext>
              </a:extLst>
            </p:cNvPr>
            <p:cNvSpPr/>
            <p:nvPr/>
          </p:nvSpPr>
          <p:spPr>
            <a:xfrm rot="14280000">
              <a:off x="3878362" y="4482862"/>
              <a:ext cx="509326" cy="824789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luxograma: Armazenamento de acesso direto 51">
              <a:extLst>
                <a:ext uri="{FF2B5EF4-FFF2-40B4-BE49-F238E27FC236}">
                  <a16:creationId xmlns:a16="http://schemas.microsoft.com/office/drawing/2014/main" id="{5ED515B5-4BD2-451B-8BB9-0C47C6473C49}"/>
                </a:ext>
              </a:extLst>
            </p:cNvPr>
            <p:cNvSpPr/>
            <p:nvPr/>
          </p:nvSpPr>
          <p:spPr>
            <a:xfrm rot="14280000">
              <a:off x="3977450" y="4618137"/>
              <a:ext cx="97208" cy="205200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5">
              <a:extLst>
                <a:ext uri="{FF2B5EF4-FFF2-40B4-BE49-F238E27FC236}">
                  <a16:creationId xmlns:a16="http://schemas.microsoft.com/office/drawing/2014/main" id="{D5A54DA1-F0B7-4FDB-99E3-558D539A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3763" y="5369670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7">
              <a:extLst>
                <a:ext uri="{FF2B5EF4-FFF2-40B4-BE49-F238E27FC236}">
                  <a16:creationId xmlns:a16="http://schemas.microsoft.com/office/drawing/2014/main" id="{70ADCD58-537D-4CD9-AAA5-09A8C0A09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046" y="4672810"/>
              <a:ext cx="545668" cy="84656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ixaDeTexto 21">
              <a:extLst>
                <a:ext uri="{FF2B5EF4-FFF2-40B4-BE49-F238E27FC236}">
                  <a16:creationId xmlns:a16="http://schemas.microsoft.com/office/drawing/2014/main" id="{B66AA406-4AAB-480A-A143-8BCC36367DA0}"/>
                </a:ext>
              </a:extLst>
            </p:cNvPr>
            <p:cNvSpPr txBox="1"/>
            <p:nvPr/>
          </p:nvSpPr>
          <p:spPr>
            <a:xfrm>
              <a:off x="4724160" y="4605820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L1</a:t>
              </a:r>
              <a:endParaRPr lang="pt-BR" baseline="-25000" dirty="0"/>
            </a:p>
          </p:txBody>
        </p:sp>
        <p:sp>
          <p:nvSpPr>
            <p:cNvPr id="22" name="CaixaDeTexto 55">
              <a:extLst>
                <a:ext uri="{FF2B5EF4-FFF2-40B4-BE49-F238E27FC236}">
                  <a16:creationId xmlns:a16="http://schemas.microsoft.com/office/drawing/2014/main" id="{089A8237-733C-4752-B118-556596E79C70}"/>
                </a:ext>
              </a:extLst>
            </p:cNvPr>
            <p:cNvSpPr txBox="1"/>
            <p:nvPr/>
          </p:nvSpPr>
          <p:spPr>
            <a:xfrm>
              <a:off x="1894731" y="191418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</a:t>
              </a:r>
              <a:endParaRPr lang="pt-BR" baseline="-25000" dirty="0"/>
            </a:p>
          </p:txBody>
        </p:sp>
        <p:sp>
          <p:nvSpPr>
            <p:cNvPr id="53" name="Retângulo 8">
              <a:extLst>
                <a:ext uri="{FF2B5EF4-FFF2-40B4-BE49-F238E27FC236}">
                  <a16:creationId xmlns:a16="http://schemas.microsoft.com/office/drawing/2014/main" id="{E7B5B0D4-59C7-4C0A-A64D-517C0C61BE4C}"/>
                </a:ext>
              </a:extLst>
            </p:cNvPr>
            <p:cNvSpPr/>
            <p:nvPr/>
          </p:nvSpPr>
          <p:spPr>
            <a:xfrm rot="3480423">
              <a:off x="3780543" y="4496986"/>
              <a:ext cx="321937" cy="172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reto 15">
              <a:extLst>
                <a:ext uri="{FF2B5EF4-FFF2-40B4-BE49-F238E27FC236}">
                  <a16:creationId xmlns:a16="http://schemas.microsoft.com/office/drawing/2014/main" id="{7EE25979-F040-4996-8FA5-8ED83700A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8642" y="1569788"/>
              <a:ext cx="0" cy="3103022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15">
              <a:extLst>
                <a:ext uri="{FF2B5EF4-FFF2-40B4-BE49-F238E27FC236}">
                  <a16:creationId xmlns:a16="http://schemas.microsoft.com/office/drawing/2014/main" id="{07A73823-43C9-4046-A2A7-FF4C50DE4C20}"/>
                </a:ext>
              </a:extLst>
            </p:cNvPr>
            <p:cNvCxnSpPr>
              <a:cxnSpLocks/>
            </p:cNvCxnSpPr>
            <p:nvPr/>
          </p:nvCxnSpPr>
          <p:spPr>
            <a:xfrm>
              <a:off x="883756" y="1904660"/>
              <a:ext cx="2241913" cy="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15">
              <a:extLst>
                <a:ext uri="{FF2B5EF4-FFF2-40B4-BE49-F238E27FC236}">
                  <a16:creationId xmlns:a16="http://schemas.microsoft.com/office/drawing/2014/main" id="{39EBC3AE-8ED3-4587-8834-3566EC9120CD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2268642" y="1926618"/>
              <a:ext cx="2446661" cy="3884649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CaixaDeTexto 55">
              <a:extLst>
                <a:ext uri="{FF2B5EF4-FFF2-40B4-BE49-F238E27FC236}">
                  <a16:creationId xmlns:a16="http://schemas.microsoft.com/office/drawing/2014/main" id="{A93DB198-4986-4FCB-9F85-5AD185CA0353}"/>
                </a:ext>
              </a:extLst>
            </p:cNvPr>
            <p:cNvSpPr txBox="1"/>
            <p:nvPr/>
          </p:nvSpPr>
          <p:spPr>
            <a:xfrm>
              <a:off x="2489307" y="3077362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Ɵ</a:t>
              </a:r>
              <a:endParaRPr lang="pt-BR" baseline="-25000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C6E97671-C814-4681-8C53-B310DDFFD32F}"/>
                </a:ext>
              </a:extLst>
            </p:cNvPr>
            <p:cNvSpPr/>
            <p:nvPr/>
          </p:nvSpPr>
          <p:spPr>
            <a:xfrm>
              <a:off x="1012610" y="666653"/>
              <a:ext cx="2520000" cy="2520000"/>
            </a:xfrm>
            <a:prstGeom prst="arc">
              <a:avLst>
                <a:gd name="adj1" fmla="val 3533136"/>
                <a:gd name="adj2" fmla="val 5357011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aixaDeTexto 9">
                  <a:extLst>
                    <a:ext uri="{FF2B5EF4-FFF2-40B4-BE49-F238E27FC236}">
                      <a16:creationId xmlns:a16="http://schemas.microsoft.com/office/drawing/2014/main" id="{5BC0FBD1-16B0-4EA9-8D0A-B3D12C078FDF}"/>
                    </a:ext>
                  </a:extLst>
                </p:cNvPr>
                <p:cNvSpPr txBox="1"/>
                <p:nvPr/>
              </p:nvSpPr>
              <p:spPr>
                <a:xfrm>
                  <a:off x="2382380" y="3421266"/>
                  <a:ext cx="4388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CaixaDeTexto 9">
                  <a:extLst>
                    <a:ext uri="{FF2B5EF4-FFF2-40B4-BE49-F238E27FC236}">
                      <a16:creationId xmlns:a16="http://schemas.microsoft.com/office/drawing/2014/main" id="{5BC0FBD1-16B0-4EA9-8D0A-B3D12C078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2380" y="3421266"/>
                  <a:ext cx="4388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/>
                <p:nvPr/>
              </p:nvSpPr>
              <p:spPr>
                <a:xfrm>
                  <a:off x="2546011" y="4227473"/>
                  <a:ext cx="411074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6011" y="4227473"/>
                  <a:ext cx="411074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/>
                <p:nvPr/>
              </p:nvSpPr>
              <p:spPr>
                <a:xfrm>
                  <a:off x="3382625" y="4982384"/>
                  <a:ext cx="506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2625" y="4982384"/>
                  <a:ext cx="5061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ector reto 15">
              <a:extLst>
                <a:ext uri="{FF2B5EF4-FFF2-40B4-BE49-F238E27FC236}">
                  <a16:creationId xmlns:a16="http://schemas.microsoft.com/office/drawing/2014/main" id="{1B02ACDA-1223-4616-B242-268437F9CF29}"/>
                </a:ext>
              </a:extLst>
            </p:cNvPr>
            <p:cNvCxnSpPr>
              <a:cxnSpLocks/>
            </p:cNvCxnSpPr>
            <p:nvPr/>
          </p:nvCxnSpPr>
          <p:spPr>
            <a:xfrm>
              <a:off x="1322538" y="4105980"/>
              <a:ext cx="812964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de seta reta 17">
              <a:extLst>
                <a:ext uri="{FF2B5EF4-FFF2-40B4-BE49-F238E27FC236}">
                  <a16:creationId xmlns:a16="http://schemas.microsoft.com/office/drawing/2014/main" id="{9EB80569-DE01-4AB0-B5BA-2EE4D188E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3161" y="1914186"/>
              <a:ext cx="0" cy="219140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CaixaDeTexto 21">
              <a:extLst>
                <a:ext uri="{FF2B5EF4-FFF2-40B4-BE49-F238E27FC236}">
                  <a16:creationId xmlns:a16="http://schemas.microsoft.com/office/drawing/2014/main" id="{5BEDFA11-4421-4A9D-A4FB-89862E42C206}"/>
                </a:ext>
              </a:extLst>
            </p:cNvPr>
            <p:cNvSpPr txBox="1"/>
            <p:nvPr/>
          </p:nvSpPr>
          <p:spPr>
            <a:xfrm>
              <a:off x="1156671" y="2289363"/>
              <a:ext cx="59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L2</a:t>
              </a:r>
              <a:endParaRPr lang="pt-BR" baseline="-25000" dirty="0"/>
            </a:p>
          </p:txBody>
        </p:sp>
        <p:cxnSp>
          <p:nvCxnSpPr>
            <p:cNvPr id="91" name="Conector reto 26">
              <a:extLst>
                <a:ext uri="{FF2B5EF4-FFF2-40B4-BE49-F238E27FC236}">
                  <a16:creationId xmlns:a16="http://schemas.microsoft.com/office/drawing/2014/main" id="{F1156DBE-ACD8-4511-9433-9E1345FDDF5F}"/>
                </a:ext>
              </a:extLst>
            </p:cNvPr>
            <p:cNvCxnSpPr/>
            <p:nvPr/>
          </p:nvCxnSpPr>
          <p:spPr>
            <a:xfrm>
              <a:off x="1884208" y="3665259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ector reto 27">
              <a:extLst>
                <a:ext uri="{FF2B5EF4-FFF2-40B4-BE49-F238E27FC236}">
                  <a16:creationId xmlns:a16="http://schemas.microsoft.com/office/drawing/2014/main" id="{A049152E-0EEB-4340-89D7-0CF2CBB70244}"/>
                </a:ext>
              </a:extLst>
            </p:cNvPr>
            <p:cNvCxnSpPr/>
            <p:nvPr/>
          </p:nvCxnSpPr>
          <p:spPr>
            <a:xfrm>
              <a:off x="1884208" y="3817659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to 28">
              <a:extLst>
                <a:ext uri="{FF2B5EF4-FFF2-40B4-BE49-F238E27FC236}">
                  <a16:creationId xmlns:a16="http://schemas.microsoft.com/office/drawing/2014/main" id="{90DFA0CA-C0C2-494D-A46C-956F9D17E58C}"/>
                </a:ext>
              </a:extLst>
            </p:cNvPr>
            <p:cNvCxnSpPr/>
            <p:nvPr/>
          </p:nvCxnSpPr>
          <p:spPr>
            <a:xfrm>
              <a:off x="1884208" y="3970059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reto 29">
              <a:extLst>
                <a:ext uri="{FF2B5EF4-FFF2-40B4-BE49-F238E27FC236}">
                  <a16:creationId xmlns:a16="http://schemas.microsoft.com/office/drawing/2014/main" id="{13585FA8-68FA-458E-B754-5CACAC627BEB}"/>
                </a:ext>
              </a:extLst>
            </p:cNvPr>
            <p:cNvCxnSpPr/>
            <p:nvPr/>
          </p:nvCxnSpPr>
          <p:spPr>
            <a:xfrm>
              <a:off x="1884208" y="4122459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to 30">
              <a:extLst>
                <a:ext uri="{FF2B5EF4-FFF2-40B4-BE49-F238E27FC236}">
                  <a16:creationId xmlns:a16="http://schemas.microsoft.com/office/drawing/2014/main" id="{2D176B35-1623-4FED-BC82-A32C0B8030F7}"/>
                </a:ext>
              </a:extLst>
            </p:cNvPr>
            <p:cNvCxnSpPr/>
            <p:nvPr/>
          </p:nvCxnSpPr>
          <p:spPr>
            <a:xfrm>
              <a:off x="1884208" y="4274859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Retângulo 36">
              <a:extLst>
                <a:ext uri="{FF2B5EF4-FFF2-40B4-BE49-F238E27FC236}">
                  <a16:creationId xmlns:a16="http://schemas.microsoft.com/office/drawing/2014/main" id="{2C532580-84EC-4C86-A8EE-34DF051384D8}"/>
                </a:ext>
              </a:extLst>
            </p:cNvPr>
            <p:cNvSpPr/>
            <p:nvPr/>
          </p:nvSpPr>
          <p:spPr>
            <a:xfrm>
              <a:off x="1786482" y="3543019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" name="Conector reto 27">
              <a:extLst>
                <a:ext uri="{FF2B5EF4-FFF2-40B4-BE49-F238E27FC236}">
                  <a16:creationId xmlns:a16="http://schemas.microsoft.com/office/drawing/2014/main" id="{066F1C6F-E474-4E77-85FF-80885A164D35}"/>
                </a:ext>
              </a:extLst>
            </p:cNvPr>
            <p:cNvCxnSpPr/>
            <p:nvPr/>
          </p:nvCxnSpPr>
          <p:spPr>
            <a:xfrm rot="5400000">
              <a:off x="28890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to 28">
              <a:extLst>
                <a:ext uri="{FF2B5EF4-FFF2-40B4-BE49-F238E27FC236}">
                  <a16:creationId xmlns:a16="http://schemas.microsoft.com/office/drawing/2014/main" id="{861F6093-6081-402E-9563-844F3C3269D8}"/>
                </a:ext>
              </a:extLst>
            </p:cNvPr>
            <p:cNvCxnSpPr/>
            <p:nvPr/>
          </p:nvCxnSpPr>
          <p:spPr>
            <a:xfrm rot="5400000">
              <a:off x="27366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29">
              <a:extLst>
                <a:ext uri="{FF2B5EF4-FFF2-40B4-BE49-F238E27FC236}">
                  <a16:creationId xmlns:a16="http://schemas.microsoft.com/office/drawing/2014/main" id="{13A84F0B-A19C-41C8-B2B9-EF548A7F9AF2}"/>
                </a:ext>
              </a:extLst>
            </p:cNvPr>
            <p:cNvCxnSpPr/>
            <p:nvPr/>
          </p:nvCxnSpPr>
          <p:spPr>
            <a:xfrm rot="5400000">
              <a:off x="25842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to 30">
              <a:extLst>
                <a:ext uri="{FF2B5EF4-FFF2-40B4-BE49-F238E27FC236}">
                  <a16:creationId xmlns:a16="http://schemas.microsoft.com/office/drawing/2014/main" id="{EA107097-3C6E-4593-B479-BF5654358AD0}"/>
                </a:ext>
              </a:extLst>
            </p:cNvPr>
            <p:cNvCxnSpPr/>
            <p:nvPr/>
          </p:nvCxnSpPr>
          <p:spPr>
            <a:xfrm rot="5400000">
              <a:off x="24318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to 31">
              <a:extLst>
                <a:ext uri="{FF2B5EF4-FFF2-40B4-BE49-F238E27FC236}">
                  <a16:creationId xmlns:a16="http://schemas.microsoft.com/office/drawing/2014/main" id="{D35BADAB-3785-439F-9234-AD126FDC1D9E}"/>
                </a:ext>
              </a:extLst>
            </p:cNvPr>
            <p:cNvCxnSpPr/>
            <p:nvPr/>
          </p:nvCxnSpPr>
          <p:spPr>
            <a:xfrm rot="5400000">
              <a:off x="22794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ector reto 32">
              <a:extLst>
                <a:ext uri="{FF2B5EF4-FFF2-40B4-BE49-F238E27FC236}">
                  <a16:creationId xmlns:a16="http://schemas.microsoft.com/office/drawing/2014/main" id="{41A7494D-77B7-4E30-A1D3-270906BB5F89}"/>
                </a:ext>
              </a:extLst>
            </p:cNvPr>
            <p:cNvCxnSpPr/>
            <p:nvPr/>
          </p:nvCxnSpPr>
          <p:spPr>
            <a:xfrm rot="5400000">
              <a:off x="21270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reto 33">
              <a:extLst>
                <a:ext uri="{FF2B5EF4-FFF2-40B4-BE49-F238E27FC236}">
                  <a16:creationId xmlns:a16="http://schemas.microsoft.com/office/drawing/2014/main" id="{552D306F-2766-4DC8-AC90-F002542352F2}"/>
                </a:ext>
              </a:extLst>
            </p:cNvPr>
            <p:cNvCxnSpPr/>
            <p:nvPr/>
          </p:nvCxnSpPr>
          <p:spPr>
            <a:xfrm rot="5400000">
              <a:off x="19746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to 34">
              <a:extLst>
                <a:ext uri="{FF2B5EF4-FFF2-40B4-BE49-F238E27FC236}">
                  <a16:creationId xmlns:a16="http://schemas.microsoft.com/office/drawing/2014/main" id="{C142E00A-703B-42EC-98EF-B46AA66DB819}"/>
                </a:ext>
              </a:extLst>
            </p:cNvPr>
            <p:cNvCxnSpPr/>
            <p:nvPr/>
          </p:nvCxnSpPr>
          <p:spPr>
            <a:xfrm rot="5400000">
              <a:off x="1822271" y="1352540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to 35">
              <a:extLst>
                <a:ext uri="{FF2B5EF4-FFF2-40B4-BE49-F238E27FC236}">
                  <a16:creationId xmlns:a16="http://schemas.microsoft.com/office/drawing/2014/main" id="{FE77B5E6-CC7C-4049-81FD-0FD587C8708E}"/>
                </a:ext>
              </a:extLst>
            </p:cNvPr>
            <p:cNvCxnSpPr/>
            <p:nvPr/>
          </p:nvCxnSpPr>
          <p:spPr>
            <a:xfrm rot="5400000">
              <a:off x="1669871" y="136282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reto 15">
              <a:extLst>
                <a:ext uri="{FF2B5EF4-FFF2-40B4-BE49-F238E27FC236}">
                  <a16:creationId xmlns:a16="http://schemas.microsoft.com/office/drawing/2014/main" id="{AC5864E7-C07F-4942-9137-EE242C107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9946" y="4528069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3" name="Retângulo 8">
              <a:extLst>
                <a:ext uri="{FF2B5EF4-FFF2-40B4-BE49-F238E27FC236}">
                  <a16:creationId xmlns:a16="http://schemas.microsoft.com/office/drawing/2014/main" id="{6BD61313-B7E4-461E-8D96-0292BC84558B}"/>
                </a:ext>
              </a:extLst>
            </p:cNvPr>
            <p:cNvSpPr/>
            <p:nvPr/>
          </p:nvSpPr>
          <p:spPr>
            <a:xfrm rot="3480423">
              <a:off x="4682340" y="5483921"/>
              <a:ext cx="140211" cy="7736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516338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BA1A32FC-8234-42F9-ADEE-B5F294D2F32D}"/>
              </a:ext>
            </a:extLst>
          </p:cNvPr>
          <p:cNvSpPr txBox="1"/>
          <p:nvPr/>
        </p:nvSpPr>
        <p:spPr>
          <a:xfrm>
            <a:off x="560336" y="191736"/>
            <a:ext cx="555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Pendulo com mola e amortecimento com massa regulável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6343B17-ABAD-45EB-A13D-173F7037266D}"/>
              </a:ext>
            </a:extLst>
          </p:cNvPr>
          <p:cNvGrpSpPr/>
          <p:nvPr/>
        </p:nvGrpSpPr>
        <p:grpSpPr>
          <a:xfrm rot="16200000">
            <a:off x="1061466" y="633701"/>
            <a:ext cx="4592007" cy="5511210"/>
            <a:chOff x="1159799" y="188859"/>
            <a:chExt cx="4592007" cy="5511210"/>
          </a:xfrm>
        </p:grpSpPr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83A732A8-CB9B-4505-8FAF-5588D4BD7FE2}"/>
                </a:ext>
              </a:extLst>
            </p:cNvPr>
            <p:cNvSpPr/>
            <p:nvPr/>
          </p:nvSpPr>
          <p:spPr>
            <a:xfrm rot="16200000" flipV="1">
              <a:off x="2145637" y="4325942"/>
              <a:ext cx="733436" cy="2805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33" name="Grupo 45">
              <a:extLst>
                <a:ext uri="{FF2B5EF4-FFF2-40B4-BE49-F238E27FC236}">
                  <a16:creationId xmlns:a16="http://schemas.microsoft.com/office/drawing/2014/main" id="{3E4E1C97-65A3-4894-B854-B1315B6E816B}"/>
                </a:ext>
              </a:extLst>
            </p:cNvPr>
            <p:cNvGrpSpPr/>
            <p:nvPr/>
          </p:nvGrpSpPr>
          <p:grpSpPr>
            <a:xfrm rot="20136981">
              <a:off x="2533051" y="4058047"/>
              <a:ext cx="1566198" cy="223111"/>
              <a:chOff x="2349748" y="800708"/>
              <a:chExt cx="1271487" cy="324036"/>
            </a:xfrm>
          </p:grpSpPr>
          <p:cxnSp>
            <p:nvCxnSpPr>
              <p:cNvPr id="80" name="Conector reto 44">
                <a:extLst>
                  <a:ext uri="{FF2B5EF4-FFF2-40B4-BE49-F238E27FC236}">
                    <a16:creationId xmlns:a16="http://schemas.microsoft.com/office/drawing/2014/main" id="{86D855A4-65C9-41A1-A146-56065E1779A8}"/>
                  </a:ext>
                </a:extLst>
              </p:cNvPr>
              <p:cNvCxnSpPr/>
              <p:nvPr/>
            </p:nvCxnSpPr>
            <p:spPr>
              <a:xfrm>
                <a:off x="2411760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1" name="Elipse 45">
                <a:extLst>
                  <a:ext uri="{FF2B5EF4-FFF2-40B4-BE49-F238E27FC236}">
                    <a16:creationId xmlns:a16="http://schemas.microsoft.com/office/drawing/2014/main" id="{92C59FD6-A488-4DDE-AEA5-0FBADADC1A16}"/>
                  </a:ext>
                </a:extLst>
              </p:cNvPr>
              <p:cNvSpPr/>
              <p:nvPr/>
            </p:nvSpPr>
            <p:spPr>
              <a:xfrm>
                <a:off x="2349748" y="890718"/>
                <a:ext cx="70351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2" name="Fluxograma: Armazenamento de acesso direto 46">
                <a:extLst>
                  <a:ext uri="{FF2B5EF4-FFF2-40B4-BE49-F238E27FC236}">
                    <a16:creationId xmlns:a16="http://schemas.microsoft.com/office/drawing/2014/main" id="{C1499DF1-E6D5-4297-8ADA-BD8FC7829B44}"/>
                  </a:ext>
                </a:extLst>
              </p:cNvPr>
              <p:cNvSpPr/>
              <p:nvPr/>
            </p:nvSpPr>
            <p:spPr>
              <a:xfrm>
                <a:off x="2663788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Fluxograma: Armazenamento de acesso direto 47">
                <a:extLst>
                  <a:ext uri="{FF2B5EF4-FFF2-40B4-BE49-F238E27FC236}">
                    <a16:creationId xmlns:a16="http://schemas.microsoft.com/office/drawing/2014/main" id="{838E9CB4-A5A3-400B-B43D-2B1FC266C721}"/>
                  </a:ext>
                </a:extLst>
              </p:cNvPr>
              <p:cNvSpPr/>
              <p:nvPr/>
            </p:nvSpPr>
            <p:spPr>
              <a:xfrm>
                <a:off x="2771800" y="800708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Fluxograma: Armazenamento de acesso direto 48">
                <a:extLst>
                  <a:ext uri="{FF2B5EF4-FFF2-40B4-BE49-F238E27FC236}">
                    <a16:creationId xmlns:a16="http://schemas.microsoft.com/office/drawing/2014/main" id="{3906E32E-2E11-4B3B-99F5-F6B7D5A74AE1}"/>
                  </a:ext>
                </a:extLst>
              </p:cNvPr>
              <p:cNvSpPr/>
              <p:nvPr/>
            </p:nvSpPr>
            <p:spPr>
              <a:xfrm>
                <a:off x="3095836" y="890718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innerShdw blurRad="63500" dist="50800" dir="27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5" name="Conector reto 49">
                <a:extLst>
                  <a:ext uri="{FF2B5EF4-FFF2-40B4-BE49-F238E27FC236}">
                    <a16:creationId xmlns:a16="http://schemas.microsoft.com/office/drawing/2014/main" id="{BC3483C6-CB08-418B-8638-9E448FFC37CC}"/>
                  </a:ext>
                </a:extLst>
              </p:cNvPr>
              <p:cNvCxnSpPr/>
              <p:nvPr/>
            </p:nvCxnSpPr>
            <p:spPr>
              <a:xfrm>
                <a:off x="3275856" y="962726"/>
                <a:ext cx="324036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6" name="Elipse 50">
                <a:extLst>
                  <a:ext uri="{FF2B5EF4-FFF2-40B4-BE49-F238E27FC236}">
                    <a16:creationId xmlns:a16="http://schemas.microsoft.com/office/drawing/2014/main" id="{7F97B7C2-526D-4EFA-BD66-F5CC9A6A70F0}"/>
                  </a:ext>
                </a:extLst>
              </p:cNvPr>
              <p:cNvSpPr/>
              <p:nvPr/>
            </p:nvSpPr>
            <p:spPr>
              <a:xfrm>
                <a:off x="3550884" y="890718"/>
                <a:ext cx="70351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629520A0-22B7-4BE6-9A31-D4D78DEFDAE3}"/>
                </a:ext>
              </a:extLst>
            </p:cNvPr>
            <p:cNvSpPr/>
            <p:nvPr/>
          </p:nvSpPr>
          <p:spPr>
            <a:xfrm rot="16200000" flipV="1">
              <a:off x="2144546" y="3487899"/>
              <a:ext cx="733436" cy="280576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36" name="Grupo 36">
              <a:extLst>
                <a:ext uri="{FF2B5EF4-FFF2-40B4-BE49-F238E27FC236}">
                  <a16:creationId xmlns:a16="http://schemas.microsoft.com/office/drawing/2014/main" id="{1FDFE524-FA0E-4A92-AF91-CFB2CB8D9381}"/>
                </a:ext>
              </a:extLst>
            </p:cNvPr>
            <p:cNvGrpSpPr/>
            <p:nvPr/>
          </p:nvGrpSpPr>
          <p:grpSpPr>
            <a:xfrm rot="20256303">
              <a:off x="2520912" y="3313463"/>
              <a:ext cx="1189524" cy="233983"/>
              <a:chOff x="755576" y="1484784"/>
              <a:chExt cx="1368152" cy="288032"/>
            </a:xfrm>
          </p:grpSpPr>
          <p:pic>
            <p:nvPicPr>
              <p:cNvPr id="77" name="Picture 2" descr="C:\Users\Vergílio\Desktop\Apresentações e Imagens\IMAGENS\apostila de matlab\massamolaamort2.bmp">
                <a:extLst>
                  <a:ext uri="{FF2B5EF4-FFF2-40B4-BE49-F238E27FC236}">
                    <a16:creationId xmlns:a16="http://schemas.microsoft.com/office/drawing/2014/main" id="{3C4F3B00-EAD4-4407-827B-D4E0A2437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3281" t="34363" r="63367" b="53610"/>
              <a:stretch>
                <a:fillRect/>
              </a:stretch>
            </p:blipFill>
            <p:spPr bwMode="auto">
              <a:xfrm>
                <a:off x="827584" y="1484784"/>
                <a:ext cx="1193275" cy="28803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8" name="Elipse 42">
                <a:extLst>
                  <a:ext uri="{FF2B5EF4-FFF2-40B4-BE49-F238E27FC236}">
                    <a16:creationId xmlns:a16="http://schemas.microsoft.com/office/drawing/2014/main" id="{0796E176-1A7A-4D48-A069-A72DE9AEB127}"/>
                  </a:ext>
                </a:extLst>
              </p:cNvPr>
              <p:cNvSpPr/>
              <p:nvPr/>
            </p:nvSpPr>
            <p:spPr>
              <a:xfrm>
                <a:off x="755576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9" name="Elipse 43">
                <a:extLst>
                  <a:ext uri="{FF2B5EF4-FFF2-40B4-BE49-F238E27FC236}">
                    <a16:creationId xmlns:a16="http://schemas.microsoft.com/office/drawing/2014/main" id="{EA50D9CC-7A25-4665-8F2F-68389DFA539F}"/>
                  </a:ext>
                </a:extLst>
              </p:cNvPr>
              <p:cNvSpPr/>
              <p:nvPr/>
            </p:nvSpPr>
            <p:spPr>
              <a:xfrm>
                <a:off x="1979712" y="1556792"/>
                <a:ext cx="144016" cy="144016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B28AE955-BD00-41E9-9372-CF0223519D16}"/>
                </a:ext>
              </a:extLst>
            </p:cNvPr>
            <p:cNvSpPr/>
            <p:nvPr/>
          </p:nvSpPr>
          <p:spPr>
            <a:xfrm flipV="1">
              <a:off x="1961267" y="1027435"/>
              <a:ext cx="1323203" cy="609600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8" name="Retângulo 8">
              <a:extLst>
                <a:ext uri="{FF2B5EF4-FFF2-40B4-BE49-F238E27FC236}">
                  <a16:creationId xmlns:a16="http://schemas.microsoft.com/office/drawing/2014/main" id="{6AE5FE1F-604D-4BC4-9F6E-E168CE4337E5}"/>
                </a:ext>
              </a:extLst>
            </p:cNvPr>
            <p:cNvSpPr/>
            <p:nvPr/>
          </p:nvSpPr>
          <p:spPr>
            <a:xfrm rot="3480423">
              <a:off x="1538904" y="3290436"/>
              <a:ext cx="4618434" cy="2008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70">
              <a:extLst>
                <a:ext uri="{FF2B5EF4-FFF2-40B4-BE49-F238E27FC236}">
                  <a16:creationId xmlns:a16="http://schemas.microsoft.com/office/drawing/2014/main" id="{BD6FA5BB-3619-43DB-9DDC-4518E1575920}"/>
                </a:ext>
              </a:extLst>
            </p:cNvPr>
            <p:cNvSpPr/>
            <p:nvPr/>
          </p:nvSpPr>
          <p:spPr>
            <a:xfrm>
              <a:off x="2446836" y="1268859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Fluxograma: Armazenamento de acesso direto 50">
              <a:extLst>
                <a:ext uri="{FF2B5EF4-FFF2-40B4-BE49-F238E27FC236}">
                  <a16:creationId xmlns:a16="http://schemas.microsoft.com/office/drawing/2014/main" id="{6627F765-556D-4204-8398-D63CCCBD1696}"/>
                </a:ext>
              </a:extLst>
            </p:cNvPr>
            <p:cNvSpPr/>
            <p:nvPr/>
          </p:nvSpPr>
          <p:spPr>
            <a:xfrm rot="14280000">
              <a:off x="4232588" y="4005068"/>
              <a:ext cx="509326" cy="824789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luxograma: Armazenamento de acesso direto 51">
              <a:extLst>
                <a:ext uri="{FF2B5EF4-FFF2-40B4-BE49-F238E27FC236}">
                  <a16:creationId xmlns:a16="http://schemas.microsoft.com/office/drawing/2014/main" id="{5ED515B5-4BD2-451B-8BB9-0C47C6473C49}"/>
                </a:ext>
              </a:extLst>
            </p:cNvPr>
            <p:cNvSpPr/>
            <p:nvPr/>
          </p:nvSpPr>
          <p:spPr>
            <a:xfrm rot="14280000">
              <a:off x="4331676" y="4140343"/>
              <a:ext cx="97208" cy="205200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5">
              <a:extLst>
                <a:ext uri="{FF2B5EF4-FFF2-40B4-BE49-F238E27FC236}">
                  <a16:creationId xmlns:a16="http://schemas.microsoft.com/office/drawing/2014/main" id="{D5A54DA1-F0B7-4FDB-99E3-558D539A61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7989" y="4891876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7">
              <a:extLst>
                <a:ext uri="{FF2B5EF4-FFF2-40B4-BE49-F238E27FC236}">
                  <a16:creationId xmlns:a16="http://schemas.microsoft.com/office/drawing/2014/main" id="{70ADCD58-537D-4CD9-AAA5-09A8C0A09C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9272" y="4195016"/>
              <a:ext cx="545668" cy="84656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ixaDeTexto 21">
              <a:extLst>
                <a:ext uri="{FF2B5EF4-FFF2-40B4-BE49-F238E27FC236}">
                  <a16:creationId xmlns:a16="http://schemas.microsoft.com/office/drawing/2014/main" id="{B66AA406-4AAB-480A-A143-8BCC36367DA0}"/>
                </a:ext>
              </a:extLst>
            </p:cNvPr>
            <p:cNvSpPr txBox="1"/>
            <p:nvPr/>
          </p:nvSpPr>
          <p:spPr>
            <a:xfrm rot="5400000">
              <a:off x="5094862" y="4160986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L1</a:t>
              </a:r>
              <a:endParaRPr lang="pt-BR" baseline="-25000" dirty="0"/>
            </a:p>
          </p:txBody>
        </p:sp>
        <p:sp>
          <p:nvSpPr>
            <p:cNvPr id="22" name="CaixaDeTexto 55">
              <a:extLst>
                <a:ext uri="{FF2B5EF4-FFF2-40B4-BE49-F238E27FC236}">
                  <a16:creationId xmlns:a16="http://schemas.microsoft.com/office/drawing/2014/main" id="{089A8237-733C-4752-B118-556596E79C70}"/>
                </a:ext>
              </a:extLst>
            </p:cNvPr>
            <p:cNvSpPr txBox="1"/>
            <p:nvPr/>
          </p:nvSpPr>
          <p:spPr>
            <a:xfrm rot="5400000">
              <a:off x="2248957" y="1436393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</a:t>
              </a:r>
              <a:endParaRPr lang="pt-BR" baseline="-25000" dirty="0"/>
            </a:p>
          </p:txBody>
        </p:sp>
        <p:sp>
          <p:nvSpPr>
            <p:cNvPr id="53" name="Retângulo 8">
              <a:extLst>
                <a:ext uri="{FF2B5EF4-FFF2-40B4-BE49-F238E27FC236}">
                  <a16:creationId xmlns:a16="http://schemas.microsoft.com/office/drawing/2014/main" id="{E7B5B0D4-59C7-4C0A-A64D-517C0C61BE4C}"/>
                </a:ext>
              </a:extLst>
            </p:cNvPr>
            <p:cNvSpPr/>
            <p:nvPr/>
          </p:nvSpPr>
          <p:spPr>
            <a:xfrm rot="3480423">
              <a:off x="4134769" y="4019192"/>
              <a:ext cx="321937" cy="172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reto 15">
              <a:extLst>
                <a:ext uri="{FF2B5EF4-FFF2-40B4-BE49-F238E27FC236}">
                  <a16:creationId xmlns:a16="http://schemas.microsoft.com/office/drawing/2014/main" id="{7EE25979-F040-4996-8FA5-8ED83700A2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1106" y="1091994"/>
              <a:ext cx="0" cy="432000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15">
              <a:extLst>
                <a:ext uri="{FF2B5EF4-FFF2-40B4-BE49-F238E27FC236}">
                  <a16:creationId xmlns:a16="http://schemas.microsoft.com/office/drawing/2014/main" id="{07A73823-43C9-4046-A2A7-FF4C50DE4C20}"/>
                </a:ext>
              </a:extLst>
            </p:cNvPr>
            <p:cNvCxnSpPr>
              <a:cxnSpLocks/>
            </p:cNvCxnSpPr>
            <p:nvPr/>
          </p:nvCxnSpPr>
          <p:spPr>
            <a:xfrm>
              <a:off x="1237982" y="1426866"/>
              <a:ext cx="2241913" cy="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15">
              <a:extLst>
                <a:ext uri="{FF2B5EF4-FFF2-40B4-BE49-F238E27FC236}">
                  <a16:creationId xmlns:a16="http://schemas.microsoft.com/office/drawing/2014/main" id="{39EBC3AE-8ED3-4587-8834-3566EC9120CD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>
              <a:off x="2622868" y="1448824"/>
              <a:ext cx="2446661" cy="3884649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CaixaDeTexto 55">
              <a:extLst>
                <a:ext uri="{FF2B5EF4-FFF2-40B4-BE49-F238E27FC236}">
                  <a16:creationId xmlns:a16="http://schemas.microsoft.com/office/drawing/2014/main" id="{A93DB198-4986-4FCB-9F85-5AD185CA0353}"/>
                </a:ext>
              </a:extLst>
            </p:cNvPr>
            <p:cNvSpPr txBox="1"/>
            <p:nvPr/>
          </p:nvSpPr>
          <p:spPr>
            <a:xfrm rot="5400000">
              <a:off x="2843533" y="2599569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Ɵ</a:t>
              </a:r>
              <a:endParaRPr lang="pt-BR" baseline="-25000" dirty="0"/>
            </a:p>
          </p:txBody>
        </p:sp>
        <p:sp>
          <p:nvSpPr>
            <p:cNvPr id="61" name="Arc 60">
              <a:extLst>
                <a:ext uri="{FF2B5EF4-FFF2-40B4-BE49-F238E27FC236}">
                  <a16:creationId xmlns:a16="http://schemas.microsoft.com/office/drawing/2014/main" id="{C6E97671-C814-4681-8C53-B310DDFFD32F}"/>
                </a:ext>
              </a:extLst>
            </p:cNvPr>
            <p:cNvSpPr/>
            <p:nvPr/>
          </p:nvSpPr>
          <p:spPr>
            <a:xfrm>
              <a:off x="1366836" y="188859"/>
              <a:ext cx="2520000" cy="2520000"/>
            </a:xfrm>
            <a:prstGeom prst="arc">
              <a:avLst>
                <a:gd name="adj1" fmla="val 3533136"/>
                <a:gd name="adj2" fmla="val 5357011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aixaDeTexto 9">
                  <a:extLst>
                    <a:ext uri="{FF2B5EF4-FFF2-40B4-BE49-F238E27FC236}">
                      <a16:creationId xmlns:a16="http://schemas.microsoft.com/office/drawing/2014/main" id="{5BC0FBD1-16B0-4EA9-8D0A-B3D12C078FDF}"/>
                    </a:ext>
                  </a:extLst>
                </p:cNvPr>
                <p:cNvSpPr txBox="1"/>
                <p:nvPr/>
              </p:nvSpPr>
              <p:spPr>
                <a:xfrm rot="5400000">
                  <a:off x="2818985" y="3025869"/>
                  <a:ext cx="4388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8" name="CaixaDeTexto 9">
                  <a:extLst>
                    <a:ext uri="{FF2B5EF4-FFF2-40B4-BE49-F238E27FC236}">
                      <a16:creationId xmlns:a16="http://schemas.microsoft.com/office/drawing/2014/main" id="{5BC0FBD1-16B0-4EA9-8D0A-B3D12C078F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818985" y="3025869"/>
                  <a:ext cx="43883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/>
                <p:nvPr/>
              </p:nvSpPr>
              <p:spPr>
                <a:xfrm rot="5400000">
                  <a:off x="2990855" y="3749689"/>
                  <a:ext cx="411074" cy="3916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990855" y="3749689"/>
                  <a:ext cx="411074" cy="391646"/>
                </a:xfrm>
                <a:prstGeom prst="rect">
                  <a:avLst/>
                </a:prstGeom>
                <a:blipFill>
                  <a:blip r:embed="rId4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/>
                <p:nvPr/>
              </p:nvSpPr>
              <p:spPr>
                <a:xfrm rot="5400000">
                  <a:off x="3745089" y="4537548"/>
                  <a:ext cx="5061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745089" y="4537548"/>
                  <a:ext cx="50616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ector reto 15">
              <a:extLst>
                <a:ext uri="{FF2B5EF4-FFF2-40B4-BE49-F238E27FC236}">
                  <a16:creationId xmlns:a16="http://schemas.microsoft.com/office/drawing/2014/main" id="{1B02ACDA-1223-4616-B242-268437F9CF29}"/>
                </a:ext>
              </a:extLst>
            </p:cNvPr>
            <p:cNvCxnSpPr>
              <a:cxnSpLocks/>
            </p:cNvCxnSpPr>
            <p:nvPr/>
          </p:nvCxnSpPr>
          <p:spPr>
            <a:xfrm>
              <a:off x="1676764" y="3628186"/>
              <a:ext cx="812964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de seta reta 17">
              <a:extLst>
                <a:ext uri="{FF2B5EF4-FFF2-40B4-BE49-F238E27FC236}">
                  <a16:creationId xmlns:a16="http://schemas.microsoft.com/office/drawing/2014/main" id="{9EB80569-DE01-4AB0-B5BA-2EE4D188EA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7387" y="1436392"/>
              <a:ext cx="0" cy="2191405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CaixaDeTexto 21">
              <a:extLst>
                <a:ext uri="{FF2B5EF4-FFF2-40B4-BE49-F238E27FC236}">
                  <a16:creationId xmlns:a16="http://schemas.microsoft.com/office/drawing/2014/main" id="{5BEDFA11-4421-4A9D-A4FB-89862E42C206}"/>
                </a:ext>
              </a:extLst>
            </p:cNvPr>
            <p:cNvSpPr txBox="1"/>
            <p:nvPr/>
          </p:nvSpPr>
          <p:spPr>
            <a:xfrm rot="5400000">
              <a:off x="1673869" y="2026519"/>
              <a:ext cx="59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L2</a:t>
              </a:r>
              <a:endParaRPr lang="pt-BR" baseline="-25000" dirty="0"/>
            </a:p>
          </p:txBody>
        </p:sp>
        <p:cxnSp>
          <p:nvCxnSpPr>
            <p:cNvPr id="91" name="Conector reto 26">
              <a:extLst>
                <a:ext uri="{FF2B5EF4-FFF2-40B4-BE49-F238E27FC236}">
                  <a16:creationId xmlns:a16="http://schemas.microsoft.com/office/drawing/2014/main" id="{F1156DBE-ACD8-4511-9433-9E1345FDDF5F}"/>
                </a:ext>
              </a:extLst>
            </p:cNvPr>
            <p:cNvCxnSpPr/>
            <p:nvPr/>
          </p:nvCxnSpPr>
          <p:spPr>
            <a:xfrm>
              <a:off x="2238434" y="3187465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ector reto 27">
              <a:extLst>
                <a:ext uri="{FF2B5EF4-FFF2-40B4-BE49-F238E27FC236}">
                  <a16:creationId xmlns:a16="http://schemas.microsoft.com/office/drawing/2014/main" id="{A049152E-0EEB-4340-89D7-0CF2CBB70244}"/>
                </a:ext>
              </a:extLst>
            </p:cNvPr>
            <p:cNvCxnSpPr/>
            <p:nvPr/>
          </p:nvCxnSpPr>
          <p:spPr>
            <a:xfrm>
              <a:off x="2238434" y="3339865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Conector reto 28">
              <a:extLst>
                <a:ext uri="{FF2B5EF4-FFF2-40B4-BE49-F238E27FC236}">
                  <a16:creationId xmlns:a16="http://schemas.microsoft.com/office/drawing/2014/main" id="{90DFA0CA-C0C2-494D-A46C-956F9D17E58C}"/>
                </a:ext>
              </a:extLst>
            </p:cNvPr>
            <p:cNvCxnSpPr/>
            <p:nvPr/>
          </p:nvCxnSpPr>
          <p:spPr>
            <a:xfrm>
              <a:off x="2238434" y="3492265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reto 29">
              <a:extLst>
                <a:ext uri="{FF2B5EF4-FFF2-40B4-BE49-F238E27FC236}">
                  <a16:creationId xmlns:a16="http://schemas.microsoft.com/office/drawing/2014/main" id="{13585FA8-68FA-458E-B754-5CACAC627BEB}"/>
                </a:ext>
              </a:extLst>
            </p:cNvPr>
            <p:cNvCxnSpPr/>
            <p:nvPr/>
          </p:nvCxnSpPr>
          <p:spPr>
            <a:xfrm>
              <a:off x="2238434" y="3644665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Conector reto 30">
              <a:extLst>
                <a:ext uri="{FF2B5EF4-FFF2-40B4-BE49-F238E27FC236}">
                  <a16:creationId xmlns:a16="http://schemas.microsoft.com/office/drawing/2014/main" id="{2D176B35-1623-4FED-BC82-A32C0B8030F7}"/>
                </a:ext>
              </a:extLst>
            </p:cNvPr>
            <p:cNvCxnSpPr/>
            <p:nvPr/>
          </p:nvCxnSpPr>
          <p:spPr>
            <a:xfrm>
              <a:off x="2238434" y="3797065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Retângulo 36">
              <a:extLst>
                <a:ext uri="{FF2B5EF4-FFF2-40B4-BE49-F238E27FC236}">
                  <a16:creationId xmlns:a16="http://schemas.microsoft.com/office/drawing/2014/main" id="{2C532580-84EC-4C86-A8EE-34DF051384D8}"/>
                </a:ext>
              </a:extLst>
            </p:cNvPr>
            <p:cNvSpPr/>
            <p:nvPr/>
          </p:nvSpPr>
          <p:spPr>
            <a:xfrm>
              <a:off x="2140708" y="3065225"/>
              <a:ext cx="180020" cy="1800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3" name="Conector reto 27">
              <a:extLst>
                <a:ext uri="{FF2B5EF4-FFF2-40B4-BE49-F238E27FC236}">
                  <a16:creationId xmlns:a16="http://schemas.microsoft.com/office/drawing/2014/main" id="{066F1C6F-E474-4E77-85FF-80885A164D35}"/>
                </a:ext>
              </a:extLst>
            </p:cNvPr>
            <p:cNvCxnSpPr/>
            <p:nvPr/>
          </p:nvCxnSpPr>
          <p:spPr>
            <a:xfrm rot="5400000">
              <a:off x="32432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to 28">
              <a:extLst>
                <a:ext uri="{FF2B5EF4-FFF2-40B4-BE49-F238E27FC236}">
                  <a16:creationId xmlns:a16="http://schemas.microsoft.com/office/drawing/2014/main" id="{861F6093-6081-402E-9563-844F3C3269D8}"/>
                </a:ext>
              </a:extLst>
            </p:cNvPr>
            <p:cNvCxnSpPr/>
            <p:nvPr/>
          </p:nvCxnSpPr>
          <p:spPr>
            <a:xfrm rot="5400000">
              <a:off x="30908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29">
              <a:extLst>
                <a:ext uri="{FF2B5EF4-FFF2-40B4-BE49-F238E27FC236}">
                  <a16:creationId xmlns:a16="http://schemas.microsoft.com/office/drawing/2014/main" id="{13A84F0B-A19C-41C8-B2B9-EF548A7F9AF2}"/>
                </a:ext>
              </a:extLst>
            </p:cNvPr>
            <p:cNvCxnSpPr/>
            <p:nvPr/>
          </p:nvCxnSpPr>
          <p:spPr>
            <a:xfrm rot="5400000">
              <a:off x="29384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Conector reto 30">
              <a:extLst>
                <a:ext uri="{FF2B5EF4-FFF2-40B4-BE49-F238E27FC236}">
                  <a16:creationId xmlns:a16="http://schemas.microsoft.com/office/drawing/2014/main" id="{EA107097-3C6E-4593-B479-BF5654358AD0}"/>
                </a:ext>
              </a:extLst>
            </p:cNvPr>
            <p:cNvCxnSpPr/>
            <p:nvPr/>
          </p:nvCxnSpPr>
          <p:spPr>
            <a:xfrm rot="5400000">
              <a:off x="27860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Conector reto 31">
              <a:extLst>
                <a:ext uri="{FF2B5EF4-FFF2-40B4-BE49-F238E27FC236}">
                  <a16:creationId xmlns:a16="http://schemas.microsoft.com/office/drawing/2014/main" id="{D35BADAB-3785-439F-9234-AD126FDC1D9E}"/>
                </a:ext>
              </a:extLst>
            </p:cNvPr>
            <p:cNvCxnSpPr/>
            <p:nvPr/>
          </p:nvCxnSpPr>
          <p:spPr>
            <a:xfrm rot="5400000">
              <a:off x="26336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Conector reto 32">
              <a:extLst>
                <a:ext uri="{FF2B5EF4-FFF2-40B4-BE49-F238E27FC236}">
                  <a16:creationId xmlns:a16="http://schemas.microsoft.com/office/drawing/2014/main" id="{41A7494D-77B7-4E30-A1D3-270906BB5F89}"/>
                </a:ext>
              </a:extLst>
            </p:cNvPr>
            <p:cNvCxnSpPr/>
            <p:nvPr/>
          </p:nvCxnSpPr>
          <p:spPr>
            <a:xfrm rot="5400000">
              <a:off x="24812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reto 33">
              <a:extLst>
                <a:ext uri="{FF2B5EF4-FFF2-40B4-BE49-F238E27FC236}">
                  <a16:creationId xmlns:a16="http://schemas.microsoft.com/office/drawing/2014/main" id="{552D306F-2766-4DC8-AC90-F002542352F2}"/>
                </a:ext>
              </a:extLst>
            </p:cNvPr>
            <p:cNvCxnSpPr/>
            <p:nvPr/>
          </p:nvCxnSpPr>
          <p:spPr>
            <a:xfrm rot="5400000">
              <a:off x="23288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reto 34">
              <a:extLst>
                <a:ext uri="{FF2B5EF4-FFF2-40B4-BE49-F238E27FC236}">
                  <a16:creationId xmlns:a16="http://schemas.microsoft.com/office/drawing/2014/main" id="{C142E00A-703B-42EC-98EF-B46AA66DB819}"/>
                </a:ext>
              </a:extLst>
            </p:cNvPr>
            <p:cNvCxnSpPr/>
            <p:nvPr/>
          </p:nvCxnSpPr>
          <p:spPr>
            <a:xfrm rot="5400000">
              <a:off x="2176497" y="874746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reto 35">
              <a:extLst>
                <a:ext uri="{FF2B5EF4-FFF2-40B4-BE49-F238E27FC236}">
                  <a16:creationId xmlns:a16="http://schemas.microsoft.com/office/drawing/2014/main" id="{FE77B5E6-CC7C-4049-81FD-0FD587C8708E}"/>
                </a:ext>
              </a:extLst>
            </p:cNvPr>
            <p:cNvCxnSpPr/>
            <p:nvPr/>
          </p:nvCxnSpPr>
          <p:spPr>
            <a:xfrm rot="5400000">
              <a:off x="2024097" y="885032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reto 15">
              <a:extLst>
                <a:ext uri="{FF2B5EF4-FFF2-40B4-BE49-F238E27FC236}">
                  <a16:creationId xmlns:a16="http://schemas.microsoft.com/office/drawing/2014/main" id="{AC5864E7-C07F-4942-9137-EE242C107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4172" y="4050275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reto 26">
              <a:extLst>
                <a:ext uri="{FF2B5EF4-FFF2-40B4-BE49-F238E27FC236}">
                  <a16:creationId xmlns:a16="http://schemas.microsoft.com/office/drawing/2014/main" id="{32E86FD2-48BB-4700-8FEB-9224CF01F39D}"/>
                </a:ext>
              </a:extLst>
            </p:cNvPr>
            <p:cNvCxnSpPr/>
            <p:nvPr/>
          </p:nvCxnSpPr>
          <p:spPr>
            <a:xfrm>
              <a:off x="2239525" y="40255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ector reto 27">
              <a:extLst>
                <a:ext uri="{FF2B5EF4-FFF2-40B4-BE49-F238E27FC236}">
                  <a16:creationId xmlns:a16="http://schemas.microsoft.com/office/drawing/2014/main" id="{EF4F9216-E55B-474F-A480-E5EF9572CDD6}"/>
                </a:ext>
              </a:extLst>
            </p:cNvPr>
            <p:cNvCxnSpPr/>
            <p:nvPr/>
          </p:nvCxnSpPr>
          <p:spPr>
            <a:xfrm>
              <a:off x="2239525" y="41779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reto 28">
              <a:extLst>
                <a:ext uri="{FF2B5EF4-FFF2-40B4-BE49-F238E27FC236}">
                  <a16:creationId xmlns:a16="http://schemas.microsoft.com/office/drawing/2014/main" id="{2AC707C5-1ED1-48B0-8BFA-A41C785E8975}"/>
                </a:ext>
              </a:extLst>
            </p:cNvPr>
            <p:cNvCxnSpPr/>
            <p:nvPr/>
          </p:nvCxnSpPr>
          <p:spPr>
            <a:xfrm>
              <a:off x="2239525" y="43303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reto 29">
              <a:extLst>
                <a:ext uri="{FF2B5EF4-FFF2-40B4-BE49-F238E27FC236}">
                  <a16:creationId xmlns:a16="http://schemas.microsoft.com/office/drawing/2014/main" id="{44248F36-C6F8-45C6-9D2C-1EF886219307}"/>
                </a:ext>
              </a:extLst>
            </p:cNvPr>
            <p:cNvCxnSpPr/>
            <p:nvPr/>
          </p:nvCxnSpPr>
          <p:spPr>
            <a:xfrm>
              <a:off x="2239525" y="44827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Conector reto 30">
              <a:extLst>
                <a:ext uri="{FF2B5EF4-FFF2-40B4-BE49-F238E27FC236}">
                  <a16:creationId xmlns:a16="http://schemas.microsoft.com/office/drawing/2014/main" id="{B8FC1076-06F3-4BD3-8B5E-4BFB6CAEFCFB}"/>
                </a:ext>
              </a:extLst>
            </p:cNvPr>
            <p:cNvCxnSpPr/>
            <p:nvPr/>
          </p:nvCxnSpPr>
          <p:spPr>
            <a:xfrm>
              <a:off x="2239525" y="4635108"/>
              <a:ext cx="118298" cy="1707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ector reto 15">
              <a:extLst>
                <a:ext uri="{FF2B5EF4-FFF2-40B4-BE49-F238E27FC236}">
                  <a16:creationId xmlns:a16="http://schemas.microsoft.com/office/drawing/2014/main" id="{69905B74-03ED-4453-A5D5-8BFC7AA39343}"/>
                </a:ext>
              </a:extLst>
            </p:cNvPr>
            <p:cNvCxnSpPr>
              <a:cxnSpLocks/>
            </p:cNvCxnSpPr>
            <p:nvPr/>
          </p:nvCxnSpPr>
          <p:spPr>
            <a:xfrm>
              <a:off x="1159799" y="4462257"/>
              <a:ext cx="1366011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Conector de seta reta 17">
              <a:extLst>
                <a:ext uri="{FF2B5EF4-FFF2-40B4-BE49-F238E27FC236}">
                  <a16:creationId xmlns:a16="http://schemas.microsoft.com/office/drawing/2014/main" id="{24CDA3EF-8E25-4A32-A2B4-00801FFE89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0428" y="1448824"/>
              <a:ext cx="0" cy="301304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CaixaDeTexto 21">
              <a:extLst>
                <a:ext uri="{FF2B5EF4-FFF2-40B4-BE49-F238E27FC236}">
                  <a16:creationId xmlns:a16="http://schemas.microsoft.com/office/drawing/2014/main" id="{9DD8EC28-1D3E-4BF5-801C-3DFE19238F2D}"/>
                </a:ext>
              </a:extLst>
            </p:cNvPr>
            <p:cNvSpPr txBox="1"/>
            <p:nvPr/>
          </p:nvSpPr>
          <p:spPr>
            <a:xfrm rot="5400000">
              <a:off x="1133222" y="3675211"/>
              <a:ext cx="59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L3</a:t>
              </a:r>
              <a:endParaRPr lang="pt-BR" baseline="-25000" dirty="0"/>
            </a:p>
          </p:txBody>
        </p:sp>
        <p:sp>
          <p:nvSpPr>
            <p:cNvPr id="123" name="Retângulo 8">
              <a:extLst>
                <a:ext uri="{FF2B5EF4-FFF2-40B4-BE49-F238E27FC236}">
                  <a16:creationId xmlns:a16="http://schemas.microsoft.com/office/drawing/2014/main" id="{6BD61313-B7E4-461E-8D96-0292BC84558B}"/>
                </a:ext>
              </a:extLst>
            </p:cNvPr>
            <p:cNvSpPr/>
            <p:nvPr/>
          </p:nvSpPr>
          <p:spPr>
            <a:xfrm rot="3480423">
              <a:off x="5036566" y="5006127"/>
              <a:ext cx="140211" cy="7736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021339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BA1A32FC-8234-42F9-ADEE-B5F294D2F32D}"/>
              </a:ext>
            </a:extLst>
          </p:cNvPr>
          <p:cNvSpPr txBox="1"/>
          <p:nvPr/>
        </p:nvSpPr>
        <p:spPr>
          <a:xfrm>
            <a:off x="560336" y="191736"/>
            <a:ext cx="555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Pendulo com mola e amortecimento com massa regulável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A5B3827-955B-4F8C-BAD6-0A07F7E1C459}"/>
              </a:ext>
            </a:extLst>
          </p:cNvPr>
          <p:cNvGrpSpPr/>
          <p:nvPr/>
        </p:nvGrpSpPr>
        <p:grpSpPr>
          <a:xfrm>
            <a:off x="50511" y="725352"/>
            <a:ext cx="8986008" cy="5511210"/>
            <a:chOff x="50511" y="725352"/>
            <a:chExt cx="8986008" cy="5511210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D8209347-8B28-477B-8F63-97C981BFA550}"/>
                </a:ext>
              </a:extLst>
            </p:cNvPr>
            <p:cNvGrpSpPr/>
            <p:nvPr/>
          </p:nvGrpSpPr>
          <p:grpSpPr>
            <a:xfrm>
              <a:off x="50511" y="725352"/>
              <a:ext cx="4513824" cy="5511210"/>
              <a:chOff x="1237982" y="188859"/>
              <a:chExt cx="4513824" cy="5511210"/>
            </a:xfrm>
          </p:grpSpPr>
          <p:sp>
            <p:nvSpPr>
              <p:cNvPr id="98" name="Isosceles Triangle 97">
                <a:extLst>
                  <a:ext uri="{FF2B5EF4-FFF2-40B4-BE49-F238E27FC236}">
                    <a16:creationId xmlns:a16="http://schemas.microsoft.com/office/drawing/2014/main" id="{3E6F3894-C9DF-44D3-95C3-B59827C4C753}"/>
                  </a:ext>
                </a:extLst>
              </p:cNvPr>
              <p:cNvSpPr/>
              <p:nvPr/>
            </p:nvSpPr>
            <p:spPr>
              <a:xfrm rot="16200000" flipV="1">
                <a:off x="2145637" y="4325942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99" name="Grupo 45">
                <a:extLst>
                  <a:ext uri="{FF2B5EF4-FFF2-40B4-BE49-F238E27FC236}">
                    <a16:creationId xmlns:a16="http://schemas.microsoft.com/office/drawing/2014/main" id="{8CBEFD04-177A-45A5-B125-3B5E5C1AF436}"/>
                  </a:ext>
                </a:extLst>
              </p:cNvPr>
              <p:cNvGrpSpPr/>
              <p:nvPr/>
            </p:nvGrpSpPr>
            <p:grpSpPr>
              <a:xfrm rot="20136981">
                <a:off x="2533051" y="4058047"/>
                <a:ext cx="1566198" cy="223111"/>
                <a:chOff x="2349748" y="800708"/>
                <a:chExt cx="1271487" cy="324036"/>
              </a:xfrm>
            </p:grpSpPr>
            <p:cxnSp>
              <p:nvCxnSpPr>
                <p:cNvPr id="173" name="Conector reto 44">
                  <a:extLst>
                    <a:ext uri="{FF2B5EF4-FFF2-40B4-BE49-F238E27FC236}">
                      <a16:creationId xmlns:a16="http://schemas.microsoft.com/office/drawing/2014/main" id="{041F7247-99C6-448E-91EB-9B0BE3F79B35}"/>
                    </a:ext>
                  </a:extLst>
                </p:cNvPr>
                <p:cNvCxnSpPr/>
                <p:nvPr/>
              </p:nvCxnSpPr>
              <p:spPr>
                <a:xfrm>
                  <a:off x="2411760" y="962726"/>
                  <a:ext cx="324036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Elipse 45">
                  <a:extLst>
                    <a:ext uri="{FF2B5EF4-FFF2-40B4-BE49-F238E27FC236}">
                      <a16:creationId xmlns:a16="http://schemas.microsoft.com/office/drawing/2014/main" id="{C0794172-A98F-4D4C-97B4-6C0B911C6B1E}"/>
                    </a:ext>
                  </a:extLst>
                </p:cNvPr>
                <p:cNvSpPr/>
                <p:nvPr/>
              </p:nvSpPr>
              <p:spPr>
                <a:xfrm>
                  <a:off x="2349748" y="890718"/>
                  <a:ext cx="70351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5" name="Fluxograma: Armazenamento de acesso direto 46">
                  <a:extLst>
                    <a:ext uri="{FF2B5EF4-FFF2-40B4-BE49-F238E27FC236}">
                      <a16:creationId xmlns:a16="http://schemas.microsoft.com/office/drawing/2014/main" id="{EB158608-ACFC-4B36-9DE2-DD5617617FFC}"/>
                    </a:ext>
                  </a:extLst>
                </p:cNvPr>
                <p:cNvSpPr/>
                <p:nvPr/>
              </p:nvSpPr>
              <p:spPr>
                <a:xfrm>
                  <a:off x="2663788" y="890718"/>
                  <a:ext cx="216024" cy="144016"/>
                </a:xfrm>
                <a:prstGeom prst="flowChartMagneticDrum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6" name="Fluxograma: Armazenamento de acesso direto 47">
                  <a:extLst>
                    <a:ext uri="{FF2B5EF4-FFF2-40B4-BE49-F238E27FC236}">
                      <a16:creationId xmlns:a16="http://schemas.microsoft.com/office/drawing/2014/main" id="{F7F24E9C-43DD-4BD3-8035-373DF5EC5CF7}"/>
                    </a:ext>
                  </a:extLst>
                </p:cNvPr>
                <p:cNvSpPr/>
                <p:nvPr/>
              </p:nvSpPr>
              <p:spPr>
                <a:xfrm>
                  <a:off x="2771800" y="800708"/>
                  <a:ext cx="396044" cy="324036"/>
                </a:xfrm>
                <a:prstGeom prst="flowChartMagneticDrum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7" name="Fluxograma: Armazenamento de acesso direto 48">
                  <a:extLst>
                    <a:ext uri="{FF2B5EF4-FFF2-40B4-BE49-F238E27FC236}">
                      <a16:creationId xmlns:a16="http://schemas.microsoft.com/office/drawing/2014/main" id="{2E3755B6-29C3-4807-BA73-835CB0979BEE}"/>
                    </a:ext>
                  </a:extLst>
                </p:cNvPr>
                <p:cNvSpPr/>
                <p:nvPr/>
              </p:nvSpPr>
              <p:spPr>
                <a:xfrm>
                  <a:off x="3095836" y="890718"/>
                  <a:ext cx="216024" cy="144016"/>
                </a:xfrm>
                <a:prstGeom prst="flowChartMagneticDrum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78" name="Conector reto 49">
                  <a:extLst>
                    <a:ext uri="{FF2B5EF4-FFF2-40B4-BE49-F238E27FC236}">
                      <a16:creationId xmlns:a16="http://schemas.microsoft.com/office/drawing/2014/main" id="{68DB462C-7473-4890-A2A9-965386C5F512}"/>
                    </a:ext>
                  </a:extLst>
                </p:cNvPr>
                <p:cNvCxnSpPr/>
                <p:nvPr/>
              </p:nvCxnSpPr>
              <p:spPr>
                <a:xfrm>
                  <a:off x="3275856" y="962726"/>
                  <a:ext cx="324036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9" name="Elipse 50">
                  <a:extLst>
                    <a:ext uri="{FF2B5EF4-FFF2-40B4-BE49-F238E27FC236}">
                      <a16:creationId xmlns:a16="http://schemas.microsoft.com/office/drawing/2014/main" id="{B67A61A2-46C6-448C-BF99-F44C4C4125FE}"/>
                    </a:ext>
                  </a:extLst>
                </p:cNvPr>
                <p:cNvSpPr/>
                <p:nvPr/>
              </p:nvSpPr>
              <p:spPr>
                <a:xfrm>
                  <a:off x="3550884" y="890718"/>
                  <a:ext cx="70351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B7D1F679-3AF2-4524-A3DC-E87A1551D018}"/>
                  </a:ext>
                </a:extLst>
              </p:cNvPr>
              <p:cNvSpPr/>
              <p:nvPr/>
            </p:nvSpPr>
            <p:spPr>
              <a:xfrm rot="16200000" flipV="1">
                <a:off x="2144546" y="3487899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102" name="Grupo 36">
                <a:extLst>
                  <a:ext uri="{FF2B5EF4-FFF2-40B4-BE49-F238E27FC236}">
                    <a16:creationId xmlns:a16="http://schemas.microsoft.com/office/drawing/2014/main" id="{F6C0D7A7-1B06-4858-9B62-3AD65B9A7DF3}"/>
                  </a:ext>
                </a:extLst>
              </p:cNvPr>
              <p:cNvGrpSpPr/>
              <p:nvPr/>
            </p:nvGrpSpPr>
            <p:grpSpPr>
              <a:xfrm rot="20256303">
                <a:off x="2520912" y="3313463"/>
                <a:ext cx="1189524" cy="233983"/>
                <a:chOff x="755576" y="1484784"/>
                <a:chExt cx="1368152" cy="288032"/>
              </a:xfrm>
            </p:grpSpPr>
            <p:pic>
              <p:nvPicPr>
                <p:cNvPr id="170" name="Picture 2" descr="C:\Users\Vergílio\Desktop\Apresentações e Imagens\IMAGENS\apostila de matlab\massamolaamort2.bmp">
                  <a:extLst>
                    <a:ext uri="{FF2B5EF4-FFF2-40B4-BE49-F238E27FC236}">
                      <a16:creationId xmlns:a16="http://schemas.microsoft.com/office/drawing/2014/main" id="{90B2FAC0-8178-4E1B-A996-5AF5A96CC3C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3281" t="34363" r="63367" b="53610"/>
                <a:stretch>
                  <a:fillRect/>
                </a:stretch>
              </p:blipFill>
              <p:spPr bwMode="auto">
                <a:xfrm>
                  <a:off x="827584" y="1484784"/>
                  <a:ext cx="1193275" cy="28803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71" name="Elipse 42">
                  <a:extLst>
                    <a:ext uri="{FF2B5EF4-FFF2-40B4-BE49-F238E27FC236}">
                      <a16:creationId xmlns:a16="http://schemas.microsoft.com/office/drawing/2014/main" id="{A16620E8-CCC3-4136-BE7F-86504CFD8274}"/>
                    </a:ext>
                  </a:extLst>
                </p:cNvPr>
                <p:cNvSpPr/>
                <p:nvPr/>
              </p:nvSpPr>
              <p:spPr>
                <a:xfrm>
                  <a:off x="755576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2" name="Elipse 43">
                  <a:extLst>
                    <a:ext uri="{FF2B5EF4-FFF2-40B4-BE49-F238E27FC236}">
                      <a16:creationId xmlns:a16="http://schemas.microsoft.com/office/drawing/2014/main" id="{17643FD8-5585-4D93-80D8-B512E5F8243A}"/>
                    </a:ext>
                  </a:extLst>
                </p:cNvPr>
                <p:cNvSpPr/>
                <p:nvPr/>
              </p:nvSpPr>
              <p:spPr>
                <a:xfrm>
                  <a:off x="1979712" y="1556792"/>
                  <a:ext cx="144016" cy="144016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sp>
            <p:nvSpPr>
              <p:cNvPr id="112" name="Isosceles Triangle 111">
                <a:extLst>
                  <a:ext uri="{FF2B5EF4-FFF2-40B4-BE49-F238E27FC236}">
                    <a16:creationId xmlns:a16="http://schemas.microsoft.com/office/drawing/2014/main" id="{9927B35A-0A13-4BBA-82AB-3A5A0C96E1B3}"/>
                  </a:ext>
                </a:extLst>
              </p:cNvPr>
              <p:cNvSpPr/>
              <p:nvPr/>
            </p:nvSpPr>
            <p:spPr>
              <a:xfrm flipV="1">
                <a:off x="1961267" y="1027435"/>
                <a:ext cx="1323203" cy="609600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sp>
            <p:nvSpPr>
              <p:cNvPr id="125" name="Retângulo 8">
                <a:extLst>
                  <a:ext uri="{FF2B5EF4-FFF2-40B4-BE49-F238E27FC236}">
                    <a16:creationId xmlns:a16="http://schemas.microsoft.com/office/drawing/2014/main" id="{8A6FEB34-F42A-4D44-8975-BE8108E82F49}"/>
                  </a:ext>
                </a:extLst>
              </p:cNvPr>
              <p:cNvSpPr/>
              <p:nvPr/>
            </p:nvSpPr>
            <p:spPr>
              <a:xfrm rot="3480423">
                <a:off x="1538904" y="3290436"/>
                <a:ext cx="4618434" cy="20083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Elipse 70">
                <a:extLst>
                  <a:ext uri="{FF2B5EF4-FFF2-40B4-BE49-F238E27FC236}">
                    <a16:creationId xmlns:a16="http://schemas.microsoft.com/office/drawing/2014/main" id="{1675022B-EC54-4FEF-8FBF-B9D9CA8C05BB}"/>
                  </a:ext>
                </a:extLst>
              </p:cNvPr>
              <p:cNvSpPr/>
              <p:nvPr/>
            </p:nvSpPr>
            <p:spPr>
              <a:xfrm>
                <a:off x="2446836" y="1268859"/>
                <a:ext cx="360000" cy="36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27" name="Fluxograma: Armazenamento de acesso direto 50">
                <a:extLst>
                  <a:ext uri="{FF2B5EF4-FFF2-40B4-BE49-F238E27FC236}">
                    <a16:creationId xmlns:a16="http://schemas.microsoft.com/office/drawing/2014/main" id="{C24DCC6D-5083-4E43-979B-A31995620DF2}"/>
                  </a:ext>
                </a:extLst>
              </p:cNvPr>
              <p:cNvSpPr/>
              <p:nvPr/>
            </p:nvSpPr>
            <p:spPr>
              <a:xfrm rot="14280000">
                <a:off x="4232588" y="4005068"/>
                <a:ext cx="509326" cy="824789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8" name="Fluxograma: Armazenamento de acesso direto 51">
                <a:extLst>
                  <a:ext uri="{FF2B5EF4-FFF2-40B4-BE49-F238E27FC236}">
                    <a16:creationId xmlns:a16="http://schemas.microsoft.com/office/drawing/2014/main" id="{424862D5-9FF4-4CC8-9F13-EC8B314B6A45}"/>
                  </a:ext>
                </a:extLst>
              </p:cNvPr>
              <p:cNvSpPr/>
              <p:nvPr/>
            </p:nvSpPr>
            <p:spPr>
              <a:xfrm rot="14280000">
                <a:off x="4331676" y="4140343"/>
                <a:ext cx="97208" cy="205200"/>
              </a:xfrm>
              <a:prstGeom prst="flowChartMagneticDrum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9" name="Conector reto 15">
                <a:extLst>
                  <a:ext uri="{FF2B5EF4-FFF2-40B4-BE49-F238E27FC236}">
                    <a16:creationId xmlns:a16="http://schemas.microsoft.com/office/drawing/2014/main" id="{C12580C7-BA52-4A7B-B659-9AFDB2DCCA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7989" y="4891876"/>
                <a:ext cx="573817" cy="385336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Conector de seta reta 17">
                <a:extLst>
                  <a:ext uri="{FF2B5EF4-FFF2-40B4-BE49-F238E27FC236}">
                    <a16:creationId xmlns:a16="http://schemas.microsoft.com/office/drawing/2014/main" id="{7D67DD7B-9550-47C7-A17E-F2E73F2794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99272" y="4195016"/>
                <a:ext cx="545668" cy="84656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" name="CaixaDeTexto 21">
                <a:extLst>
                  <a:ext uri="{FF2B5EF4-FFF2-40B4-BE49-F238E27FC236}">
                    <a16:creationId xmlns:a16="http://schemas.microsoft.com/office/drawing/2014/main" id="{0FB076A4-A61A-4CCB-B9EC-E0AE21FD1664}"/>
                  </a:ext>
                </a:extLst>
              </p:cNvPr>
              <p:cNvSpPr txBox="1"/>
              <p:nvPr/>
            </p:nvSpPr>
            <p:spPr>
              <a:xfrm>
                <a:off x="5078386" y="4128026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L1</a:t>
                </a:r>
                <a:endParaRPr lang="pt-BR" baseline="-25000" dirty="0"/>
              </a:p>
            </p:txBody>
          </p:sp>
          <p:sp>
            <p:nvSpPr>
              <p:cNvPr id="132" name="CaixaDeTexto 55">
                <a:extLst>
                  <a:ext uri="{FF2B5EF4-FFF2-40B4-BE49-F238E27FC236}">
                    <a16:creationId xmlns:a16="http://schemas.microsoft.com/office/drawing/2014/main" id="{E6AD4E93-4EBE-48BA-BD7F-36CEBCC61F06}"/>
                  </a:ext>
                </a:extLst>
              </p:cNvPr>
              <p:cNvSpPr txBox="1"/>
              <p:nvPr/>
            </p:nvSpPr>
            <p:spPr>
              <a:xfrm>
                <a:off x="2248957" y="1436392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o</a:t>
                </a:r>
                <a:endParaRPr lang="pt-BR" baseline="-25000" dirty="0"/>
              </a:p>
            </p:txBody>
          </p:sp>
          <p:sp>
            <p:nvSpPr>
              <p:cNvPr id="133" name="Retângulo 8">
                <a:extLst>
                  <a:ext uri="{FF2B5EF4-FFF2-40B4-BE49-F238E27FC236}">
                    <a16:creationId xmlns:a16="http://schemas.microsoft.com/office/drawing/2014/main" id="{03B79545-6160-4316-9047-DE4843AD8467}"/>
                  </a:ext>
                </a:extLst>
              </p:cNvPr>
              <p:cNvSpPr/>
              <p:nvPr/>
            </p:nvSpPr>
            <p:spPr>
              <a:xfrm rot="3480423">
                <a:off x="4134769" y="4019192"/>
                <a:ext cx="321937" cy="1728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34" name="Conector reto 15">
                <a:extLst>
                  <a:ext uri="{FF2B5EF4-FFF2-40B4-BE49-F238E27FC236}">
                    <a16:creationId xmlns:a16="http://schemas.microsoft.com/office/drawing/2014/main" id="{BD186A6A-D81F-410B-A863-15AEED6676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31106" y="1091994"/>
                <a:ext cx="0" cy="4320000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5">
                <a:extLst>
                  <a:ext uri="{FF2B5EF4-FFF2-40B4-BE49-F238E27FC236}">
                    <a16:creationId xmlns:a16="http://schemas.microsoft.com/office/drawing/2014/main" id="{3B83AC47-D568-4FB4-A2D6-9AB7995FB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37982" y="1426866"/>
                <a:ext cx="2241913" cy="0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Conector reto 15">
                <a:extLst>
                  <a:ext uri="{FF2B5EF4-FFF2-40B4-BE49-F238E27FC236}">
                    <a16:creationId xmlns:a16="http://schemas.microsoft.com/office/drawing/2014/main" id="{B615C16A-7788-44E3-8962-D51CD873CE01}"/>
                  </a:ext>
                </a:extLst>
              </p:cNvPr>
              <p:cNvCxnSpPr>
                <a:cxnSpLocks/>
                <a:endCxn id="169" idx="1"/>
              </p:cNvCxnSpPr>
              <p:nvPr/>
            </p:nvCxnSpPr>
            <p:spPr>
              <a:xfrm>
                <a:off x="2622868" y="1448824"/>
                <a:ext cx="2446661" cy="3884649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CaixaDeTexto 55">
                <a:extLst>
                  <a:ext uri="{FF2B5EF4-FFF2-40B4-BE49-F238E27FC236}">
                    <a16:creationId xmlns:a16="http://schemas.microsoft.com/office/drawing/2014/main" id="{0BED92CD-25BE-40B4-BE2E-CF6C0ECBEF63}"/>
                  </a:ext>
                </a:extLst>
              </p:cNvPr>
              <p:cNvSpPr txBox="1"/>
              <p:nvPr/>
            </p:nvSpPr>
            <p:spPr>
              <a:xfrm>
                <a:off x="2843533" y="2599568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Ɵ</a:t>
                </a:r>
                <a:endParaRPr lang="pt-BR" baseline="-25000" dirty="0"/>
              </a:p>
            </p:txBody>
          </p:sp>
          <p:sp>
            <p:nvSpPr>
              <p:cNvPr id="138" name="Arc 137">
                <a:extLst>
                  <a:ext uri="{FF2B5EF4-FFF2-40B4-BE49-F238E27FC236}">
                    <a16:creationId xmlns:a16="http://schemas.microsoft.com/office/drawing/2014/main" id="{DD13BCAE-2568-4D52-9C43-420CBD55395D}"/>
                  </a:ext>
                </a:extLst>
              </p:cNvPr>
              <p:cNvSpPr/>
              <p:nvPr/>
            </p:nvSpPr>
            <p:spPr>
              <a:xfrm>
                <a:off x="1366836" y="188859"/>
                <a:ext cx="2520000" cy="2520000"/>
              </a:xfrm>
              <a:prstGeom prst="arc">
                <a:avLst>
                  <a:gd name="adj1" fmla="val 3533136"/>
                  <a:gd name="adj2" fmla="val 5357011"/>
                </a:avLst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CaixaDeTexto 9">
                    <a:extLst>
                      <a:ext uri="{FF2B5EF4-FFF2-40B4-BE49-F238E27FC236}">
                        <a16:creationId xmlns:a16="http://schemas.microsoft.com/office/drawing/2014/main" id="{2D3C7076-0A5B-495D-A76F-A821906C405F}"/>
                      </a:ext>
                    </a:extLst>
                  </p:cNvPr>
                  <p:cNvSpPr txBox="1"/>
                  <p:nvPr/>
                </p:nvSpPr>
                <p:spPr>
                  <a:xfrm>
                    <a:off x="2736606" y="2943472"/>
                    <a:ext cx="43883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38" name="CaixaDeTexto 9">
                    <a:extLst>
                      <a:ext uri="{FF2B5EF4-FFF2-40B4-BE49-F238E27FC236}">
                        <a16:creationId xmlns:a16="http://schemas.microsoft.com/office/drawing/2014/main" id="{5BC0FBD1-16B0-4EA9-8D0A-B3D12C078F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36606" y="2943472"/>
                    <a:ext cx="438838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0" name="CaixaDeTexto 9">
                    <a:extLst>
                      <a:ext uri="{FF2B5EF4-FFF2-40B4-BE49-F238E27FC236}">
                        <a16:creationId xmlns:a16="http://schemas.microsoft.com/office/drawing/2014/main" id="{6C93E74D-7FBC-4571-9A88-2F54078E5A85}"/>
                      </a:ext>
                    </a:extLst>
                  </p:cNvPr>
                  <p:cNvSpPr txBox="1"/>
                  <p:nvPr/>
                </p:nvSpPr>
                <p:spPr>
                  <a:xfrm>
                    <a:off x="2900237" y="3749679"/>
                    <a:ext cx="411074" cy="39164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3" name="CaixaDeTexto 9">
                    <a:extLst>
                      <a:ext uri="{FF2B5EF4-FFF2-40B4-BE49-F238E27FC236}">
                        <a16:creationId xmlns:a16="http://schemas.microsoft.com/office/drawing/2014/main" id="{2D912BB3-2984-4BFD-A5C5-5CC279807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00237" y="3749679"/>
                    <a:ext cx="411074" cy="39164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CaixaDeTexto 9">
                    <a:extLst>
                      <a:ext uri="{FF2B5EF4-FFF2-40B4-BE49-F238E27FC236}">
                        <a16:creationId xmlns:a16="http://schemas.microsoft.com/office/drawing/2014/main" id="{7FBA6F39-4498-4469-A18A-2B7222A46094}"/>
                      </a:ext>
                    </a:extLst>
                  </p:cNvPr>
                  <p:cNvSpPr txBox="1"/>
                  <p:nvPr/>
                </p:nvSpPr>
                <p:spPr>
                  <a:xfrm>
                    <a:off x="3736851" y="4504590"/>
                    <a:ext cx="5061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9">
                    <a:extLst>
                      <a:ext uri="{FF2B5EF4-FFF2-40B4-BE49-F238E27FC236}">
                        <a16:creationId xmlns:a16="http://schemas.microsoft.com/office/drawing/2014/main" id="{B9E1680D-E617-4222-84A5-4AEB89278A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36851" y="4504590"/>
                    <a:ext cx="506164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42" name="Conector reto 15">
                <a:extLst>
                  <a:ext uri="{FF2B5EF4-FFF2-40B4-BE49-F238E27FC236}">
                    <a16:creationId xmlns:a16="http://schemas.microsoft.com/office/drawing/2014/main" id="{8D7446A1-141F-4802-8525-92BE45A70B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95" y="3628186"/>
                <a:ext cx="504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Conector de seta reta 17">
                <a:extLst>
                  <a:ext uri="{FF2B5EF4-FFF2-40B4-BE49-F238E27FC236}">
                    <a16:creationId xmlns:a16="http://schemas.microsoft.com/office/drawing/2014/main" id="{814580C9-67AA-442A-9F39-D28BA5F17E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60426" y="1436392"/>
                <a:ext cx="0" cy="2191405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" name="CaixaDeTexto 21">
                <a:extLst>
                  <a:ext uri="{FF2B5EF4-FFF2-40B4-BE49-F238E27FC236}">
                    <a16:creationId xmlns:a16="http://schemas.microsoft.com/office/drawing/2014/main" id="{84CC0993-E932-4F2E-BFA3-4CC78FFAF645}"/>
                  </a:ext>
                </a:extLst>
              </p:cNvPr>
              <p:cNvSpPr txBox="1"/>
              <p:nvPr/>
            </p:nvSpPr>
            <p:spPr>
              <a:xfrm>
                <a:off x="1823936" y="1811569"/>
                <a:ext cx="591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L2</a:t>
                </a:r>
                <a:endParaRPr lang="pt-BR" baseline="-25000" dirty="0"/>
              </a:p>
            </p:txBody>
          </p:sp>
          <p:cxnSp>
            <p:nvCxnSpPr>
              <p:cNvPr id="145" name="Conector reto 26">
                <a:extLst>
                  <a:ext uri="{FF2B5EF4-FFF2-40B4-BE49-F238E27FC236}">
                    <a16:creationId xmlns:a16="http://schemas.microsoft.com/office/drawing/2014/main" id="{32CF8986-D736-46C8-AB94-E3B2D72566BF}"/>
                  </a:ext>
                </a:extLst>
              </p:cNvPr>
              <p:cNvCxnSpPr/>
              <p:nvPr/>
            </p:nvCxnSpPr>
            <p:spPr>
              <a:xfrm>
                <a:off x="2238434" y="3187465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" name="Conector reto 27">
                <a:extLst>
                  <a:ext uri="{FF2B5EF4-FFF2-40B4-BE49-F238E27FC236}">
                    <a16:creationId xmlns:a16="http://schemas.microsoft.com/office/drawing/2014/main" id="{C01A8568-BC41-49AC-B23E-F5E2BEEB490C}"/>
                  </a:ext>
                </a:extLst>
              </p:cNvPr>
              <p:cNvCxnSpPr/>
              <p:nvPr/>
            </p:nvCxnSpPr>
            <p:spPr>
              <a:xfrm>
                <a:off x="2238434" y="3339865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Conector reto 28">
                <a:extLst>
                  <a:ext uri="{FF2B5EF4-FFF2-40B4-BE49-F238E27FC236}">
                    <a16:creationId xmlns:a16="http://schemas.microsoft.com/office/drawing/2014/main" id="{01F9475A-8F7A-4CD4-A6E0-BC85B6CEE9EC}"/>
                  </a:ext>
                </a:extLst>
              </p:cNvPr>
              <p:cNvCxnSpPr/>
              <p:nvPr/>
            </p:nvCxnSpPr>
            <p:spPr>
              <a:xfrm>
                <a:off x="2238434" y="3492265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Conector reto 29">
                <a:extLst>
                  <a:ext uri="{FF2B5EF4-FFF2-40B4-BE49-F238E27FC236}">
                    <a16:creationId xmlns:a16="http://schemas.microsoft.com/office/drawing/2014/main" id="{9B99D668-73EE-43B0-A76D-5D0D2CFF709A}"/>
                  </a:ext>
                </a:extLst>
              </p:cNvPr>
              <p:cNvCxnSpPr/>
              <p:nvPr/>
            </p:nvCxnSpPr>
            <p:spPr>
              <a:xfrm>
                <a:off x="2238434" y="3644665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" name="Conector reto 30">
                <a:extLst>
                  <a:ext uri="{FF2B5EF4-FFF2-40B4-BE49-F238E27FC236}">
                    <a16:creationId xmlns:a16="http://schemas.microsoft.com/office/drawing/2014/main" id="{9C43A7CD-C9EA-49A7-83FE-A5C14C66007B}"/>
                  </a:ext>
                </a:extLst>
              </p:cNvPr>
              <p:cNvCxnSpPr/>
              <p:nvPr/>
            </p:nvCxnSpPr>
            <p:spPr>
              <a:xfrm>
                <a:off x="2238434" y="3797065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0" name="Retângulo 36">
                <a:extLst>
                  <a:ext uri="{FF2B5EF4-FFF2-40B4-BE49-F238E27FC236}">
                    <a16:creationId xmlns:a16="http://schemas.microsoft.com/office/drawing/2014/main" id="{AF39A6C2-F028-4FD4-A642-BECA2BCA98FE}"/>
                  </a:ext>
                </a:extLst>
              </p:cNvPr>
              <p:cNvSpPr/>
              <p:nvPr/>
            </p:nvSpPr>
            <p:spPr>
              <a:xfrm>
                <a:off x="2181898" y="3065225"/>
                <a:ext cx="180020" cy="1800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1" name="Conector reto 27">
                <a:extLst>
                  <a:ext uri="{FF2B5EF4-FFF2-40B4-BE49-F238E27FC236}">
                    <a16:creationId xmlns:a16="http://schemas.microsoft.com/office/drawing/2014/main" id="{05721AEE-89A0-41C0-93EF-B67E7A680DC6}"/>
                  </a:ext>
                </a:extLst>
              </p:cNvPr>
              <p:cNvCxnSpPr/>
              <p:nvPr/>
            </p:nvCxnSpPr>
            <p:spPr>
              <a:xfrm rot="5400000">
                <a:off x="32432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2" name="Conector reto 28">
                <a:extLst>
                  <a:ext uri="{FF2B5EF4-FFF2-40B4-BE49-F238E27FC236}">
                    <a16:creationId xmlns:a16="http://schemas.microsoft.com/office/drawing/2014/main" id="{33F17BC2-9761-482A-961A-E2FE9C6A5EBE}"/>
                  </a:ext>
                </a:extLst>
              </p:cNvPr>
              <p:cNvCxnSpPr/>
              <p:nvPr/>
            </p:nvCxnSpPr>
            <p:spPr>
              <a:xfrm rot="5400000">
                <a:off x="30908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3" name="Conector reto 29">
                <a:extLst>
                  <a:ext uri="{FF2B5EF4-FFF2-40B4-BE49-F238E27FC236}">
                    <a16:creationId xmlns:a16="http://schemas.microsoft.com/office/drawing/2014/main" id="{5BED5A01-91C9-49AF-9F90-FCCC3CDFE1B3}"/>
                  </a:ext>
                </a:extLst>
              </p:cNvPr>
              <p:cNvCxnSpPr/>
              <p:nvPr/>
            </p:nvCxnSpPr>
            <p:spPr>
              <a:xfrm rot="5400000">
                <a:off x="29384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Conector reto 30">
                <a:extLst>
                  <a:ext uri="{FF2B5EF4-FFF2-40B4-BE49-F238E27FC236}">
                    <a16:creationId xmlns:a16="http://schemas.microsoft.com/office/drawing/2014/main" id="{B034BE35-4C3D-4FBF-A453-D93E77B64C93}"/>
                  </a:ext>
                </a:extLst>
              </p:cNvPr>
              <p:cNvCxnSpPr/>
              <p:nvPr/>
            </p:nvCxnSpPr>
            <p:spPr>
              <a:xfrm rot="5400000">
                <a:off x="27860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Conector reto 31">
                <a:extLst>
                  <a:ext uri="{FF2B5EF4-FFF2-40B4-BE49-F238E27FC236}">
                    <a16:creationId xmlns:a16="http://schemas.microsoft.com/office/drawing/2014/main" id="{73A2B329-D615-4C57-8ECB-5DEE14E9B6AF}"/>
                  </a:ext>
                </a:extLst>
              </p:cNvPr>
              <p:cNvCxnSpPr/>
              <p:nvPr/>
            </p:nvCxnSpPr>
            <p:spPr>
              <a:xfrm rot="5400000">
                <a:off x="26336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Conector reto 32">
                <a:extLst>
                  <a:ext uri="{FF2B5EF4-FFF2-40B4-BE49-F238E27FC236}">
                    <a16:creationId xmlns:a16="http://schemas.microsoft.com/office/drawing/2014/main" id="{332AEF93-F43D-49E1-9FD8-30DD0726F70C}"/>
                  </a:ext>
                </a:extLst>
              </p:cNvPr>
              <p:cNvCxnSpPr/>
              <p:nvPr/>
            </p:nvCxnSpPr>
            <p:spPr>
              <a:xfrm rot="5400000">
                <a:off x="24812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Conector reto 33">
                <a:extLst>
                  <a:ext uri="{FF2B5EF4-FFF2-40B4-BE49-F238E27FC236}">
                    <a16:creationId xmlns:a16="http://schemas.microsoft.com/office/drawing/2014/main" id="{6DD13369-A6D8-4211-9D80-15B21E7DD232}"/>
                  </a:ext>
                </a:extLst>
              </p:cNvPr>
              <p:cNvCxnSpPr/>
              <p:nvPr/>
            </p:nvCxnSpPr>
            <p:spPr>
              <a:xfrm rot="5400000">
                <a:off x="23288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ector reto 34">
                <a:extLst>
                  <a:ext uri="{FF2B5EF4-FFF2-40B4-BE49-F238E27FC236}">
                    <a16:creationId xmlns:a16="http://schemas.microsoft.com/office/drawing/2014/main" id="{B20D7DA3-8C99-43F7-839B-3229228AF546}"/>
                  </a:ext>
                </a:extLst>
              </p:cNvPr>
              <p:cNvCxnSpPr/>
              <p:nvPr/>
            </p:nvCxnSpPr>
            <p:spPr>
              <a:xfrm rot="5400000">
                <a:off x="2176497" y="874746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Conector reto 35">
                <a:extLst>
                  <a:ext uri="{FF2B5EF4-FFF2-40B4-BE49-F238E27FC236}">
                    <a16:creationId xmlns:a16="http://schemas.microsoft.com/office/drawing/2014/main" id="{A74D4332-B5EF-47AB-B31C-7C409A31F3D9}"/>
                  </a:ext>
                </a:extLst>
              </p:cNvPr>
              <p:cNvCxnSpPr/>
              <p:nvPr/>
            </p:nvCxnSpPr>
            <p:spPr>
              <a:xfrm rot="5400000">
                <a:off x="2024097" y="885032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Conector reto 15">
                <a:extLst>
                  <a:ext uri="{FF2B5EF4-FFF2-40B4-BE49-F238E27FC236}">
                    <a16:creationId xmlns:a16="http://schemas.microsoft.com/office/drawing/2014/main" id="{67CE8BBF-95B2-4F78-A15A-9E528FBBE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04172" y="4050275"/>
                <a:ext cx="573817" cy="385336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Conector reto 26">
                <a:extLst>
                  <a:ext uri="{FF2B5EF4-FFF2-40B4-BE49-F238E27FC236}">
                    <a16:creationId xmlns:a16="http://schemas.microsoft.com/office/drawing/2014/main" id="{14B649E4-32E5-43D3-AF04-FE08B65A2543}"/>
                  </a:ext>
                </a:extLst>
              </p:cNvPr>
              <p:cNvCxnSpPr/>
              <p:nvPr/>
            </p:nvCxnSpPr>
            <p:spPr>
              <a:xfrm>
                <a:off x="2239525" y="40255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Conector reto 27">
                <a:extLst>
                  <a:ext uri="{FF2B5EF4-FFF2-40B4-BE49-F238E27FC236}">
                    <a16:creationId xmlns:a16="http://schemas.microsoft.com/office/drawing/2014/main" id="{B8C85C1E-01E7-42AB-A4BD-A1599DC79D1E}"/>
                  </a:ext>
                </a:extLst>
              </p:cNvPr>
              <p:cNvCxnSpPr/>
              <p:nvPr/>
            </p:nvCxnSpPr>
            <p:spPr>
              <a:xfrm>
                <a:off x="2239525" y="41779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Conector reto 28">
                <a:extLst>
                  <a:ext uri="{FF2B5EF4-FFF2-40B4-BE49-F238E27FC236}">
                    <a16:creationId xmlns:a16="http://schemas.microsoft.com/office/drawing/2014/main" id="{FE757CCD-AD6A-4263-816A-50F55F4DD7B0}"/>
                  </a:ext>
                </a:extLst>
              </p:cNvPr>
              <p:cNvCxnSpPr/>
              <p:nvPr/>
            </p:nvCxnSpPr>
            <p:spPr>
              <a:xfrm>
                <a:off x="2239525" y="43303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Conector reto 29">
                <a:extLst>
                  <a:ext uri="{FF2B5EF4-FFF2-40B4-BE49-F238E27FC236}">
                    <a16:creationId xmlns:a16="http://schemas.microsoft.com/office/drawing/2014/main" id="{BC45EE64-6736-4C1E-9E59-566D406E0CF7}"/>
                  </a:ext>
                </a:extLst>
              </p:cNvPr>
              <p:cNvCxnSpPr/>
              <p:nvPr/>
            </p:nvCxnSpPr>
            <p:spPr>
              <a:xfrm>
                <a:off x="2239525" y="44827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ector reto 30">
                <a:extLst>
                  <a:ext uri="{FF2B5EF4-FFF2-40B4-BE49-F238E27FC236}">
                    <a16:creationId xmlns:a16="http://schemas.microsoft.com/office/drawing/2014/main" id="{3A059DF8-2648-4F3C-B985-69ED1504AD50}"/>
                  </a:ext>
                </a:extLst>
              </p:cNvPr>
              <p:cNvCxnSpPr/>
              <p:nvPr/>
            </p:nvCxnSpPr>
            <p:spPr>
              <a:xfrm>
                <a:off x="2239525" y="4635108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Conector reto 15">
                <a:extLst>
                  <a:ext uri="{FF2B5EF4-FFF2-40B4-BE49-F238E27FC236}">
                    <a16:creationId xmlns:a16="http://schemas.microsoft.com/office/drawing/2014/main" id="{FD36BF90-05B9-4AC0-AEDC-6E10E1CF9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8784" y="4462257"/>
                <a:ext cx="936000" cy="0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Conector de seta reta 17">
                <a:extLst>
                  <a:ext uri="{FF2B5EF4-FFF2-40B4-BE49-F238E27FC236}">
                    <a16:creationId xmlns:a16="http://schemas.microsoft.com/office/drawing/2014/main" id="{88D75A00-72CE-4132-B4AB-3DBAD2256B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94699" y="1448824"/>
                <a:ext cx="0" cy="3013044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CaixaDeTexto 21">
                <a:extLst>
                  <a:ext uri="{FF2B5EF4-FFF2-40B4-BE49-F238E27FC236}">
                    <a16:creationId xmlns:a16="http://schemas.microsoft.com/office/drawing/2014/main" id="{30346413-395B-48EC-89B6-776D5DE1E1F3}"/>
                  </a:ext>
                </a:extLst>
              </p:cNvPr>
              <p:cNvSpPr txBox="1"/>
              <p:nvPr/>
            </p:nvSpPr>
            <p:spPr>
              <a:xfrm>
                <a:off x="1767539" y="3666953"/>
                <a:ext cx="591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L3</a:t>
                </a:r>
                <a:endParaRPr lang="pt-BR" baseline="-25000" dirty="0"/>
              </a:p>
            </p:txBody>
          </p:sp>
          <p:sp>
            <p:nvSpPr>
              <p:cNvPr id="169" name="Retângulo 8">
                <a:extLst>
                  <a:ext uri="{FF2B5EF4-FFF2-40B4-BE49-F238E27FC236}">
                    <a16:creationId xmlns:a16="http://schemas.microsoft.com/office/drawing/2014/main" id="{DC0AE95B-1A14-4AB0-82F0-AC10C911FB9F}"/>
                  </a:ext>
                </a:extLst>
              </p:cNvPr>
              <p:cNvSpPr/>
              <p:nvPr/>
            </p:nvSpPr>
            <p:spPr>
              <a:xfrm rot="3480423">
                <a:off x="5036566" y="5006127"/>
                <a:ext cx="140211" cy="77360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80" name="Arrow: Left-Right 179">
              <a:extLst>
                <a:ext uri="{FF2B5EF4-FFF2-40B4-BE49-F238E27FC236}">
                  <a16:creationId xmlns:a16="http://schemas.microsoft.com/office/drawing/2014/main" id="{659B3476-1BCE-412E-B8ED-A1AF4285EBF7}"/>
                </a:ext>
              </a:extLst>
            </p:cNvPr>
            <p:cNvSpPr/>
            <p:nvPr/>
          </p:nvSpPr>
          <p:spPr>
            <a:xfrm>
              <a:off x="3162951" y="2976715"/>
              <a:ext cx="1804562" cy="299193"/>
            </a:xfrm>
            <a:prstGeom prst="leftRightArrow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181" name="CaixaDeTexto 9">
              <a:extLst>
                <a:ext uri="{FF2B5EF4-FFF2-40B4-BE49-F238E27FC236}">
                  <a16:creationId xmlns:a16="http://schemas.microsoft.com/office/drawing/2014/main" id="{5270DBDF-8CC3-4B4E-8ADC-0D2DBCF0F038}"/>
                </a:ext>
              </a:extLst>
            </p:cNvPr>
            <p:cNvSpPr txBox="1"/>
            <p:nvPr/>
          </p:nvSpPr>
          <p:spPr>
            <a:xfrm>
              <a:off x="3403692" y="2731053"/>
              <a:ext cx="1352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Equivalência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B0AE2B3-38A7-4222-A4F0-FCEE53D01EE6}"/>
                </a:ext>
              </a:extLst>
            </p:cNvPr>
            <p:cNvGrpSpPr/>
            <p:nvPr/>
          </p:nvGrpSpPr>
          <p:grpSpPr>
            <a:xfrm>
              <a:off x="4651549" y="725352"/>
              <a:ext cx="4384970" cy="5511210"/>
              <a:chOff x="4651549" y="725352"/>
              <a:chExt cx="4384970" cy="5511210"/>
            </a:xfrm>
          </p:grpSpPr>
          <p:sp>
            <p:nvSpPr>
              <p:cNvPr id="8" name="Retângulo 8">
                <a:extLst>
                  <a:ext uri="{FF2B5EF4-FFF2-40B4-BE49-F238E27FC236}">
                    <a16:creationId xmlns:a16="http://schemas.microsoft.com/office/drawing/2014/main" id="{6AE5FE1F-604D-4BC4-9F6E-E168CE4337E5}"/>
                  </a:ext>
                </a:extLst>
              </p:cNvPr>
              <p:cNvSpPr/>
              <p:nvPr/>
            </p:nvSpPr>
            <p:spPr>
              <a:xfrm rot="3480423">
                <a:off x="4823617" y="3826929"/>
                <a:ext cx="4618434" cy="20083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" name="Elipse 70">
                <a:extLst>
                  <a:ext uri="{FF2B5EF4-FFF2-40B4-BE49-F238E27FC236}">
                    <a16:creationId xmlns:a16="http://schemas.microsoft.com/office/drawing/2014/main" id="{BD6FA5BB-3619-43DB-9DDC-4518E1575920}"/>
                  </a:ext>
                </a:extLst>
              </p:cNvPr>
              <p:cNvSpPr/>
              <p:nvPr/>
            </p:nvSpPr>
            <p:spPr>
              <a:xfrm>
                <a:off x="5731549" y="1805352"/>
                <a:ext cx="360000" cy="36000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0" name="Fluxograma: Armazenamento de acesso direto 50">
                <a:extLst>
                  <a:ext uri="{FF2B5EF4-FFF2-40B4-BE49-F238E27FC236}">
                    <a16:creationId xmlns:a16="http://schemas.microsoft.com/office/drawing/2014/main" id="{6627F765-556D-4204-8398-D63CCCBD1696}"/>
                  </a:ext>
                </a:extLst>
              </p:cNvPr>
              <p:cNvSpPr/>
              <p:nvPr/>
            </p:nvSpPr>
            <p:spPr>
              <a:xfrm rot="14280000">
                <a:off x="7517301" y="4541561"/>
                <a:ext cx="509326" cy="824789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Fluxograma: Armazenamento de acesso direto 51">
                <a:extLst>
                  <a:ext uri="{FF2B5EF4-FFF2-40B4-BE49-F238E27FC236}">
                    <a16:creationId xmlns:a16="http://schemas.microsoft.com/office/drawing/2014/main" id="{5ED515B5-4BD2-451B-8BB9-0C47C6473C49}"/>
                  </a:ext>
                </a:extLst>
              </p:cNvPr>
              <p:cNvSpPr/>
              <p:nvPr/>
            </p:nvSpPr>
            <p:spPr>
              <a:xfrm rot="14280000">
                <a:off x="7616389" y="4676836"/>
                <a:ext cx="97208" cy="205200"/>
              </a:xfrm>
              <a:prstGeom prst="flowChartMagneticDrum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5">
                <a:extLst>
                  <a:ext uri="{FF2B5EF4-FFF2-40B4-BE49-F238E27FC236}">
                    <a16:creationId xmlns:a16="http://schemas.microsoft.com/office/drawing/2014/main" id="{D5A54DA1-F0B7-4FDB-99E3-558D539A61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2702" y="5428369"/>
                <a:ext cx="573817" cy="385336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ector de seta reta 17">
                <a:extLst>
                  <a:ext uri="{FF2B5EF4-FFF2-40B4-BE49-F238E27FC236}">
                    <a16:creationId xmlns:a16="http://schemas.microsoft.com/office/drawing/2014/main" id="{70ADCD58-537D-4CD9-AAA5-09A8C0A09C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83985" y="4731509"/>
                <a:ext cx="545668" cy="84656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CaixaDeTexto 21">
                <a:extLst>
                  <a:ext uri="{FF2B5EF4-FFF2-40B4-BE49-F238E27FC236}">
                    <a16:creationId xmlns:a16="http://schemas.microsoft.com/office/drawing/2014/main" id="{B66AA406-4AAB-480A-A143-8BCC36367DA0}"/>
                  </a:ext>
                </a:extLst>
              </p:cNvPr>
              <p:cNvSpPr txBox="1"/>
              <p:nvPr/>
            </p:nvSpPr>
            <p:spPr>
              <a:xfrm>
                <a:off x="8363099" y="4664519"/>
                <a:ext cx="399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L1</a:t>
                </a:r>
                <a:endParaRPr lang="pt-BR" baseline="-25000" dirty="0"/>
              </a:p>
            </p:txBody>
          </p:sp>
          <p:sp>
            <p:nvSpPr>
              <p:cNvPr id="22" name="CaixaDeTexto 55">
                <a:extLst>
                  <a:ext uri="{FF2B5EF4-FFF2-40B4-BE49-F238E27FC236}">
                    <a16:creationId xmlns:a16="http://schemas.microsoft.com/office/drawing/2014/main" id="{089A8237-733C-4752-B118-556596E79C70}"/>
                  </a:ext>
                </a:extLst>
              </p:cNvPr>
              <p:cNvSpPr txBox="1"/>
              <p:nvPr/>
            </p:nvSpPr>
            <p:spPr>
              <a:xfrm>
                <a:off x="5533670" y="1972885"/>
                <a:ext cx="306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o</a:t>
                </a:r>
                <a:endParaRPr lang="pt-BR" baseline="-25000" dirty="0"/>
              </a:p>
            </p:txBody>
          </p:sp>
          <p:sp>
            <p:nvSpPr>
              <p:cNvPr id="53" name="Retângulo 8">
                <a:extLst>
                  <a:ext uri="{FF2B5EF4-FFF2-40B4-BE49-F238E27FC236}">
                    <a16:creationId xmlns:a16="http://schemas.microsoft.com/office/drawing/2014/main" id="{E7B5B0D4-59C7-4C0A-A64D-517C0C61BE4C}"/>
                  </a:ext>
                </a:extLst>
              </p:cNvPr>
              <p:cNvSpPr/>
              <p:nvPr/>
            </p:nvSpPr>
            <p:spPr>
              <a:xfrm rot="3480423">
                <a:off x="7419482" y="4555685"/>
                <a:ext cx="321937" cy="1728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4" name="Conector reto 15">
                <a:extLst>
                  <a:ext uri="{FF2B5EF4-FFF2-40B4-BE49-F238E27FC236}">
                    <a16:creationId xmlns:a16="http://schemas.microsoft.com/office/drawing/2014/main" id="{7EE25979-F040-4996-8FA5-8ED83700A2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15819" y="1628487"/>
                <a:ext cx="0" cy="4320000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Conector reto 15">
                <a:extLst>
                  <a:ext uri="{FF2B5EF4-FFF2-40B4-BE49-F238E27FC236}">
                    <a16:creationId xmlns:a16="http://schemas.microsoft.com/office/drawing/2014/main" id="{07A73823-43C9-4046-A2A7-FF4C50DE4C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4397" y="1979640"/>
                <a:ext cx="1077691" cy="0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15">
                <a:extLst>
                  <a:ext uri="{FF2B5EF4-FFF2-40B4-BE49-F238E27FC236}">
                    <a16:creationId xmlns:a16="http://schemas.microsoft.com/office/drawing/2014/main" id="{39EBC3AE-8ED3-4587-8834-3566EC9120CD}"/>
                  </a:ext>
                </a:extLst>
              </p:cNvPr>
              <p:cNvCxnSpPr>
                <a:cxnSpLocks/>
                <a:endCxn id="123" idx="1"/>
              </p:cNvCxnSpPr>
              <p:nvPr/>
            </p:nvCxnSpPr>
            <p:spPr>
              <a:xfrm>
                <a:off x="5907581" y="1985317"/>
                <a:ext cx="2446661" cy="3884649"/>
              </a:xfrm>
              <a:prstGeom prst="line">
                <a:avLst/>
              </a:prstGeom>
              <a:ln>
                <a:prstDash val="dashDot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2" name="CaixaDeTexto 55">
                <a:extLst>
                  <a:ext uri="{FF2B5EF4-FFF2-40B4-BE49-F238E27FC236}">
                    <a16:creationId xmlns:a16="http://schemas.microsoft.com/office/drawing/2014/main" id="{A93DB198-4986-4FCB-9F85-5AD185CA0353}"/>
                  </a:ext>
                </a:extLst>
              </p:cNvPr>
              <p:cNvSpPr txBox="1"/>
              <p:nvPr/>
            </p:nvSpPr>
            <p:spPr>
              <a:xfrm>
                <a:off x="6128246" y="3136061"/>
                <a:ext cx="336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Ɵ</a:t>
                </a:r>
                <a:endParaRPr lang="pt-BR" baseline="-25000" dirty="0"/>
              </a:p>
            </p:txBody>
          </p:sp>
          <p:sp>
            <p:nvSpPr>
              <p:cNvPr id="61" name="Arc 60">
                <a:extLst>
                  <a:ext uri="{FF2B5EF4-FFF2-40B4-BE49-F238E27FC236}">
                    <a16:creationId xmlns:a16="http://schemas.microsoft.com/office/drawing/2014/main" id="{C6E97671-C814-4681-8C53-B310DDFFD32F}"/>
                  </a:ext>
                </a:extLst>
              </p:cNvPr>
              <p:cNvSpPr/>
              <p:nvPr/>
            </p:nvSpPr>
            <p:spPr>
              <a:xfrm>
                <a:off x="4651549" y="725352"/>
                <a:ext cx="2520000" cy="2520000"/>
              </a:xfrm>
              <a:prstGeom prst="arc">
                <a:avLst>
                  <a:gd name="adj1" fmla="val 3533136"/>
                  <a:gd name="adj2" fmla="val 5357011"/>
                </a:avLst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CaixaDeTexto 9">
                    <a:extLst>
                      <a:ext uri="{FF2B5EF4-FFF2-40B4-BE49-F238E27FC236}">
                        <a16:creationId xmlns:a16="http://schemas.microsoft.com/office/drawing/2014/main" id="{2D912BB3-2984-4BFD-A5C5-5CC279807DB9}"/>
                      </a:ext>
                    </a:extLst>
                  </p:cNvPr>
                  <p:cNvSpPr txBox="1"/>
                  <p:nvPr/>
                </p:nvSpPr>
                <p:spPr>
                  <a:xfrm rot="19501955">
                    <a:off x="6153861" y="4481868"/>
                    <a:ext cx="1059201" cy="43159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acc>
                            <m:accPr>
                              <m:chr m:val="̇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3" name="CaixaDeTexto 9">
                    <a:extLst>
                      <a:ext uri="{FF2B5EF4-FFF2-40B4-BE49-F238E27FC236}">
                        <a16:creationId xmlns:a16="http://schemas.microsoft.com/office/drawing/2014/main" id="{2D912BB3-2984-4BFD-A5C5-5CC279807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01955">
                    <a:off x="6153861" y="4481868"/>
                    <a:ext cx="1059201" cy="431593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CaixaDeTexto 9">
                    <a:extLst>
                      <a:ext uri="{FF2B5EF4-FFF2-40B4-BE49-F238E27FC236}">
                        <a16:creationId xmlns:a16="http://schemas.microsoft.com/office/drawing/2014/main" id="{B9E1680D-E617-4222-84A5-4AEB89278A62}"/>
                      </a:ext>
                    </a:extLst>
                  </p:cNvPr>
                  <p:cNvSpPr txBox="1"/>
                  <p:nvPr/>
                </p:nvSpPr>
                <p:spPr>
                  <a:xfrm>
                    <a:off x="6794568" y="5487652"/>
                    <a:ext cx="1100878" cy="4029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acc>
                            <m:accPr>
                              <m:chr m:val="⃗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76" name="CaixaDeTexto 9">
                    <a:extLst>
                      <a:ext uri="{FF2B5EF4-FFF2-40B4-BE49-F238E27FC236}">
                        <a16:creationId xmlns:a16="http://schemas.microsoft.com/office/drawing/2014/main" id="{B9E1680D-E617-4222-84A5-4AEB89278A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94568" y="5487652"/>
                    <a:ext cx="1100878" cy="4029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12121" r="-23889" b="-7576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7" name="Conector reto 15">
                <a:extLst>
                  <a:ext uri="{FF2B5EF4-FFF2-40B4-BE49-F238E27FC236}">
                    <a16:creationId xmlns:a16="http://schemas.microsoft.com/office/drawing/2014/main" id="{1B02ACDA-1223-4616-B242-268437F9CF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4608" y="3136061"/>
                <a:ext cx="580399" cy="399722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Conector de seta reta 17">
                <a:extLst>
                  <a:ext uri="{FF2B5EF4-FFF2-40B4-BE49-F238E27FC236}">
                    <a16:creationId xmlns:a16="http://schemas.microsoft.com/office/drawing/2014/main" id="{9EB80569-DE01-4AB0-B5BA-2EE4D188EA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17737" y="1781986"/>
                <a:ext cx="936599" cy="1475798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9" name="CaixaDeTexto 21">
                <a:extLst>
                  <a:ext uri="{FF2B5EF4-FFF2-40B4-BE49-F238E27FC236}">
                    <a16:creationId xmlns:a16="http://schemas.microsoft.com/office/drawing/2014/main" id="{5BEDFA11-4421-4A9D-A4FB-89862E42C206}"/>
                  </a:ext>
                </a:extLst>
              </p:cNvPr>
              <p:cNvSpPr txBox="1"/>
              <p:nvPr/>
            </p:nvSpPr>
            <p:spPr>
              <a:xfrm>
                <a:off x="6666848" y="2255640"/>
                <a:ext cx="591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L2’</a:t>
                </a:r>
                <a:endParaRPr lang="pt-BR" baseline="-25000" dirty="0"/>
              </a:p>
            </p:txBody>
          </p:sp>
          <p:cxnSp>
            <p:nvCxnSpPr>
              <p:cNvPr id="113" name="Conector reto 15">
                <a:extLst>
                  <a:ext uri="{FF2B5EF4-FFF2-40B4-BE49-F238E27FC236}">
                    <a16:creationId xmlns:a16="http://schemas.microsoft.com/office/drawing/2014/main" id="{AC5864E7-C07F-4942-9137-EE242C1074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88885" y="4586768"/>
                <a:ext cx="573817" cy="385336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CaixaDeTexto 21">
                <a:extLst>
                  <a:ext uri="{FF2B5EF4-FFF2-40B4-BE49-F238E27FC236}">
                    <a16:creationId xmlns:a16="http://schemas.microsoft.com/office/drawing/2014/main" id="{9DD8EC28-1D3E-4BF5-801C-3DFE19238F2D}"/>
                  </a:ext>
                </a:extLst>
              </p:cNvPr>
              <p:cNvSpPr txBox="1"/>
              <p:nvPr/>
            </p:nvSpPr>
            <p:spPr>
              <a:xfrm>
                <a:off x="7634591" y="3002078"/>
                <a:ext cx="5912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L3’</a:t>
                </a:r>
                <a:endParaRPr lang="pt-BR" baseline="-25000" dirty="0"/>
              </a:p>
            </p:txBody>
          </p:sp>
          <p:sp>
            <p:nvSpPr>
              <p:cNvPr id="123" name="Retângulo 8">
                <a:extLst>
                  <a:ext uri="{FF2B5EF4-FFF2-40B4-BE49-F238E27FC236}">
                    <a16:creationId xmlns:a16="http://schemas.microsoft.com/office/drawing/2014/main" id="{6BD61313-B7E4-461E-8D96-0292BC84558B}"/>
                  </a:ext>
                </a:extLst>
              </p:cNvPr>
              <p:cNvSpPr/>
              <p:nvPr/>
            </p:nvSpPr>
            <p:spPr>
              <a:xfrm rot="3480423">
                <a:off x="8321279" y="5542620"/>
                <a:ext cx="140211" cy="77360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4" name="Conector de seta reta 17">
                <a:extLst>
                  <a:ext uri="{FF2B5EF4-FFF2-40B4-BE49-F238E27FC236}">
                    <a16:creationId xmlns:a16="http://schemas.microsoft.com/office/drawing/2014/main" id="{8D80B566-D774-4E23-9C29-6ACBA0A884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98724" y="3535783"/>
                <a:ext cx="865884" cy="62850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Conector de seta reta 17">
                <a:extLst>
                  <a:ext uri="{FF2B5EF4-FFF2-40B4-BE49-F238E27FC236}">
                    <a16:creationId xmlns:a16="http://schemas.microsoft.com/office/drawing/2014/main" id="{76F0608C-8B10-48C6-B326-02725D89F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15820" y="4118342"/>
                <a:ext cx="1221589" cy="913279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Conector de seta reta 17">
                <a:extLst>
                  <a:ext uri="{FF2B5EF4-FFF2-40B4-BE49-F238E27FC236}">
                    <a16:creationId xmlns:a16="http://schemas.microsoft.com/office/drawing/2014/main" id="{DAFCCE0E-CB87-4019-A4B2-765357705E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21799" y="5002650"/>
                <a:ext cx="36000" cy="1067227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CaixaDeTexto 9">
                    <a:extLst>
                      <a:ext uri="{FF2B5EF4-FFF2-40B4-BE49-F238E27FC236}">
                        <a16:creationId xmlns:a16="http://schemas.microsoft.com/office/drawing/2014/main" id="{4F37221E-4015-4F78-B284-221930DE6F1F}"/>
                      </a:ext>
                    </a:extLst>
                  </p:cNvPr>
                  <p:cNvSpPr txBox="1"/>
                  <p:nvPr/>
                </p:nvSpPr>
                <p:spPr>
                  <a:xfrm rot="19501955">
                    <a:off x="5924420" y="3782353"/>
                    <a:ext cx="1103507" cy="4029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BR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pt-B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pt-BR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96" name="CaixaDeTexto 9">
                    <a:extLst>
                      <a:ext uri="{FF2B5EF4-FFF2-40B4-BE49-F238E27FC236}">
                        <a16:creationId xmlns:a16="http://schemas.microsoft.com/office/drawing/2014/main" id="{4F37221E-4015-4F78-B284-221930DE6F1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01955">
                    <a:off x="5924420" y="3782353"/>
                    <a:ext cx="1103507" cy="4029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2" name="Conector reto 15">
                <a:extLst>
                  <a:ext uri="{FF2B5EF4-FFF2-40B4-BE49-F238E27FC236}">
                    <a16:creationId xmlns:a16="http://schemas.microsoft.com/office/drawing/2014/main" id="{B6350BBF-A1B2-4D52-9DBD-9AB57096FD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35393" y="3463317"/>
                <a:ext cx="912161" cy="650805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5">
                <a:extLst>
                  <a:ext uri="{FF2B5EF4-FFF2-40B4-BE49-F238E27FC236}">
                    <a16:creationId xmlns:a16="http://schemas.microsoft.com/office/drawing/2014/main" id="{B8D80EE0-9CD6-4763-A9A6-E1195D18F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11642" y="1322080"/>
                <a:ext cx="912161" cy="650805"/>
              </a:xfrm>
              <a:prstGeom prst="line">
                <a:avLst/>
              </a:prstGeom>
              <a:ln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Conector de seta reta 17">
                <a:extLst>
                  <a:ext uri="{FF2B5EF4-FFF2-40B4-BE49-F238E27FC236}">
                    <a16:creationId xmlns:a16="http://schemas.microsoft.com/office/drawing/2014/main" id="{C6C62D6C-6F8A-470C-9A31-139FC5705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1687" y="1537902"/>
                <a:ext cx="1332733" cy="2010313"/>
              </a:xfrm>
              <a:prstGeom prst="straightConnector1">
                <a:avLst/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5" name="Arc 184">
                <a:extLst>
                  <a:ext uri="{FF2B5EF4-FFF2-40B4-BE49-F238E27FC236}">
                    <a16:creationId xmlns:a16="http://schemas.microsoft.com/office/drawing/2014/main" id="{0D8169DD-BE69-4D1F-ADE8-47E8952B34A3}"/>
                  </a:ext>
                </a:extLst>
              </p:cNvPr>
              <p:cNvSpPr/>
              <p:nvPr/>
            </p:nvSpPr>
            <p:spPr>
              <a:xfrm>
                <a:off x="5356473" y="1463275"/>
                <a:ext cx="1080000" cy="1080000"/>
              </a:xfrm>
              <a:prstGeom prst="arc">
                <a:avLst>
                  <a:gd name="adj1" fmla="val 7119545"/>
                  <a:gd name="adj2" fmla="val 17766078"/>
                </a:avLst>
              </a:prstGeom>
              <a:ln>
                <a:tailEnd type="arrow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CaixaDeTexto 9">
                    <a:extLst>
                      <a:ext uri="{FF2B5EF4-FFF2-40B4-BE49-F238E27FC236}">
                        <a16:creationId xmlns:a16="http://schemas.microsoft.com/office/drawing/2014/main" id="{0883A605-C611-4427-9D4A-26136AA848FF}"/>
                      </a:ext>
                    </a:extLst>
                  </p:cNvPr>
                  <p:cNvSpPr txBox="1"/>
                  <p:nvPr/>
                </p:nvSpPr>
                <p:spPr>
                  <a:xfrm>
                    <a:off x="4988334" y="1343256"/>
                    <a:ext cx="525850" cy="4029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⃗"/>
                              <m:ctrlPr>
                                <a:rPr lang="pt-BR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pt-B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acc>
                        </m:oMath>
                      </m:oMathPara>
                    </a14:m>
                    <a:endParaRPr lang="pt-BR" dirty="0"/>
                  </a:p>
                </p:txBody>
              </p:sp>
            </mc:Choice>
            <mc:Fallback xmlns="">
              <p:sp>
                <p:nvSpPr>
                  <p:cNvPr id="187" name="CaixaDeTexto 9">
                    <a:extLst>
                      <a:ext uri="{FF2B5EF4-FFF2-40B4-BE49-F238E27FC236}">
                        <a16:creationId xmlns:a16="http://schemas.microsoft.com/office/drawing/2014/main" id="{0883A605-C611-4427-9D4A-26136AA848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88334" y="1343256"/>
                    <a:ext cx="525850" cy="4029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8884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BA1A32FC-8234-42F9-ADEE-B5F294D2F32D}"/>
              </a:ext>
            </a:extLst>
          </p:cNvPr>
          <p:cNvSpPr txBox="1"/>
          <p:nvPr/>
        </p:nvSpPr>
        <p:spPr>
          <a:xfrm>
            <a:off x="560336" y="191736"/>
            <a:ext cx="555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Pendulo com mola e amortecimento com massa regulável</a:t>
            </a:r>
          </a:p>
        </p:txBody>
      </p:sp>
      <p:sp>
        <p:nvSpPr>
          <p:cNvPr id="61" name="Arc 60">
            <a:extLst>
              <a:ext uri="{FF2B5EF4-FFF2-40B4-BE49-F238E27FC236}">
                <a16:creationId xmlns:a16="http://schemas.microsoft.com/office/drawing/2014/main" id="{C6E97671-C814-4681-8C53-B310DDFFD32F}"/>
              </a:ext>
            </a:extLst>
          </p:cNvPr>
          <p:cNvSpPr/>
          <p:nvPr/>
        </p:nvSpPr>
        <p:spPr>
          <a:xfrm rot="16200000">
            <a:off x="1435844" y="3425290"/>
            <a:ext cx="2520000" cy="2520000"/>
          </a:xfrm>
          <a:prstGeom prst="arc">
            <a:avLst>
              <a:gd name="adj1" fmla="val 3533136"/>
              <a:gd name="adj2" fmla="val 5357011"/>
            </a:avLst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67E0F-86C6-4F3C-A400-A9E725FA53DE}"/>
              </a:ext>
            </a:extLst>
          </p:cNvPr>
          <p:cNvGrpSpPr/>
          <p:nvPr/>
        </p:nvGrpSpPr>
        <p:grpSpPr>
          <a:xfrm>
            <a:off x="1731346" y="1381162"/>
            <a:ext cx="5215708" cy="4081280"/>
            <a:chOff x="1731346" y="1381162"/>
            <a:chExt cx="5215708" cy="4081280"/>
          </a:xfrm>
        </p:grpSpPr>
        <p:sp>
          <p:nvSpPr>
            <p:cNvPr id="8" name="Retângulo 8">
              <a:extLst>
                <a:ext uri="{FF2B5EF4-FFF2-40B4-BE49-F238E27FC236}">
                  <a16:creationId xmlns:a16="http://schemas.microsoft.com/office/drawing/2014/main" id="{6AE5FE1F-604D-4BC4-9F6E-E168CE4337E5}"/>
                </a:ext>
              </a:extLst>
            </p:cNvPr>
            <p:cNvSpPr/>
            <p:nvPr/>
          </p:nvSpPr>
          <p:spPr>
            <a:xfrm rot="19680423">
              <a:off x="2328620" y="3363589"/>
              <a:ext cx="4618434" cy="20083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70">
              <a:extLst>
                <a:ext uri="{FF2B5EF4-FFF2-40B4-BE49-F238E27FC236}">
                  <a16:creationId xmlns:a16="http://schemas.microsoft.com/office/drawing/2014/main" id="{BD6FA5BB-3619-43DB-9DDC-4518E1575920}"/>
                </a:ext>
              </a:extLst>
            </p:cNvPr>
            <p:cNvSpPr/>
            <p:nvPr/>
          </p:nvSpPr>
          <p:spPr>
            <a:xfrm rot="16200000">
              <a:off x="2515844" y="4505290"/>
              <a:ext cx="360000" cy="360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Fluxograma: Armazenamento de acesso direto 50">
              <a:extLst>
                <a:ext uri="{FF2B5EF4-FFF2-40B4-BE49-F238E27FC236}">
                  <a16:creationId xmlns:a16="http://schemas.microsoft.com/office/drawing/2014/main" id="{6627F765-556D-4204-8398-D63CCCBD1696}"/>
                </a:ext>
              </a:extLst>
            </p:cNvPr>
            <p:cNvSpPr/>
            <p:nvPr/>
          </p:nvSpPr>
          <p:spPr>
            <a:xfrm rot="8880000">
              <a:off x="5409785" y="2412480"/>
              <a:ext cx="509326" cy="824789"/>
            </a:xfrm>
            <a:prstGeom prst="flowChartMagneticDrum">
              <a:avLst/>
            </a:prstGeom>
            <a:solidFill>
              <a:schemeClr val="tx1">
                <a:lumMod val="50000"/>
                <a:lumOff val="50000"/>
              </a:schemeClr>
            </a:solidFill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Fluxograma: Armazenamento de acesso direto 51">
              <a:extLst>
                <a:ext uri="{FF2B5EF4-FFF2-40B4-BE49-F238E27FC236}">
                  <a16:creationId xmlns:a16="http://schemas.microsoft.com/office/drawing/2014/main" id="{5ED515B5-4BD2-451B-8BB9-0C47C6473C49}"/>
                </a:ext>
              </a:extLst>
            </p:cNvPr>
            <p:cNvSpPr/>
            <p:nvPr/>
          </p:nvSpPr>
          <p:spPr>
            <a:xfrm rot="8880000">
              <a:off x="5441324" y="2829246"/>
              <a:ext cx="97208" cy="205200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Conector reto 15">
              <a:extLst>
                <a:ext uri="{FF2B5EF4-FFF2-40B4-BE49-F238E27FC236}">
                  <a16:creationId xmlns:a16="http://schemas.microsoft.com/office/drawing/2014/main" id="{D5A54DA1-F0B7-4FDB-99E3-558D539A61C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44621" y="1654560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ector de seta reta 17">
              <a:extLst>
                <a:ext uri="{FF2B5EF4-FFF2-40B4-BE49-F238E27FC236}">
                  <a16:creationId xmlns:a16="http://schemas.microsoft.com/office/drawing/2014/main" id="{70ADCD58-537D-4CD9-AAA5-09A8C0A09C1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5592449" y="1616738"/>
              <a:ext cx="545668" cy="84656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CaixaDeTexto 21">
              <a:extLst>
                <a:ext uri="{FF2B5EF4-FFF2-40B4-BE49-F238E27FC236}">
                  <a16:creationId xmlns:a16="http://schemas.microsoft.com/office/drawing/2014/main" id="{B66AA406-4AAB-480A-A143-8BCC36367DA0}"/>
                </a:ext>
              </a:extLst>
            </p:cNvPr>
            <p:cNvSpPr txBox="1"/>
            <p:nvPr/>
          </p:nvSpPr>
          <p:spPr>
            <a:xfrm>
              <a:off x="5376419" y="1849340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L1</a:t>
              </a:r>
              <a:endParaRPr lang="pt-BR" baseline="-25000" dirty="0"/>
            </a:p>
          </p:txBody>
        </p:sp>
        <p:sp>
          <p:nvSpPr>
            <p:cNvPr id="22" name="CaixaDeTexto 55">
              <a:extLst>
                <a:ext uri="{FF2B5EF4-FFF2-40B4-BE49-F238E27FC236}">
                  <a16:creationId xmlns:a16="http://schemas.microsoft.com/office/drawing/2014/main" id="{089A8237-733C-4752-B118-556596E79C70}"/>
                </a:ext>
              </a:extLst>
            </p:cNvPr>
            <p:cNvSpPr txBox="1"/>
            <p:nvPr/>
          </p:nvSpPr>
          <p:spPr>
            <a:xfrm>
              <a:off x="2714796" y="472525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o</a:t>
              </a:r>
              <a:endParaRPr lang="pt-BR" baseline="-25000" dirty="0"/>
            </a:p>
          </p:txBody>
        </p:sp>
        <p:sp>
          <p:nvSpPr>
            <p:cNvPr id="53" name="Retângulo 8">
              <a:extLst>
                <a:ext uri="{FF2B5EF4-FFF2-40B4-BE49-F238E27FC236}">
                  <a16:creationId xmlns:a16="http://schemas.microsoft.com/office/drawing/2014/main" id="{E7B5B0D4-59C7-4C0A-A64D-517C0C61BE4C}"/>
                </a:ext>
              </a:extLst>
            </p:cNvPr>
            <p:cNvSpPr/>
            <p:nvPr/>
          </p:nvSpPr>
          <p:spPr>
            <a:xfrm rot="19680423">
              <a:off x="5191609" y="2929988"/>
              <a:ext cx="321937" cy="172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4" name="Conector reto 15">
              <a:extLst>
                <a:ext uri="{FF2B5EF4-FFF2-40B4-BE49-F238E27FC236}">
                  <a16:creationId xmlns:a16="http://schemas.microsoft.com/office/drawing/2014/main" id="{7EE25979-F040-4996-8FA5-8ED83700A2EA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498979" y="2521020"/>
              <a:ext cx="0" cy="432000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Conector reto 15">
              <a:extLst>
                <a:ext uri="{FF2B5EF4-FFF2-40B4-BE49-F238E27FC236}">
                  <a16:creationId xmlns:a16="http://schemas.microsoft.com/office/drawing/2014/main" id="{07A73823-43C9-4046-A2A7-FF4C50DE4C2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2151287" y="4923597"/>
              <a:ext cx="1077691" cy="0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15">
              <a:extLst>
                <a:ext uri="{FF2B5EF4-FFF2-40B4-BE49-F238E27FC236}">
                  <a16:creationId xmlns:a16="http://schemas.microsoft.com/office/drawing/2014/main" id="{39EBC3AE-8ED3-4587-8834-3566EC9120CD}"/>
                </a:ext>
              </a:extLst>
            </p:cNvPr>
            <p:cNvCxnSpPr>
              <a:cxnSpLocks/>
              <a:endCxn id="123" idx="1"/>
            </p:cNvCxnSpPr>
            <p:nvPr/>
          </p:nvCxnSpPr>
          <p:spPr>
            <a:xfrm rot="16200000">
              <a:off x="3414803" y="1523603"/>
              <a:ext cx="2446661" cy="3884649"/>
            </a:xfrm>
            <a:prstGeom prst="line">
              <a:avLst/>
            </a:prstGeom>
            <a:ln>
              <a:prstDash val="dashDot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CaixaDeTexto 55">
              <a:extLst>
                <a:ext uri="{FF2B5EF4-FFF2-40B4-BE49-F238E27FC236}">
                  <a16:creationId xmlns:a16="http://schemas.microsoft.com/office/drawing/2014/main" id="{A93DB198-4986-4FCB-9F85-5AD185CA0353}"/>
                </a:ext>
              </a:extLst>
            </p:cNvPr>
            <p:cNvSpPr txBox="1"/>
            <p:nvPr/>
          </p:nvSpPr>
          <p:spPr>
            <a:xfrm>
              <a:off x="3862743" y="4115451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Ɵ</a:t>
              </a:r>
              <a:endParaRPr lang="pt-BR" baseline="-25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/>
                <p:nvPr/>
              </p:nvSpPr>
              <p:spPr>
                <a:xfrm>
                  <a:off x="4773080" y="4232916"/>
                  <a:ext cx="1059201" cy="4315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3" name="CaixaDeTexto 9">
                  <a:extLst>
                    <a:ext uri="{FF2B5EF4-FFF2-40B4-BE49-F238E27FC236}">
                      <a16:creationId xmlns:a16="http://schemas.microsoft.com/office/drawing/2014/main" id="{2D912BB3-2984-4BFD-A5C5-5CC279807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080" y="4232916"/>
                  <a:ext cx="1059201" cy="431593"/>
                </a:xfrm>
                <a:prstGeom prst="rect">
                  <a:avLst/>
                </a:prstGeom>
                <a:blipFill>
                  <a:blip r:embed="rId2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/>
                <p:nvPr/>
              </p:nvSpPr>
              <p:spPr>
                <a:xfrm>
                  <a:off x="5682597" y="3272337"/>
                  <a:ext cx="1100878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acc>
                          <m:accPr>
                            <m:chr m:val="⃗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76" name="CaixaDeTexto 9">
                  <a:extLst>
                    <a:ext uri="{FF2B5EF4-FFF2-40B4-BE49-F238E27FC236}">
                      <a16:creationId xmlns:a16="http://schemas.microsoft.com/office/drawing/2014/main" id="{B9E1680D-E617-4222-84A5-4AEB89278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2597" y="3272337"/>
                  <a:ext cx="1100878" cy="402931"/>
                </a:xfrm>
                <a:prstGeom prst="rect">
                  <a:avLst/>
                </a:prstGeom>
                <a:blipFill>
                  <a:blip r:embed="rId3"/>
                  <a:stretch>
                    <a:fillRect t="-12121" r="-23757" b="-6061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Conector reto 15">
              <a:extLst>
                <a:ext uri="{FF2B5EF4-FFF2-40B4-BE49-F238E27FC236}">
                  <a16:creationId xmlns:a16="http://schemas.microsoft.com/office/drawing/2014/main" id="{1B02ACDA-1223-4616-B242-268437F9CF2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756215" y="3342170"/>
              <a:ext cx="580399" cy="399722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Conector de seta reta 17">
              <a:extLst>
                <a:ext uri="{FF2B5EF4-FFF2-40B4-BE49-F238E27FC236}">
                  <a16:creationId xmlns:a16="http://schemas.microsoft.com/office/drawing/2014/main" id="{9EB80569-DE01-4AB0-B5BA-2EE4D188EA5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762078" y="3172904"/>
              <a:ext cx="936599" cy="147579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CaixaDeTexto 21">
              <a:extLst>
                <a:ext uri="{FF2B5EF4-FFF2-40B4-BE49-F238E27FC236}">
                  <a16:creationId xmlns:a16="http://schemas.microsoft.com/office/drawing/2014/main" id="{5BEDFA11-4421-4A9D-A4FB-89862E42C206}"/>
                </a:ext>
              </a:extLst>
            </p:cNvPr>
            <p:cNvSpPr txBox="1"/>
            <p:nvPr/>
          </p:nvSpPr>
          <p:spPr>
            <a:xfrm>
              <a:off x="2572889" y="3791587"/>
              <a:ext cx="59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L2’</a:t>
              </a:r>
              <a:endParaRPr lang="pt-BR" baseline="-25000" dirty="0"/>
            </a:p>
          </p:txBody>
        </p:sp>
        <p:cxnSp>
          <p:nvCxnSpPr>
            <p:cNvPr id="113" name="Conector reto 15">
              <a:extLst>
                <a:ext uri="{FF2B5EF4-FFF2-40B4-BE49-F238E27FC236}">
                  <a16:creationId xmlns:a16="http://schemas.microsoft.com/office/drawing/2014/main" id="{AC5864E7-C07F-4942-9137-EE242C1074A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03020" y="2228377"/>
              <a:ext cx="573817" cy="38533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CaixaDeTexto 21">
              <a:extLst>
                <a:ext uri="{FF2B5EF4-FFF2-40B4-BE49-F238E27FC236}">
                  <a16:creationId xmlns:a16="http://schemas.microsoft.com/office/drawing/2014/main" id="{9DD8EC28-1D3E-4BF5-801C-3DFE19238F2D}"/>
                </a:ext>
              </a:extLst>
            </p:cNvPr>
            <p:cNvSpPr txBox="1"/>
            <p:nvPr/>
          </p:nvSpPr>
          <p:spPr>
            <a:xfrm>
              <a:off x="2294394" y="3463648"/>
              <a:ext cx="5912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L3’</a:t>
              </a:r>
              <a:endParaRPr lang="pt-BR" baseline="-25000" dirty="0"/>
            </a:p>
          </p:txBody>
        </p:sp>
        <p:sp>
          <p:nvSpPr>
            <p:cNvPr id="123" name="Retângulo 8">
              <a:extLst>
                <a:ext uri="{FF2B5EF4-FFF2-40B4-BE49-F238E27FC236}">
                  <a16:creationId xmlns:a16="http://schemas.microsoft.com/office/drawing/2014/main" id="{6BD61313-B7E4-461E-8D96-0292BC84558B}"/>
                </a:ext>
              </a:extLst>
            </p:cNvPr>
            <p:cNvSpPr/>
            <p:nvPr/>
          </p:nvSpPr>
          <p:spPr>
            <a:xfrm rot="19680423">
              <a:off x="6569810" y="1818651"/>
              <a:ext cx="140211" cy="7736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64" name="Conector de seta reta 17">
              <a:extLst>
                <a:ext uri="{FF2B5EF4-FFF2-40B4-BE49-F238E27FC236}">
                  <a16:creationId xmlns:a16="http://schemas.microsoft.com/office/drawing/2014/main" id="{8D80B566-D774-4E23-9C29-6ACBA0A884B8}"/>
                </a:ext>
              </a:extLst>
            </p:cNvPr>
            <p:cNvCxnSpPr>
              <a:cxnSpLocks/>
            </p:cNvCxnSpPr>
            <p:nvPr/>
          </p:nvCxnSpPr>
          <p:spPr>
            <a:xfrm>
              <a:off x="4246275" y="3832231"/>
              <a:ext cx="3" cy="85702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onector de seta reta 17">
              <a:extLst>
                <a:ext uri="{FF2B5EF4-FFF2-40B4-BE49-F238E27FC236}">
                  <a16:creationId xmlns:a16="http://schemas.microsoft.com/office/drawing/2014/main" id="{76F0608C-8B10-48C6-B326-02725D89F0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908" y="3459430"/>
              <a:ext cx="0" cy="1228819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de seta reta 17">
              <a:extLst>
                <a:ext uri="{FF2B5EF4-FFF2-40B4-BE49-F238E27FC236}">
                  <a16:creationId xmlns:a16="http://schemas.microsoft.com/office/drawing/2014/main" id="{DAFCCE0E-CB87-4019-A4B2-765357705EE2}"/>
                </a:ext>
              </a:extLst>
            </p:cNvPr>
            <p:cNvCxnSpPr>
              <a:cxnSpLocks/>
            </p:cNvCxnSpPr>
            <p:nvPr/>
          </p:nvCxnSpPr>
          <p:spPr>
            <a:xfrm>
              <a:off x="5713142" y="2775040"/>
              <a:ext cx="3" cy="1090821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CaixaDeTexto 9">
                  <a:extLst>
                    <a:ext uri="{FF2B5EF4-FFF2-40B4-BE49-F238E27FC236}">
                      <a16:creationId xmlns:a16="http://schemas.microsoft.com/office/drawing/2014/main" id="{4F37221E-4015-4F78-B284-221930DE6F1F}"/>
                    </a:ext>
                  </a:extLst>
                </p:cNvPr>
                <p:cNvSpPr txBox="1"/>
                <p:nvPr/>
              </p:nvSpPr>
              <p:spPr>
                <a:xfrm>
                  <a:off x="3944421" y="4693452"/>
                  <a:ext cx="1103507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pt-B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pt-BR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96" name="CaixaDeTexto 9">
                  <a:extLst>
                    <a:ext uri="{FF2B5EF4-FFF2-40B4-BE49-F238E27FC236}">
                      <a16:creationId xmlns:a16="http://schemas.microsoft.com/office/drawing/2014/main" id="{4F37221E-4015-4F78-B284-221930DE6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421" y="4693452"/>
                  <a:ext cx="1103507" cy="402931"/>
                </a:xfrm>
                <a:prstGeom prst="rect">
                  <a:avLst/>
                </a:prstGeom>
                <a:blipFill>
                  <a:blip r:embed="rId4"/>
                  <a:stretch>
                    <a:fillRect b="-1515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2" name="Conector reto 15">
              <a:extLst>
                <a:ext uri="{FF2B5EF4-FFF2-40B4-BE49-F238E27FC236}">
                  <a16:creationId xmlns:a16="http://schemas.microsoft.com/office/drawing/2014/main" id="{B6350BBF-A1B2-4D52-9DBD-9AB57096FDC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43131" y="2679963"/>
              <a:ext cx="912161" cy="650805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Conector reto 15">
              <a:extLst>
                <a:ext uri="{FF2B5EF4-FFF2-40B4-BE49-F238E27FC236}">
                  <a16:creationId xmlns:a16="http://schemas.microsoft.com/office/drawing/2014/main" id="{B8D80EE0-9CD6-4763-A9A6-E1195D18F07B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1901894" y="3903714"/>
              <a:ext cx="912161" cy="650805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Conector de seta reta 17">
              <a:extLst>
                <a:ext uri="{FF2B5EF4-FFF2-40B4-BE49-F238E27FC236}">
                  <a16:creationId xmlns:a16="http://schemas.microsoft.com/office/drawing/2014/main" id="{C6C62D6C-6F8A-470C-9A31-139FC5705898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2587184" y="2383629"/>
              <a:ext cx="1332733" cy="2010313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5" name="Arc 184">
              <a:extLst>
                <a:ext uri="{FF2B5EF4-FFF2-40B4-BE49-F238E27FC236}">
                  <a16:creationId xmlns:a16="http://schemas.microsoft.com/office/drawing/2014/main" id="{0D8169DD-BE69-4D1F-ADE8-47E8952B34A3}"/>
                </a:ext>
              </a:extLst>
            </p:cNvPr>
            <p:cNvSpPr/>
            <p:nvPr/>
          </p:nvSpPr>
          <p:spPr>
            <a:xfrm rot="16200000">
              <a:off x="2173767" y="4160366"/>
              <a:ext cx="1080000" cy="1080000"/>
            </a:xfrm>
            <a:prstGeom prst="arc">
              <a:avLst>
                <a:gd name="adj1" fmla="val 7119545"/>
                <a:gd name="adj2" fmla="val 17766078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CaixaDeTexto 9">
                  <a:extLst>
                    <a:ext uri="{FF2B5EF4-FFF2-40B4-BE49-F238E27FC236}">
                      <a16:creationId xmlns:a16="http://schemas.microsoft.com/office/drawing/2014/main" id="{0883A605-C611-4427-9D4A-26136AA848FF}"/>
                    </a:ext>
                  </a:extLst>
                </p:cNvPr>
                <p:cNvSpPr txBox="1"/>
                <p:nvPr/>
              </p:nvSpPr>
              <p:spPr>
                <a:xfrm>
                  <a:off x="1731346" y="4555209"/>
                  <a:ext cx="525850" cy="4029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87" name="CaixaDeTexto 9">
                  <a:extLst>
                    <a:ext uri="{FF2B5EF4-FFF2-40B4-BE49-F238E27FC236}">
                      <a16:creationId xmlns:a16="http://schemas.microsoft.com/office/drawing/2014/main" id="{0883A605-C611-4427-9D4A-26136AA848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1346" y="4555209"/>
                  <a:ext cx="525850" cy="4029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CaixaDeTexto 9">
              <a:extLst>
                <a:ext uri="{FF2B5EF4-FFF2-40B4-BE49-F238E27FC236}">
                  <a16:creationId xmlns:a16="http://schemas.microsoft.com/office/drawing/2014/main" id="{0C1B2DCC-1111-430F-BADB-30C089A12C7A}"/>
                </a:ext>
              </a:extLst>
            </p:cNvPr>
            <p:cNvSpPr txBox="1"/>
            <p:nvPr/>
          </p:nvSpPr>
          <p:spPr>
            <a:xfrm>
              <a:off x="3164726" y="1381162"/>
              <a:ext cx="24207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Diagrama de corpo livre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898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aixaDeTexto 69"/>
          <p:cNvSpPr txBox="1"/>
          <p:nvPr/>
        </p:nvSpPr>
        <p:spPr>
          <a:xfrm>
            <a:off x="560336" y="191736"/>
            <a:ext cx="692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Experimento biologia detecção de movimento em botão floral infestado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8CB5C-3D00-485D-8E2A-9935E1356C20}"/>
              </a:ext>
            </a:extLst>
          </p:cNvPr>
          <p:cNvGrpSpPr/>
          <p:nvPr/>
        </p:nvGrpSpPr>
        <p:grpSpPr>
          <a:xfrm>
            <a:off x="1436774" y="1987434"/>
            <a:ext cx="5860564" cy="2365325"/>
            <a:chOff x="1436774" y="1987434"/>
            <a:chExt cx="5860564" cy="2365325"/>
          </a:xfrm>
        </p:grpSpPr>
        <p:sp>
          <p:nvSpPr>
            <p:cNvPr id="105" name="Cube 104"/>
            <p:cNvSpPr/>
            <p:nvPr/>
          </p:nvSpPr>
          <p:spPr>
            <a:xfrm>
              <a:off x="4510938" y="1987434"/>
              <a:ext cx="1665647" cy="1104143"/>
            </a:xfrm>
            <a:prstGeom prst="cube">
              <a:avLst>
                <a:gd name="adj" fmla="val 48260"/>
              </a:avLst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547811" y="2563654"/>
              <a:ext cx="1053088" cy="485961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88857" y="2607292"/>
              <a:ext cx="552679" cy="400308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7" name="Oval 126"/>
            <p:cNvSpPr/>
            <p:nvPr/>
          </p:nvSpPr>
          <p:spPr>
            <a:xfrm>
              <a:off x="5285560" y="2921057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8" name="Oval 127"/>
            <p:cNvSpPr/>
            <p:nvPr/>
          </p:nvSpPr>
          <p:spPr>
            <a:xfrm>
              <a:off x="5264624" y="2937195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5" name="Oval 124"/>
            <p:cNvSpPr/>
            <p:nvPr/>
          </p:nvSpPr>
          <p:spPr>
            <a:xfrm>
              <a:off x="5179380" y="2921057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6" name="Oval 125"/>
            <p:cNvSpPr/>
            <p:nvPr/>
          </p:nvSpPr>
          <p:spPr>
            <a:xfrm>
              <a:off x="5158444" y="2937195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3" name="Oval 122"/>
            <p:cNvSpPr/>
            <p:nvPr/>
          </p:nvSpPr>
          <p:spPr>
            <a:xfrm>
              <a:off x="5391740" y="2921057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4" name="Oval 123"/>
            <p:cNvSpPr/>
            <p:nvPr/>
          </p:nvSpPr>
          <p:spPr>
            <a:xfrm>
              <a:off x="5370804" y="2937195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1" name="Oval 120"/>
            <p:cNvSpPr/>
            <p:nvPr/>
          </p:nvSpPr>
          <p:spPr>
            <a:xfrm>
              <a:off x="5497919" y="2921057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2" name="Oval 121"/>
            <p:cNvSpPr/>
            <p:nvPr/>
          </p:nvSpPr>
          <p:spPr>
            <a:xfrm>
              <a:off x="5476983" y="2937195"/>
              <a:ext cx="72000" cy="7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  <a:tint val="66000"/>
                    <a:satMod val="160000"/>
                  </a:schemeClr>
                </a:gs>
                <a:gs pos="50000">
                  <a:schemeClr val="bg1">
                    <a:lumMod val="50000"/>
                    <a:tint val="44500"/>
                    <a:satMod val="160000"/>
                  </a:schemeClr>
                </a:gs>
                <a:gs pos="100000">
                  <a:schemeClr val="bg1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189117" y="2606964"/>
              <a:ext cx="365005" cy="272131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234" name="Connector: Curved 233">
              <a:extLst>
                <a:ext uri="{FF2B5EF4-FFF2-40B4-BE49-F238E27FC236}">
                  <a16:creationId xmlns:a16="http://schemas.microsoft.com/office/drawing/2014/main" id="{C287FE25-CE82-4F49-A4BA-575F6A6740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0716" y="2971800"/>
              <a:ext cx="927517" cy="784724"/>
            </a:xfrm>
            <a:prstGeom prst="curvedConnector3">
              <a:avLst/>
            </a:prstGeom>
            <a:ln w="19050"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0" name="Flowchart: Delay 229">
              <a:extLst>
                <a:ext uri="{FF2B5EF4-FFF2-40B4-BE49-F238E27FC236}">
                  <a16:creationId xmlns:a16="http://schemas.microsoft.com/office/drawing/2014/main" id="{FDE45ACE-6F6E-4FCC-A3E1-C0BC993D861A}"/>
                </a:ext>
              </a:extLst>
            </p:cNvPr>
            <p:cNvSpPr/>
            <p:nvPr/>
          </p:nvSpPr>
          <p:spPr>
            <a:xfrm rot="5400000">
              <a:off x="4107678" y="3805556"/>
              <a:ext cx="102400" cy="193465"/>
            </a:xfrm>
            <a:prstGeom prst="flowChartDelay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143" name="Cube 142">
              <a:extLst>
                <a:ext uri="{FF2B5EF4-FFF2-40B4-BE49-F238E27FC236}">
                  <a16:creationId xmlns:a16="http://schemas.microsoft.com/office/drawing/2014/main" id="{E8BF36A5-E384-4581-B4F1-C89D59250F9C}"/>
                </a:ext>
              </a:extLst>
            </p:cNvPr>
            <p:cNvSpPr/>
            <p:nvPr/>
          </p:nvSpPr>
          <p:spPr>
            <a:xfrm>
              <a:off x="1781718" y="3665945"/>
              <a:ext cx="5138590" cy="179798"/>
            </a:xfrm>
            <a:prstGeom prst="cube">
              <a:avLst>
                <a:gd name="adj" fmla="val 81323"/>
              </a:avLst>
            </a:prstGeom>
            <a:solidFill>
              <a:schemeClr val="bg1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9B96F92B-BA48-4CCE-976E-7E95247EA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3276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388E5531-771D-4434-BF20-12020F3AEB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2384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A1E2F0E-B2CF-4D0A-98AD-04DE617336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1492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D9423F6-28F8-4410-8456-26ECB0C44D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0600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23DB45E-7AE1-4DDB-AA97-EBE8EC54A7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7924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39E51489-C65F-4732-AE64-6E59300E0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5436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0A7A4B-C671-43C7-835C-F00807D71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4544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5C5D665-DB49-41DE-891F-C14A521EC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03652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5F52EF-EB19-4BE8-8459-776389A986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2760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795987F3-6C0F-4E13-9F27-339B636EDD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1879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979970C-1D21-4C5E-8E94-E2472ED7D4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8816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D5315CC-D9C2-48FF-A8B6-C379000B1A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6140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417261B-9991-497B-910A-667FF0A8E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4356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B392B78-5039-418C-A1B6-F2491FF33E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1680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90C11D4A-078E-4E44-A0CA-CB29ADF4BC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9004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D5B2408-AA43-40BF-AB86-E9C332D075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3464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AFA59E7-DAB6-4421-BE6F-964C2D7B9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0788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D3225D54-528C-442A-B0B6-890181B94A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8112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3691702-8144-4445-B016-1AFD81E99C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7220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3530CC0C-FE95-4E27-9108-91DCC748B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6328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AB0837E1-E34E-450F-A9A2-3516255212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9708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A6FA4DB-B46F-4FEC-AF57-312129E444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67032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8357EDA-3763-4F88-91D6-B7D24DA25F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45248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071BEB7-DD9D-4F17-A4F2-66DB067E0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2572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0D2A351-AC3A-42E4-AB0A-A909F68DC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9896" y="3665945"/>
              <a:ext cx="270831" cy="14621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9F043D2A-5769-4B03-9481-5DBC12CE60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3466" y="3778153"/>
              <a:ext cx="49923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A80BB8EA-4F12-4283-939B-3FAD76C9A3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0685" y="3734893"/>
              <a:ext cx="49931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23846C6-7C49-4AB4-A04D-8EE618E78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97725" y="3695603"/>
              <a:ext cx="499319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22F73F6-28E5-4F31-9CE6-D8534CB140D1}"/>
                </a:ext>
              </a:extLst>
            </p:cNvPr>
            <p:cNvGrpSpPr/>
            <p:nvPr/>
          </p:nvGrpSpPr>
          <p:grpSpPr>
            <a:xfrm>
              <a:off x="1550097" y="3184200"/>
              <a:ext cx="413118" cy="807440"/>
              <a:chOff x="4528554" y="2802840"/>
              <a:chExt cx="413118" cy="807440"/>
            </a:xfrm>
          </p:grpSpPr>
          <p:sp>
            <p:nvSpPr>
              <p:cNvPr id="129" name="Isosceles Triangle 128">
                <a:extLst>
                  <a:ext uri="{FF2B5EF4-FFF2-40B4-BE49-F238E27FC236}">
                    <a16:creationId xmlns:a16="http://schemas.microsoft.com/office/drawing/2014/main" id="{B3E8E3C8-0033-4CBF-B1CD-8C016B474BBC}"/>
                  </a:ext>
                </a:extLst>
              </p:cNvPr>
              <p:cNvSpPr/>
              <p:nvPr/>
            </p:nvSpPr>
            <p:spPr>
              <a:xfrm rot="16200000" flipV="1">
                <a:off x="4434666" y="3103274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30" name="Conector reto 26">
                <a:extLst>
                  <a:ext uri="{FF2B5EF4-FFF2-40B4-BE49-F238E27FC236}">
                    <a16:creationId xmlns:a16="http://schemas.microsoft.com/office/drawing/2014/main" id="{93F36FA4-4CD9-42F8-AE3C-B723CC2737A5}"/>
                  </a:ext>
                </a:extLst>
              </p:cNvPr>
              <p:cNvCxnSpPr/>
              <p:nvPr/>
            </p:nvCxnSpPr>
            <p:spPr>
              <a:xfrm>
                <a:off x="4528554" y="28028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Conector reto 27">
                <a:extLst>
                  <a:ext uri="{FF2B5EF4-FFF2-40B4-BE49-F238E27FC236}">
                    <a16:creationId xmlns:a16="http://schemas.microsoft.com/office/drawing/2014/main" id="{2EFD4349-2EA1-460C-884F-B9D8C853186F}"/>
                  </a:ext>
                </a:extLst>
              </p:cNvPr>
              <p:cNvCxnSpPr/>
              <p:nvPr/>
            </p:nvCxnSpPr>
            <p:spPr>
              <a:xfrm>
                <a:off x="4528554" y="29552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28">
                <a:extLst>
                  <a:ext uri="{FF2B5EF4-FFF2-40B4-BE49-F238E27FC236}">
                    <a16:creationId xmlns:a16="http://schemas.microsoft.com/office/drawing/2014/main" id="{D9EEA62B-BC27-4DAA-9360-2A40077E6E7F}"/>
                  </a:ext>
                </a:extLst>
              </p:cNvPr>
              <p:cNvCxnSpPr/>
              <p:nvPr/>
            </p:nvCxnSpPr>
            <p:spPr>
              <a:xfrm>
                <a:off x="4528554" y="31076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Conector reto 29">
                <a:extLst>
                  <a:ext uri="{FF2B5EF4-FFF2-40B4-BE49-F238E27FC236}">
                    <a16:creationId xmlns:a16="http://schemas.microsoft.com/office/drawing/2014/main" id="{B1B7A652-6DFA-4DD0-98C6-08A417A0EA11}"/>
                  </a:ext>
                </a:extLst>
              </p:cNvPr>
              <p:cNvCxnSpPr/>
              <p:nvPr/>
            </p:nvCxnSpPr>
            <p:spPr>
              <a:xfrm>
                <a:off x="4528554" y="32600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Conector reto 30">
                <a:extLst>
                  <a:ext uri="{FF2B5EF4-FFF2-40B4-BE49-F238E27FC236}">
                    <a16:creationId xmlns:a16="http://schemas.microsoft.com/office/drawing/2014/main" id="{687F35A4-35A6-496B-A820-F7BAB39FD87E}"/>
                  </a:ext>
                </a:extLst>
              </p:cNvPr>
              <p:cNvCxnSpPr/>
              <p:nvPr/>
            </p:nvCxnSpPr>
            <p:spPr>
              <a:xfrm>
                <a:off x="4528554" y="34124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888D78A4-A23E-4685-B0B6-35EC952C5018}"/>
                </a:ext>
              </a:extLst>
            </p:cNvPr>
            <p:cNvGrpSpPr/>
            <p:nvPr/>
          </p:nvGrpSpPr>
          <p:grpSpPr>
            <a:xfrm>
              <a:off x="1436774" y="3409986"/>
              <a:ext cx="413118" cy="807440"/>
              <a:chOff x="4528554" y="2802840"/>
              <a:chExt cx="413118" cy="807440"/>
            </a:xfrm>
          </p:grpSpPr>
          <p:sp>
            <p:nvSpPr>
              <p:cNvPr id="186" name="Isosceles Triangle 185">
                <a:extLst>
                  <a:ext uri="{FF2B5EF4-FFF2-40B4-BE49-F238E27FC236}">
                    <a16:creationId xmlns:a16="http://schemas.microsoft.com/office/drawing/2014/main" id="{474261D1-C0DF-4548-8808-42D5A393EF50}"/>
                  </a:ext>
                </a:extLst>
              </p:cNvPr>
              <p:cNvSpPr/>
              <p:nvPr/>
            </p:nvSpPr>
            <p:spPr>
              <a:xfrm rot="16200000" flipV="1">
                <a:off x="4434666" y="3103274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87" name="Conector reto 26">
                <a:extLst>
                  <a:ext uri="{FF2B5EF4-FFF2-40B4-BE49-F238E27FC236}">
                    <a16:creationId xmlns:a16="http://schemas.microsoft.com/office/drawing/2014/main" id="{FC8A746F-AC4D-42B6-B9F5-B7DDAC359CCF}"/>
                  </a:ext>
                </a:extLst>
              </p:cNvPr>
              <p:cNvCxnSpPr/>
              <p:nvPr/>
            </p:nvCxnSpPr>
            <p:spPr>
              <a:xfrm>
                <a:off x="4528554" y="28028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27">
                <a:extLst>
                  <a:ext uri="{FF2B5EF4-FFF2-40B4-BE49-F238E27FC236}">
                    <a16:creationId xmlns:a16="http://schemas.microsoft.com/office/drawing/2014/main" id="{ED03A530-0160-45BD-B650-ECE068B4C9C7}"/>
                  </a:ext>
                </a:extLst>
              </p:cNvPr>
              <p:cNvCxnSpPr/>
              <p:nvPr/>
            </p:nvCxnSpPr>
            <p:spPr>
              <a:xfrm>
                <a:off x="4528554" y="29552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28">
                <a:extLst>
                  <a:ext uri="{FF2B5EF4-FFF2-40B4-BE49-F238E27FC236}">
                    <a16:creationId xmlns:a16="http://schemas.microsoft.com/office/drawing/2014/main" id="{ACCDD35F-0748-489B-A373-058412338AF7}"/>
                  </a:ext>
                </a:extLst>
              </p:cNvPr>
              <p:cNvCxnSpPr/>
              <p:nvPr/>
            </p:nvCxnSpPr>
            <p:spPr>
              <a:xfrm>
                <a:off x="4528554" y="31076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29">
                <a:extLst>
                  <a:ext uri="{FF2B5EF4-FFF2-40B4-BE49-F238E27FC236}">
                    <a16:creationId xmlns:a16="http://schemas.microsoft.com/office/drawing/2014/main" id="{1C575F5F-52B4-4111-BBAE-8D36E419E554}"/>
                  </a:ext>
                </a:extLst>
              </p:cNvPr>
              <p:cNvCxnSpPr/>
              <p:nvPr/>
            </p:nvCxnSpPr>
            <p:spPr>
              <a:xfrm>
                <a:off x="4528554" y="32600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30">
                <a:extLst>
                  <a:ext uri="{FF2B5EF4-FFF2-40B4-BE49-F238E27FC236}">
                    <a16:creationId xmlns:a16="http://schemas.microsoft.com/office/drawing/2014/main" id="{15EE9237-4B58-4D66-A905-178DAA25A2D0}"/>
                  </a:ext>
                </a:extLst>
              </p:cNvPr>
              <p:cNvCxnSpPr/>
              <p:nvPr/>
            </p:nvCxnSpPr>
            <p:spPr>
              <a:xfrm>
                <a:off x="4528554" y="34124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2" name="Parallelogram 191">
              <a:extLst>
                <a:ext uri="{FF2B5EF4-FFF2-40B4-BE49-F238E27FC236}">
                  <a16:creationId xmlns:a16="http://schemas.microsoft.com/office/drawing/2014/main" id="{24D73749-9413-4BF2-9EAF-33FE58EA0794}"/>
                </a:ext>
              </a:extLst>
            </p:cNvPr>
            <p:cNvSpPr/>
            <p:nvPr/>
          </p:nvSpPr>
          <p:spPr>
            <a:xfrm rot="6880575">
              <a:off x="1536121" y="3340778"/>
              <a:ext cx="453572" cy="413838"/>
            </a:xfrm>
            <a:prstGeom prst="parallelogram">
              <a:avLst>
                <a:gd name="adj" fmla="val 5200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213" name="Parallelogram 212">
              <a:extLst>
                <a:ext uri="{FF2B5EF4-FFF2-40B4-BE49-F238E27FC236}">
                  <a16:creationId xmlns:a16="http://schemas.microsoft.com/office/drawing/2014/main" id="{63134C9E-D856-4E75-B260-C52C2F727235}"/>
                </a:ext>
              </a:extLst>
            </p:cNvPr>
            <p:cNvSpPr/>
            <p:nvPr/>
          </p:nvSpPr>
          <p:spPr>
            <a:xfrm rot="6880575">
              <a:off x="6738180" y="3725389"/>
              <a:ext cx="453572" cy="413838"/>
            </a:xfrm>
            <a:prstGeom prst="parallelogram">
              <a:avLst>
                <a:gd name="adj" fmla="val 52008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90D64EE-7DB2-4985-8198-0434519982CA}"/>
                </a:ext>
              </a:extLst>
            </p:cNvPr>
            <p:cNvGrpSpPr/>
            <p:nvPr/>
          </p:nvGrpSpPr>
          <p:grpSpPr>
            <a:xfrm rot="10800000">
              <a:off x="6884220" y="3271429"/>
              <a:ext cx="413118" cy="807440"/>
              <a:chOff x="4528554" y="2802840"/>
              <a:chExt cx="413118" cy="807440"/>
            </a:xfrm>
          </p:grpSpPr>
          <p:sp>
            <p:nvSpPr>
              <p:cNvPr id="220" name="Isosceles Triangle 219">
                <a:extLst>
                  <a:ext uri="{FF2B5EF4-FFF2-40B4-BE49-F238E27FC236}">
                    <a16:creationId xmlns:a16="http://schemas.microsoft.com/office/drawing/2014/main" id="{C2834442-1E14-42CC-8429-9EBFEE91C72B}"/>
                  </a:ext>
                </a:extLst>
              </p:cNvPr>
              <p:cNvSpPr/>
              <p:nvPr/>
            </p:nvSpPr>
            <p:spPr>
              <a:xfrm rot="16200000" flipV="1">
                <a:off x="4434666" y="3103274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21" name="Conector reto 26">
                <a:extLst>
                  <a:ext uri="{FF2B5EF4-FFF2-40B4-BE49-F238E27FC236}">
                    <a16:creationId xmlns:a16="http://schemas.microsoft.com/office/drawing/2014/main" id="{60787083-9409-4CD9-8B93-4E085FF6C6EF}"/>
                  </a:ext>
                </a:extLst>
              </p:cNvPr>
              <p:cNvCxnSpPr/>
              <p:nvPr/>
            </p:nvCxnSpPr>
            <p:spPr>
              <a:xfrm>
                <a:off x="4528554" y="28028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7">
                <a:extLst>
                  <a:ext uri="{FF2B5EF4-FFF2-40B4-BE49-F238E27FC236}">
                    <a16:creationId xmlns:a16="http://schemas.microsoft.com/office/drawing/2014/main" id="{0E9DF6EA-CD2C-4E97-AD1C-6A9C52EC8481}"/>
                  </a:ext>
                </a:extLst>
              </p:cNvPr>
              <p:cNvCxnSpPr/>
              <p:nvPr/>
            </p:nvCxnSpPr>
            <p:spPr>
              <a:xfrm>
                <a:off x="4528554" y="29552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8">
                <a:extLst>
                  <a:ext uri="{FF2B5EF4-FFF2-40B4-BE49-F238E27FC236}">
                    <a16:creationId xmlns:a16="http://schemas.microsoft.com/office/drawing/2014/main" id="{5B33FD3E-435A-4F87-8AB0-10AC156BF6A1}"/>
                  </a:ext>
                </a:extLst>
              </p:cNvPr>
              <p:cNvCxnSpPr/>
              <p:nvPr/>
            </p:nvCxnSpPr>
            <p:spPr>
              <a:xfrm>
                <a:off x="4528554" y="31076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9">
                <a:extLst>
                  <a:ext uri="{FF2B5EF4-FFF2-40B4-BE49-F238E27FC236}">
                    <a16:creationId xmlns:a16="http://schemas.microsoft.com/office/drawing/2014/main" id="{E8ED78B9-4481-4E1C-B423-2DDC81EAF2A4}"/>
                  </a:ext>
                </a:extLst>
              </p:cNvPr>
              <p:cNvCxnSpPr/>
              <p:nvPr/>
            </p:nvCxnSpPr>
            <p:spPr>
              <a:xfrm>
                <a:off x="4528554" y="32600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30">
                <a:extLst>
                  <a:ext uri="{FF2B5EF4-FFF2-40B4-BE49-F238E27FC236}">
                    <a16:creationId xmlns:a16="http://schemas.microsoft.com/office/drawing/2014/main" id="{163635BE-04D9-467B-9596-0A2CD6798EC1}"/>
                  </a:ext>
                </a:extLst>
              </p:cNvPr>
              <p:cNvCxnSpPr/>
              <p:nvPr/>
            </p:nvCxnSpPr>
            <p:spPr>
              <a:xfrm>
                <a:off x="4528554" y="34124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6" name="Parallelogram 225">
              <a:extLst>
                <a:ext uri="{FF2B5EF4-FFF2-40B4-BE49-F238E27FC236}">
                  <a16:creationId xmlns:a16="http://schemas.microsoft.com/office/drawing/2014/main" id="{19F65535-DA93-4CEE-BB83-EC731FD5D504}"/>
                </a:ext>
              </a:extLst>
            </p:cNvPr>
            <p:cNvSpPr/>
            <p:nvPr/>
          </p:nvSpPr>
          <p:spPr>
            <a:xfrm rot="5400000" flipH="1">
              <a:off x="6630009" y="3696968"/>
              <a:ext cx="962192" cy="107383"/>
            </a:xfrm>
            <a:prstGeom prst="parallelogram">
              <a:avLst>
                <a:gd name="adj" fmla="val 13061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5BAEE70D-99F9-43A3-B0D7-69AAA028B6EC}"/>
                </a:ext>
              </a:extLst>
            </p:cNvPr>
            <p:cNvGrpSpPr/>
            <p:nvPr/>
          </p:nvGrpSpPr>
          <p:grpSpPr>
            <a:xfrm rot="10800000">
              <a:off x="6767993" y="3485012"/>
              <a:ext cx="413118" cy="807440"/>
              <a:chOff x="4528554" y="2802840"/>
              <a:chExt cx="413118" cy="807440"/>
            </a:xfrm>
          </p:grpSpPr>
          <p:sp>
            <p:nvSpPr>
              <p:cNvPr id="214" name="Isosceles Triangle 213">
                <a:extLst>
                  <a:ext uri="{FF2B5EF4-FFF2-40B4-BE49-F238E27FC236}">
                    <a16:creationId xmlns:a16="http://schemas.microsoft.com/office/drawing/2014/main" id="{B2E09A6C-0777-48BE-AACC-5B5F93CB4012}"/>
                  </a:ext>
                </a:extLst>
              </p:cNvPr>
              <p:cNvSpPr/>
              <p:nvPr/>
            </p:nvSpPr>
            <p:spPr>
              <a:xfrm rot="16200000" flipV="1">
                <a:off x="4434666" y="3103274"/>
                <a:ext cx="733436" cy="280576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215" name="Conector reto 26">
                <a:extLst>
                  <a:ext uri="{FF2B5EF4-FFF2-40B4-BE49-F238E27FC236}">
                    <a16:creationId xmlns:a16="http://schemas.microsoft.com/office/drawing/2014/main" id="{99712499-7876-4386-9946-C23F9B12DCD0}"/>
                  </a:ext>
                </a:extLst>
              </p:cNvPr>
              <p:cNvCxnSpPr/>
              <p:nvPr/>
            </p:nvCxnSpPr>
            <p:spPr>
              <a:xfrm>
                <a:off x="4528554" y="28028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7">
                <a:extLst>
                  <a:ext uri="{FF2B5EF4-FFF2-40B4-BE49-F238E27FC236}">
                    <a16:creationId xmlns:a16="http://schemas.microsoft.com/office/drawing/2014/main" id="{6DB2C64D-A5A1-441A-A6FE-1C43369B4429}"/>
                  </a:ext>
                </a:extLst>
              </p:cNvPr>
              <p:cNvCxnSpPr/>
              <p:nvPr/>
            </p:nvCxnSpPr>
            <p:spPr>
              <a:xfrm>
                <a:off x="4528554" y="29552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8">
                <a:extLst>
                  <a:ext uri="{FF2B5EF4-FFF2-40B4-BE49-F238E27FC236}">
                    <a16:creationId xmlns:a16="http://schemas.microsoft.com/office/drawing/2014/main" id="{E85E8D4C-39DC-4818-A3F4-88107B8B7156}"/>
                  </a:ext>
                </a:extLst>
              </p:cNvPr>
              <p:cNvCxnSpPr/>
              <p:nvPr/>
            </p:nvCxnSpPr>
            <p:spPr>
              <a:xfrm>
                <a:off x="4528554" y="31076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9">
                <a:extLst>
                  <a:ext uri="{FF2B5EF4-FFF2-40B4-BE49-F238E27FC236}">
                    <a16:creationId xmlns:a16="http://schemas.microsoft.com/office/drawing/2014/main" id="{2940F135-76E4-4868-8A83-2F798F06B34D}"/>
                  </a:ext>
                </a:extLst>
              </p:cNvPr>
              <p:cNvCxnSpPr/>
              <p:nvPr/>
            </p:nvCxnSpPr>
            <p:spPr>
              <a:xfrm>
                <a:off x="4528554" y="32600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30">
                <a:extLst>
                  <a:ext uri="{FF2B5EF4-FFF2-40B4-BE49-F238E27FC236}">
                    <a16:creationId xmlns:a16="http://schemas.microsoft.com/office/drawing/2014/main" id="{CF51C3FC-1AE1-4179-9F2A-3776A793A4A7}"/>
                  </a:ext>
                </a:extLst>
              </p:cNvPr>
              <p:cNvCxnSpPr/>
              <p:nvPr/>
            </p:nvCxnSpPr>
            <p:spPr>
              <a:xfrm>
                <a:off x="4528554" y="3412440"/>
                <a:ext cx="118298" cy="17072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7" name="Callout: Bent Line 246">
              <a:extLst>
                <a:ext uri="{FF2B5EF4-FFF2-40B4-BE49-F238E27FC236}">
                  <a16:creationId xmlns:a16="http://schemas.microsoft.com/office/drawing/2014/main" id="{A438EC9C-3360-444C-80DE-684DFBEB6F70}"/>
                </a:ext>
              </a:extLst>
            </p:cNvPr>
            <p:cNvSpPr/>
            <p:nvPr/>
          </p:nvSpPr>
          <p:spPr>
            <a:xfrm>
              <a:off x="4864122" y="3979937"/>
              <a:ext cx="1366125" cy="372822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0201"/>
                <a:gd name="adj6" fmla="val -51105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Sensor de vibração tipo acelerômetro</a:t>
              </a:r>
            </a:p>
          </p:txBody>
        </p:sp>
        <p:sp>
          <p:nvSpPr>
            <p:cNvPr id="248" name="Callout: Bent Line 247">
              <a:extLst>
                <a:ext uri="{FF2B5EF4-FFF2-40B4-BE49-F238E27FC236}">
                  <a16:creationId xmlns:a16="http://schemas.microsoft.com/office/drawing/2014/main" id="{5A34519E-662E-4EC4-B253-39E2CB7C1B68}"/>
                </a:ext>
              </a:extLst>
            </p:cNvPr>
            <p:cNvSpPr/>
            <p:nvPr/>
          </p:nvSpPr>
          <p:spPr>
            <a:xfrm>
              <a:off x="5756772" y="3277146"/>
              <a:ext cx="1012433" cy="19854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23563"/>
                <a:gd name="adj6" fmla="val -49027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Tira elástica</a:t>
              </a:r>
            </a:p>
          </p:txBody>
        </p:sp>
        <p:sp>
          <p:nvSpPr>
            <p:cNvPr id="249" name="Callout: Bent Line 248">
              <a:extLst>
                <a:ext uri="{FF2B5EF4-FFF2-40B4-BE49-F238E27FC236}">
                  <a16:creationId xmlns:a16="http://schemas.microsoft.com/office/drawing/2014/main" id="{11B60AD7-67A0-4CF8-AF9B-153C528CC9A3}"/>
                </a:ext>
              </a:extLst>
            </p:cNvPr>
            <p:cNvSpPr/>
            <p:nvPr/>
          </p:nvSpPr>
          <p:spPr>
            <a:xfrm>
              <a:off x="2018596" y="2539505"/>
              <a:ext cx="1112419" cy="19854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80803"/>
                <a:gd name="adj6" fmla="val -26967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Engaste rígido</a:t>
              </a:r>
            </a:p>
          </p:txBody>
        </p:sp>
        <p:sp>
          <p:nvSpPr>
            <p:cNvPr id="251" name="Callout: Bent Line 250">
              <a:extLst>
                <a:ext uri="{FF2B5EF4-FFF2-40B4-BE49-F238E27FC236}">
                  <a16:creationId xmlns:a16="http://schemas.microsoft.com/office/drawing/2014/main" id="{A21CFBA8-1CF0-4892-B9E3-12BCB171BC4D}"/>
                </a:ext>
              </a:extLst>
            </p:cNvPr>
            <p:cNvSpPr/>
            <p:nvPr/>
          </p:nvSpPr>
          <p:spPr>
            <a:xfrm flipH="1">
              <a:off x="3552844" y="2028459"/>
              <a:ext cx="860835" cy="371335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1404"/>
                <a:gd name="adj6" fmla="val -8271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Analisador de sinais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B1E3A2-9200-40AB-A9A6-867C3D3371AF}"/>
                </a:ext>
              </a:extLst>
            </p:cNvPr>
            <p:cNvGrpSpPr/>
            <p:nvPr/>
          </p:nvGrpSpPr>
          <p:grpSpPr>
            <a:xfrm rot="1776009">
              <a:off x="4022315" y="3559178"/>
              <a:ext cx="323608" cy="221068"/>
              <a:chOff x="3988247" y="3217152"/>
              <a:chExt cx="323608" cy="22106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3DF5CFD0-20C7-44C1-9CD7-82A889139C23}"/>
                  </a:ext>
                </a:extLst>
              </p:cNvPr>
              <p:cNvSpPr/>
              <p:nvPr/>
            </p:nvSpPr>
            <p:spPr>
              <a:xfrm>
                <a:off x="3988247" y="3217152"/>
                <a:ext cx="226964" cy="221068"/>
              </a:xfrm>
              <a:prstGeom prst="ellipse">
                <a:avLst/>
              </a:prstGeom>
              <a:solidFill>
                <a:srgbClr val="92D050"/>
              </a:solidFill>
              <a:ln w="19050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D89E2BF5-699B-4B3C-91AF-E9ED3D172E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04305" y="3324943"/>
                <a:ext cx="107550" cy="2964"/>
              </a:xfrm>
              <a:prstGeom prst="line">
                <a:avLst/>
              </a:prstGeom>
              <a:solidFill>
                <a:srgbClr val="92D050"/>
              </a:solidFill>
              <a:ln w="57150">
                <a:solidFill>
                  <a:schemeClr val="accent3">
                    <a:lumMod val="50000"/>
                  </a:schemeClr>
                </a:solidFill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0" name="Callout: Bent Line 249">
              <a:extLst>
                <a:ext uri="{FF2B5EF4-FFF2-40B4-BE49-F238E27FC236}">
                  <a16:creationId xmlns:a16="http://schemas.microsoft.com/office/drawing/2014/main" id="{5E4F4EF5-70C7-495C-9592-99D882D90690}"/>
                </a:ext>
              </a:extLst>
            </p:cNvPr>
            <p:cNvSpPr/>
            <p:nvPr/>
          </p:nvSpPr>
          <p:spPr>
            <a:xfrm flipH="1">
              <a:off x="3134425" y="3295133"/>
              <a:ext cx="710304" cy="19854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7923"/>
                <a:gd name="adj6" fmla="val -42518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200" dirty="0"/>
                <a:t>Amostra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1485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4F01CCCA-C83C-435C-B517-E3D934C373AC}"/>
              </a:ext>
            </a:extLst>
          </p:cNvPr>
          <p:cNvSpPr txBox="1"/>
          <p:nvPr/>
        </p:nvSpPr>
        <p:spPr>
          <a:xfrm>
            <a:off x="106171" y="1"/>
            <a:ext cx="56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Prancha de fotos mostra de IC alessandra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9A8F2-A844-4A24-93CD-18ABDB2000AD}"/>
              </a:ext>
            </a:extLst>
          </p:cNvPr>
          <p:cNvGrpSpPr/>
          <p:nvPr/>
        </p:nvGrpSpPr>
        <p:grpSpPr>
          <a:xfrm>
            <a:off x="653451" y="1294191"/>
            <a:ext cx="7714552" cy="4031291"/>
            <a:chOff x="653451" y="1294191"/>
            <a:chExt cx="7714552" cy="40312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C471CA-D81C-4661-BACE-32178078A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4" t="16832" r="13580" b="4984"/>
            <a:stretch/>
          </p:blipFill>
          <p:spPr>
            <a:xfrm>
              <a:off x="653454" y="1294192"/>
              <a:ext cx="2520000" cy="23580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653BB5-8822-4C6E-BA05-4A60F4C567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6" t="14527" r="5990" b="25536"/>
            <a:stretch/>
          </p:blipFill>
          <p:spPr>
            <a:xfrm>
              <a:off x="3250728" y="1294192"/>
              <a:ext cx="2520000" cy="186743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4F9858-71D7-4689-914A-2CDE89A77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3" t="11051" r="16168" b="25092"/>
            <a:stretch/>
          </p:blipFill>
          <p:spPr>
            <a:xfrm>
              <a:off x="5848003" y="1294192"/>
              <a:ext cx="2520000" cy="207885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5AFCD8-F865-4EA9-BDE2-C0727A327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6" t="26832" r="11300" b="16592"/>
            <a:stretch/>
          </p:blipFill>
          <p:spPr>
            <a:xfrm>
              <a:off x="653452" y="3729497"/>
              <a:ext cx="2520000" cy="159598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40660E-8898-4EF3-A5D9-FE7F0B6FE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04" t="16500" r="17903" b="13482"/>
            <a:stretch/>
          </p:blipFill>
          <p:spPr>
            <a:xfrm rot="16200000">
              <a:off x="3471300" y="3026053"/>
              <a:ext cx="2078857" cy="252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667788-7074-446C-9981-F378B3A6F6EF}"/>
                </a:ext>
              </a:extLst>
            </p:cNvPr>
            <p:cNvSpPr txBox="1"/>
            <p:nvPr/>
          </p:nvSpPr>
          <p:spPr>
            <a:xfrm>
              <a:off x="653456" y="1294196"/>
              <a:ext cx="36580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A1E79A3-6FB5-4A11-8CCA-2881E5005AAA}"/>
                </a:ext>
              </a:extLst>
            </p:cNvPr>
            <p:cNvSpPr txBox="1"/>
            <p:nvPr/>
          </p:nvSpPr>
          <p:spPr>
            <a:xfrm>
              <a:off x="3250729" y="1294192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  <a:endParaRPr lang="pt-BR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48D577-74A3-4307-9CEA-74D89EFA1D90}"/>
                </a:ext>
              </a:extLst>
            </p:cNvPr>
            <p:cNvSpPr txBox="1"/>
            <p:nvPr/>
          </p:nvSpPr>
          <p:spPr>
            <a:xfrm>
              <a:off x="5848002" y="1294191"/>
              <a:ext cx="352982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037945-C7CC-408C-8E86-8EE40A6986C3}"/>
                </a:ext>
              </a:extLst>
            </p:cNvPr>
            <p:cNvSpPr txBox="1"/>
            <p:nvPr/>
          </p:nvSpPr>
          <p:spPr>
            <a:xfrm>
              <a:off x="3250728" y="3246624"/>
              <a:ext cx="37061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e)</a:t>
              </a:r>
              <a:endParaRPr lang="pt-BR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DDBE83-1137-4F01-9AA3-9CE1E58F4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4" t="11289" r="10357" b="19220"/>
            <a:stretch/>
          </p:blipFill>
          <p:spPr>
            <a:xfrm>
              <a:off x="5848003" y="3458046"/>
              <a:ext cx="2520000" cy="18674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BB179C-63D7-4619-9711-6B1B20720221}"/>
                </a:ext>
              </a:extLst>
            </p:cNvPr>
            <p:cNvSpPr txBox="1"/>
            <p:nvPr/>
          </p:nvSpPr>
          <p:spPr>
            <a:xfrm>
              <a:off x="5848003" y="3458046"/>
              <a:ext cx="329129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f)</a:t>
              </a:r>
              <a:endParaRPr lang="pt-BR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780DDA-4710-4DE0-8602-3B20D0B6E119}"/>
                </a:ext>
              </a:extLst>
            </p:cNvPr>
            <p:cNvSpPr txBox="1"/>
            <p:nvPr/>
          </p:nvSpPr>
          <p:spPr>
            <a:xfrm>
              <a:off x="653451" y="3729497"/>
              <a:ext cx="37702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324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4F01CCCA-C83C-435C-B517-E3D934C373AC}"/>
              </a:ext>
            </a:extLst>
          </p:cNvPr>
          <p:cNvSpPr txBox="1"/>
          <p:nvPr/>
        </p:nvSpPr>
        <p:spPr>
          <a:xfrm>
            <a:off x="106171" y="1"/>
            <a:ext cx="56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Prancha de fotos mostra de IC alessandra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D40461-5954-48CD-903A-537BBB8D2919}"/>
              </a:ext>
            </a:extLst>
          </p:cNvPr>
          <p:cNvGrpSpPr/>
          <p:nvPr/>
        </p:nvGrpSpPr>
        <p:grpSpPr>
          <a:xfrm>
            <a:off x="491890" y="896619"/>
            <a:ext cx="7714548" cy="4434985"/>
            <a:chOff x="491890" y="896619"/>
            <a:chExt cx="7714548" cy="44349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6C471CA-D81C-4661-BACE-32178078A9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54" t="6801" r="13580" b="2422"/>
            <a:stretch/>
          </p:blipFill>
          <p:spPr>
            <a:xfrm>
              <a:off x="5686438" y="2582729"/>
              <a:ext cx="2520000" cy="27378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04F9858-71D7-4689-914A-2CDE89A77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03" t="16887" r="16168" b="25751"/>
            <a:stretch/>
          </p:blipFill>
          <p:spPr>
            <a:xfrm>
              <a:off x="494640" y="896619"/>
              <a:ext cx="2520000" cy="186743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5AFCD8-F865-4EA9-BDE2-C0727A327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66" t="26832" r="11300" b="16592"/>
            <a:stretch/>
          </p:blipFill>
          <p:spPr>
            <a:xfrm>
              <a:off x="5686438" y="896619"/>
              <a:ext cx="2520000" cy="159598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667788-7074-446C-9981-F378B3A6F6EF}"/>
                </a:ext>
              </a:extLst>
            </p:cNvPr>
            <p:cNvSpPr txBox="1"/>
            <p:nvPr/>
          </p:nvSpPr>
          <p:spPr>
            <a:xfrm>
              <a:off x="5686435" y="2576153"/>
              <a:ext cx="31271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f)</a:t>
              </a:r>
              <a:endParaRPr lang="pt-BR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48D577-74A3-4307-9CEA-74D89EFA1D90}"/>
                </a:ext>
              </a:extLst>
            </p:cNvPr>
            <p:cNvSpPr txBox="1"/>
            <p:nvPr/>
          </p:nvSpPr>
          <p:spPr>
            <a:xfrm>
              <a:off x="494640" y="896619"/>
              <a:ext cx="34496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a)</a:t>
              </a:r>
              <a:endParaRPr lang="pt-BR" sz="1600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DDBE83-1137-4F01-9AA3-9CE1E58F4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4" t="11289" r="10357" b="19220"/>
            <a:stretch/>
          </p:blipFill>
          <p:spPr>
            <a:xfrm>
              <a:off x="3091918" y="896619"/>
              <a:ext cx="2520000" cy="186743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BB179C-63D7-4619-9711-6B1B20720221}"/>
                </a:ext>
              </a:extLst>
            </p:cNvPr>
            <p:cNvSpPr txBox="1"/>
            <p:nvPr/>
          </p:nvSpPr>
          <p:spPr>
            <a:xfrm>
              <a:off x="3091918" y="896619"/>
              <a:ext cx="35458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b)</a:t>
              </a:r>
              <a:endParaRPr lang="pt-BR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B780DDA-4710-4DE0-8602-3B20D0B6E119}"/>
                </a:ext>
              </a:extLst>
            </p:cNvPr>
            <p:cNvSpPr txBox="1"/>
            <p:nvPr/>
          </p:nvSpPr>
          <p:spPr>
            <a:xfrm>
              <a:off x="5686437" y="896619"/>
              <a:ext cx="34977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e)</a:t>
              </a:r>
              <a:endParaRPr lang="pt-BR" sz="16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F2EE9C-5951-4A0D-93B3-BF12B7EC20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0" t="16721" r="26819" b="18928"/>
            <a:stretch/>
          </p:blipFill>
          <p:spPr>
            <a:xfrm>
              <a:off x="3089164" y="2867338"/>
              <a:ext cx="2520000" cy="245321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431E18-A5EB-48E3-ACBE-168C1770E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83" t="15880" r="28625" b="19480"/>
            <a:stretch/>
          </p:blipFill>
          <p:spPr>
            <a:xfrm>
              <a:off x="491890" y="2867338"/>
              <a:ext cx="2520000" cy="246426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037945-C7CC-408C-8E86-8EE40A6986C3}"/>
                </a:ext>
              </a:extLst>
            </p:cNvPr>
            <p:cNvSpPr txBox="1"/>
            <p:nvPr/>
          </p:nvSpPr>
          <p:spPr>
            <a:xfrm>
              <a:off x="3089163" y="2867338"/>
              <a:ext cx="35458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d)</a:t>
              </a:r>
              <a:endParaRPr lang="pt-BR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4AFD398-6F16-4254-8664-3CDB7A20EB12}"/>
                </a:ext>
              </a:extLst>
            </p:cNvPr>
            <p:cNvSpPr txBox="1"/>
            <p:nvPr/>
          </p:nvSpPr>
          <p:spPr>
            <a:xfrm>
              <a:off x="491890" y="2872267"/>
              <a:ext cx="333746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c)</a:t>
              </a:r>
              <a:endParaRPr lang="pt-B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648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539553" y="764705"/>
            <a:ext cx="775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e) Membrana elástica tensionada, sujeita a carregamento transversal distribuído </a:t>
            </a:r>
          </a:p>
          <a:p>
            <a:r>
              <a:rPr lang="pt-BR" dirty="0"/>
              <a:t>e a tensão constante no plano:</a:t>
            </a:r>
          </a:p>
        </p:txBody>
      </p:sp>
      <p:grpSp>
        <p:nvGrpSpPr>
          <p:cNvPr id="131" name="Grupo 130"/>
          <p:cNvGrpSpPr/>
          <p:nvPr/>
        </p:nvGrpSpPr>
        <p:grpSpPr>
          <a:xfrm>
            <a:off x="1547664" y="1412776"/>
            <a:ext cx="5389368" cy="2664296"/>
            <a:chOff x="1547664" y="1412776"/>
            <a:chExt cx="5389368" cy="2664296"/>
          </a:xfrm>
        </p:grpSpPr>
        <p:cxnSp>
          <p:nvCxnSpPr>
            <p:cNvPr id="38" name="Conector de seta reta 37"/>
            <p:cNvCxnSpPr/>
            <p:nvPr/>
          </p:nvCxnSpPr>
          <p:spPr>
            <a:xfrm>
              <a:off x="1547664" y="2564904"/>
              <a:ext cx="0" cy="15121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de seta reta 38"/>
            <p:cNvCxnSpPr/>
            <p:nvPr/>
          </p:nvCxnSpPr>
          <p:spPr>
            <a:xfrm flipV="1">
              <a:off x="1547664" y="1628800"/>
              <a:ext cx="1656184" cy="194421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/>
            <p:cNvSpPr txBox="1"/>
            <p:nvPr/>
          </p:nvSpPr>
          <p:spPr>
            <a:xfrm>
              <a:off x="2843808" y="14754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6012160" y="342900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6228184" y="1412776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q(x,y)</a:t>
              </a:r>
            </a:p>
          </p:txBody>
        </p:sp>
        <p:cxnSp>
          <p:nvCxnSpPr>
            <p:cNvPr id="75" name="Conector de seta reta 74"/>
            <p:cNvCxnSpPr/>
            <p:nvPr/>
          </p:nvCxnSpPr>
          <p:spPr>
            <a:xfrm>
              <a:off x="1547664" y="3573016"/>
              <a:ext cx="453650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CaixaDeTexto 76"/>
            <p:cNvSpPr txBox="1"/>
            <p:nvPr/>
          </p:nvSpPr>
          <p:spPr>
            <a:xfrm>
              <a:off x="1547664" y="3645024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80" name="Forma livre 79"/>
            <p:cNvSpPr/>
            <p:nvPr/>
          </p:nvSpPr>
          <p:spPr>
            <a:xfrm>
              <a:off x="2267744" y="1773621"/>
              <a:ext cx="3806497" cy="1655379"/>
            </a:xfrm>
            <a:custGeom>
              <a:avLst/>
              <a:gdLst>
                <a:gd name="connsiteX0" fmla="*/ 744483 w 3806497"/>
                <a:gd name="connsiteY0" fmla="*/ 1555531 h 1655379"/>
                <a:gd name="connsiteX1" fmla="*/ 1574800 w 3806497"/>
                <a:gd name="connsiteY1" fmla="*/ 1355834 h 1655379"/>
                <a:gd name="connsiteX2" fmla="*/ 2720427 w 3806497"/>
                <a:gd name="connsiteY2" fmla="*/ 1597572 h 1655379"/>
                <a:gd name="connsiteX3" fmla="*/ 3245945 w 3806497"/>
                <a:gd name="connsiteY3" fmla="*/ 1397876 h 1655379"/>
                <a:gd name="connsiteX4" fmla="*/ 3203903 w 3806497"/>
                <a:gd name="connsiteY4" fmla="*/ 861848 h 1655379"/>
                <a:gd name="connsiteX5" fmla="*/ 3792483 w 3806497"/>
                <a:gd name="connsiteY5" fmla="*/ 367862 h 1655379"/>
                <a:gd name="connsiteX6" fmla="*/ 3287986 w 3806497"/>
                <a:gd name="connsiteY6" fmla="*/ 105103 h 1655379"/>
                <a:gd name="connsiteX7" fmla="*/ 2184400 w 3806497"/>
                <a:gd name="connsiteY7" fmla="*/ 220717 h 1655379"/>
                <a:gd name="connsiteX8" fmla="*/ 1080814 w 3806497"/>
                <a:gd name="connsiteY8" fmla="*/ 73572 h 1655379"/>
                <a:gd name="connsiteX9" fmla="*/ 870607 w 3806497"/>
                <a:gd name="connsiteY9" fmla="*/ 662152 h 1655379"/>
                <a:gd name="connsiteX10" fmla="*/ 61310 w 3806497"/>
                <a:gd name="connsiteY10" fmla="*/ 1334814 h 1655379"/>
                <a:gd name="connsiteX11" fmla="*/ 502745 w 3806497"/>
                <a:gd name="connsiteY11" fmla="*/ 1618593 h 1655379"/>
                <a:gd name="connsiteX12" fmla="*/ 744483 w 3806497"/>
                <a:gd name="connsiteY12" fmla="*/ 1555531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6497" h="1655379">
                  <a:moveTo>
                    <a:pt x="744483" y="1555531"/>
                  </a:moveTo>
                  <a:cubicBezTo>
                    <a:pt x="923159" y="1511738"/>
                    <a:pt x="1245476" y="1348827"/>
                    <a:pt x="1574800" y="1355834"/>
                  </a:cubicBezTo>
                  <a:cubicBezTo>
                    <a:pt x="1904124" y="1362841"/>
                    <a:pt x="2441903" y="1590565"/>
                    <a:pt x="2720427" y="1597572"/>
                  </a:cubicBezTo>
                  <a:cubicBezTo>
                    <a:pt x="2998951" y="1604579"/>
                    <a:pt x="3165366" y="1520497"/>
                    <a:pt x="3245945" y="1397876"/>
                  </a:cubicBezTo>
                  <a:cubicBezTo>
                    <a:pt x="3326524" y="1275255"/>
                    <a:pt x="3112813" y="1033517"/>
                    <a:pt x="3203903" y="861848"/>
                  </a:cubicBezTo>
                  <a:cubicBezTo>
                    <a:pt x="3294993" y="690179"/>
                    <a:pt x="3778469" y="493986"/>
                    <a:pt x="3792483" y="367862"/>
                  </a:cubicBezTo>
                  <a:cubicBezTo>
                    <a:pt x="3806497" y="241738"/>
                    <a:pt x="3556000" y="129627"/>
                    <a:pt x="3287986" y="105103"/>
                  </a:cubicBezTo>
                  <a:cubicBezTo>
                    <a:pt x="3019972" y="80579"/>
                    <a:pt x="2552262" y="225972"/>
                    <a:pt x="2184400" y="220717"/>
                  </a:cubicBezTo>
                  <a:cubicBezTo>
                    <a:pt x="1816538" y="215462"/>
                    <a:pt x="1299779" y="0"/>
                    <a:pt x="1080814" y="73572"/>
                  </a:cubicBezTo>
                  <a:cubicBezTo>
                    <a:pt x="861849" y="147144"/>
                    <a:pt x="1040524" y="451945"/>
                    <a:pt x="870607" y="662152"/>
                  </a:cubicBezTo>
                  <a:cubicBezTo>
                    <a:pt x="700690" y="872359"/>
                    <a:pt x="122620" y="1175407"/>
                    <a:pt x="61310" y="1334814"/>
                  </a:cubicBezTo>
                  <a:cubicBezTo>
                    <a:pt x="0" y="1494221"/>
                    <a:pt x="387131" y="1581807"/>
                    <a:pt x="502745" y="1618593"/>
                  </a:cubicBezTo>
                  <a:cubicBezTo>
                    <a:pt x="618359" y="1655379"/>
                    <a:pt x="565807" y="1599324"/>
                    <a:pt x="744483" y="1555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/>
            <p:nvPr/>
          </p:nvCxnSpPr>
          <p:spPr>
            <a:xfrm>
              <a:off x="2771800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Paralelogramo 82"/>
            <p:cNvSpPr/>
            <p:nvPr/>
          </p:nvSpPr>
          <p:spPr>
            <a:xfrm>
              <a:off x="4788024" y="2258896"/>
              <a:ext cx="504056" cy="234000"/>
            </a:xfrm>
            <a:prstGeom prst="parallelogram">
              <a:avLst>
                <a:gd name="adj" fmla="val 7973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de seta reta 84"/>
            <p:cNvCxnSpPr/>
            <p:nvPr/>
          </p:nvCxnSpPr>
          <p:spPr>
            <a:xfrm flipH="1">
              <a:off x="4788024" y="2564904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 rot="10800000" flipH="1">
              <a:off x="5148064" y="1988840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 flipH="1">
              <a:off x="4572000" y="2371704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/>
            <p:nvPr/>
          </p:nvCxnSpPr>
          <p:spPr>
            <a:xfrm>
              <a:off x="5300464" y="2371704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/>
            <p:nvPr/>
          </p:nvCxnSpPr>
          <p:spPr>
            <a:xfrm>
              <a:off x="3059832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/>
            <p:nvPr/>
          </p:nvCxnSpPr>
          <p:spPr>
            <a:xfrm>
              <a:off x="3347864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de seta reta 111"/>
            <p:cNvCxnSpPr/>
            <p:nvPr/>
          </p:nvCxnSpPr>
          <p:spPr>
            <a:xfrm>
              <a:off x="3851920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de seta reta 112"/>
            <p:cNvCxnSpPr/>
            <p:nvPr/>
          </p:nvCxnSpPr>
          <p:spPr>
            <a:xfrm>
              <a:off x="3635896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/>
            <p:cNvCxnSpPr/>
            <p:nvPr/>
          </p:nvCxnSpPr>
          <p:spPr>
            <a:xfrm>
              <a:off x="3347864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de seta reta 114"/>
            <p:cNvCxnSpPr/>
            <p:nvPr/>
          </p:nvCxnSpPr>
          <p:spPr>
            <a:xfrm>
              <a:off x="4355976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/>
            <p:nvPr/>
          </p:nvCxnSpPr>
          <p:spPr>
            <a:xfrm>
              <a:off x="4139952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de seta reta 116"/>
            <p:cNvCxnSpPr/>
            <p:nvPr/>
          </p:nvCxnSpPr>
          <p:spPr>
            <a:xfrm>
              <a:off x="3851920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de seta reta 117"/>
            <p:cNvCxnSpPr/>
            <p:nvPr/>
          </p:nvCxnSpPr>
          <p:spPr>
            <a:xfrm>
              <a:off x="4860032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/>
            <p:nvPr/>
          </p:nvCxnSpPr>
          <p:spPr>
            <a:xfrm>
              <a:off x="4355976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4860032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5868144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5364088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CaixaDeTexto 127"/>
            <p:cNvSpPr txBox="1"/>
            <p:nvPr/>
          </p:nvSpPr>
          <p:spPr>
            <a:xfrm>
              <a:off x="5427252" y="206084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29" name="CaixaDeTexto 128"/>
            <p:cNvSpPr txBox="1"/>
            <p:nvPr/>
          </p:nvSpPr>
          <p:spPr>
            <a:xfrm>
              <a:off x="4860032" y="256490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30" name="Arco 129"/>
            <p:cNvSpPr/>
            <p:nvPr/>
          </p:nvSpPr>
          <p:spPr>
            <a:xfrm rot="16200000" flipV="1">
              <a:off x="6012160" y="1484784"/>
              <a:ext cx="648072" cy="936104"/>
            </a:xfrm>
            <a:prstGeom prst="arc">
              <a:avLst>
                <a:gd name="adj1" fmla="val 795877"/>
                <a:gd name="adj2" fmla="val 483637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5DFC24-F846-426B-A6FF-9BA38212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47384" y="1280089"/>
            <a:ext cx="2476301" cy="18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D03C20-EF61-40FC-872E-2231CE2B6AC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4183" y="1280089"/>
            <a:ext cx="1544215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FE16D6-D763-447E-B9A0-B72D272F23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457"/>
          <a:stretch/>
        </p:blipFill>
        <p:spPr>
          <a:xfrm>
            <a:off x="6049132" y="1280089"/>
            <a:ext cx="1878577" cy="18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1060C-54C3-4F7F-87B8-3A0EF4D3122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1872" y="1280089"/>
            <a:ext cx="1875314" cy="1800000"/>
          </a:xfrm>
          <a:prstGeom prst="rect">
            <a:avLst/>
          </a:prstGeom>
        </p:spPr>
      </p:pic>
      <p:sp>
        <p:nvSpPr>
          <p:cNvPr id="6" name="CaixaDeTexto 69">
            <a:extLst>
              <a:ext uri="{FF2B5EF4-FFF2-40B4-BE49-F238E27FC236}">
                <a16:creationId xmlns:a16="http://schemas.microsoft.com/office/drawing/2014/main" id="{D87E8109-84DD-4B9A-BD1F-8AB927A1DEC6}"/>
              </a:ext>
            </a:extLst>
          </p:cNvPr>
          <p:cNvSpPr txBox="1"/>
          <p:nvPr/>
        </p:nvSpPr>
        <p:spPr>
          <a:xfrm>
            <a:off x="106171" y="1"/>
            <a:ext cx="56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Prancha de fotos mostra de IC alessandra</a:t>
            </a:r>
          </a:p>
        </p:txBody>
      </p:sp>
    </p:spTree>
    <p:extLst>
      <p:ext uri="{BB962C8B-B14F-4D97-AF65-F5344CB8AC3E}">
        <p14:creationId xmlns:p14="http://schemas.microsoft.com/office/powerpoint/2010/main" val="12354960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6C354F4B-1651-447C-8F19-25209BA6C310}"/>
              </a:ext>
            </a:extLst>
          </p:cNvPr>
          <p:cNvSpPr txBox="1"/>
          <p:nvPr/>
        </p:nvSpPr>
        <p:spPr>
          <a:xfrm>
            <a:off x="0" y="0"/>
            <a:ext cx="56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para trabalho em furação e usinagem</a:t>
            </a:r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811A782-AA36-40A2-BE54-AA49863EF9D5}"/>
              </a:ext>
            </a:extLst>
          </p:cNvPr>
          <p:cNvGrpSpPr/>
          <p:nvPr/>
        </p:nvGrpSpPr>
        <p:grpSpPr>
          <a:xfrm>
            <a:off x="836295" y="700452"/>
            <a:ext cx="7794925" cy="2223253"/>
            <a:chOff x="836295" y="700452"/>
            <a:chExt cx="7794925" cy="222325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D62ECB-286C-4C87-B684-6BCC2597FA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5" t="42667" r="27117" b="12535"/>
            <a:stretch/>
          </p:blipFill>
          <p:spPr>
            <a:xfrm>
              <a:off x="1157621" y="961927"/>
              <a:ext cx="7338677" cy="140778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ABFD32-3A94-4274-999E-5D96103B576E}"/>
                </a:ext>
              </a:extLst>
            </p:cNvPr>
            <p:cNvGrpSpPr/>
            <p:nvPr/>
          </p:nvGrpSpPr>
          <p:grpSpPr>
            <a:xfrm>
              <a:off x="836295" y="700452"/>
              <a:ext cx="7794925" cy="1669256"/>
              <a:chOff x="1931158" y="652926"/>
              <a:chExt cx="4535544" cy="2337412"/>
            </a:xfrm>
          </p:grpSpPr>
          <p:cxnSp>
            <p:nvCxnSpPr>
              <p:cNvPr id="7" name="Conector de seta reta 17">
                <a:extLst>
                  <a:ext uri="{FF2B5EF4-FFF2-40B4-BE49-F238E27FC236}">
                    <a16:creationId xmlns:a16="http://schemas.microsoft.com/office/drawing/2014/main" id="{90010BCF-F994-4501-8274-D35CB279A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8886" y="652926"/>
                <a:ext cx="0" cy="2337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17">
                <a:extLst>
                  <a:ext uri="{FF2B5EF4-FFF2-40B4-BE49-F238E27FC236}">
                    <a16:creationId xmlns:a16="http://schemas.microsoft.com/office/drawing/2014/main" id="{DCEF68B6-7CDD-48AF-B249-946144092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885" y="2990337"/>
                <a:ext cx="435781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ixaDeTexto 21">
                <a:extLst>
                  <a:ext uri="{FF2B5EF4-FFF2-40B4-BE49-F238E27FC236}">
                    <a16:creationId xmlns:a16="http://schemas.microsoft.com/office/drawing/2014/main" id="{7A5C4AA7-21C2-48EB-B654-7E5CFF73D838}"/>
                  </a:ext>
                </a:extLst>
              </p:cNvPr>
              <p:cNvSpPr txBox="1"/>
              <p:nvPr/>
            </p:nvSpPr>
            <p:spPr>
              <a:xfrm>
                <a:off x="6198506" y="2527330"/>
                <a:ext cx="250156" cy="3878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/>
                  <a:t>t </a:t>
                </a:r>
                <a:r>
                  <a:rPr lang="pt-BR" b="1" baseline="-25000" dirty="0"/>
                  <a:t>(s)</a:t>
                </a:r>
              </a:p>
            </p:txBody>
          </p:sp>
          <p:sp>
            <p:nvSpPr>
              <p:cNvPr id="14" name="CaixaDeTexto 21">
                <a:extLst>
                  <a:ext uri="{FF2B5EF4-FFF2-40B4-BE49-F238E27FC236}">
                    <a16:creationId xmlns:a16="http://schemas.microsoft.com/office/drawing/2014/main" id="{8812C7EC-9F80-44DE-923F-4BA18C081DB4}"/>
                  </a:ext>
                </a:extLst>
              </p:cNvPr>
              <p:cNvSpPr txBox="1"/>
              <p:nvPr/>
            </p:nvSpPr>
            <p:spPr>
              <a:xfrm rot="16200000">
                <a:off x="1249465" y="1437474"/>
                <a:ext cx="1524560" cy="161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/>
                  <a:t>a</a:t>
                </a:r>
                <a:r>
                  <a:rPr lang="pt-BR" b="1" baseline="-25000" dirty="0"/>
                  <a:t>mplitude (w)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F8A87BB-C03F-4749-8068-7CADC181FE5B}"/>
                </a:ext>
              </a:extLst>
            </p:cNvPr>
            <p:cNvGrpSpPr/>
            <p:nvPr/>
          </p:nvGrpSpPr>
          <p:grpSpPr>
            <a:xfrm>
              <a:off x="1157621" y="2440456"/>
              <a:ext cx="7203784" cy="483249"/>
              <a:chOff x="3031752" y="3008801"/>
              <a:chExt cx="4258963" cy="483249"/>
            </a:xfrm>
          </p:grpSpPr>
          <p:sp>
            <p:nvSpPr>
              <p:cNvPr id="24" name="Left Brace 23">
                <a:extLst>
                  <a:ext uri="{FF2B5EF4-FFF2-40B4-BE49-F238E27FC236}">
                    <a16:creationId xmlns:a16="http://schemas.microsoft.com/office/drawing/2014/main" id="{FDD09E8A-FF6F-4C26-AF88-9E1BA22C58A7}"/>
                  </a:ext>
                </a:extLst>
              </p:cNvPr>
              <p:cNvSpPr/>
              <p:nvPr/>
            </p:nvSpPr>
            <p:spPr>
              <a:xfrm rot="16200000">
                <a:off x="3498187" y="2542367"/>
                <a:ext cx="261619" cy="1194489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Left Brace 24">
                <a:extLst>
                  <a:ext uri="{FF2B5EF4-FFF2-40B4-BE49-F238E27FC236}">
                    <a16:creationId xmlns:a16="http://schemas.microsoft.com/office/drawing/2014/main" id="{600F3E38-07DC-4092-8D68-672E30CB66AF}"/>
                  </a:ext>
                </a:extLst>
              </p:cNvPr>
              <p:cNvSpPr/>
              <p:nvPr/>
            </p:nvSpPr>
            <p:spPr>
              <a:xfrm rot="16200000">
                <a:off x="4755706" y="2582310"/>
                <a:ext cx="261619" cy="1114603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5F183CAC-B33B-400B-BECA-5FDECDE1EC47}"/>
                  </a:ext>
                </a:extLst>
              </p:cNvPr>
              <p:cNvSpPr/>
              <p:nvPr/>
            </p:nvSpPr>
            <p:spPr>
              <a:xfrm rot="16200000">
                <a:off x="5652383" y="2800236"/>
                <a:ext cx="261619" cy="678751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BF0F1D73-591A-4807-8BA5-1C930402EF34}"/>
                  </a:ext>
                </a:extLst>
              </p:cNvPr>
              <p:cNvSpPr/>
              <p:nvPr/>
            </p:nvSpPr>
            <p:spPr>
              <a:xfrm rot="16200000">
                <a:off x="6115761" y="3015609"/>
                <a:ext cx="261619" cy="248005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Left Brace 27">
                <a:extLst>
                  <a:ext uri="{FF2B5EF4-FFF2-40B4-BE49-F238E27FC236}">
                    <a16:creationId xmlns:a16="http://schemas.microsoft.com/office/drawing/2014/main" id="{B37AAF18-AFA2-4D73-A2AE-915AEF8DF6EF}"/>
                  </a:ext>
                </a:extLst>
              </p:cNvPr>
              <p:cNvSpPr/>
              <p:nvPr/>
            </p:nvSpPr>
            <p:spPr>
              <a:xfrm rot="16200000">
                <a:off x="6699835" y="2679540"/>
                <a:ext cx="261617" cy="920142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chemeClr val="accent1"/>
                </a:solidFill>
                <a:head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Left Brace 28">
                <a:extLst>
                  <a:ext uri="{FF2B5EF4-FFF2-40B4-BE49-F238E27FC236}">
                    <a16:creationId xmlns:a16="http://schemas.microsoft.com/office/drawing/2014/main" id="{D2EAF05F-89E6-4837-8304-167B4A9399D9}"/>
                  </a:ext>
                </a:extLst>
              </p:cNvPr>
              <p:cNvSpPr/>
              <p:nvPr/>
            </p:nvSpPr>
            <p:spPr>
              <a:xfrm rot="16200000">
                <a:off x="4146918" y="3088124"/>
                <a:ext cx="261619" cy="102974"/>
              </a:xfrm>
              <a:prstGeom prst="leftBrace">
                <a:avLst>
                  <a:gd name="adj1" fmla="val 27025"/>
                  <a:gd name="adj2" fmla="val 50227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1">
                <a:extLst>
                  <a:ext uri="{FF2B5EF4-FFF2-40B4-BE49-F238E27FC236}">
                    <a16:creationId xmlns:a16="http://schemas.microsoft.com/office/drawing/2014/main" id="{30722640-ABF4-4E7E-8B98-6C90AD6E3DAD}"/>
                  </a:ext>
                </a:extLst>
              </p:cNvPr>
              <p:cNvSpPr txBox="1"/>
              <p:nvPr/>
            </p:nvSpPr>
            <p:spPr>
              <a:xfrm>
                <a:off x="3555999" y="3215051"/>
                <a:ext cx="18215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chemeClr val="accent1"/>
                    </a:solidFill>
                  </a:rPr>
                  <a:t>a)</a:t>
                </a:r>
                <a:endParaRPr lang="pt-BR" b="1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1" name="CaixaDeTexto 21">
                <a:extLst>
                  <a:ext uri="{FF2B5EF4-FFF2-40B4-BE49-F238E27FC236}">
                    <a16:creationId xmlns:a16="http://schemas.microsoft.com/office/drawing/2014/main" id="{B29D2238-F0F3-4D20-843B-27B9C75B1265}"/>
                  </a:ext>
                </a:extLst>
              </p:cNvPr>
              <p:cNvSpPr txBox="1"/>
              <p:nvPr/>
            </p:nvSpPr>
            <p:spPr>
              <a:xfrm>
                <a:off x="4212913" y="3215051"/>
                <a:ext cx="186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rgbClr val="C00000"/>
                    </a:solidFill>
                  </a:rPr>
                  <a:t>b)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2" name="CaixaDeTexto 21">
                <a:extLst>
                  <a:ext uri="{FF2B5EF4-FFF2-40B4-BE49-F238E27FC236}">
                    <a16:creationId xmlns:a16="http://schemas.microsoft.com/office/drawing/2014/main" id="{1F0096F1-1206-4C92-A776-190793819AE8}"/>
                  </a:ext>
                </a:extLst>
              </p:cNvPr>
              <p:cNvSpPr txBox="1"/>
              <p:nvPr/>
            </p:nvSpPr>
            <p:spPr>
              <a:xfrm>
                <a:off x="4823472" y="3215051"/>
                <a:ext cx="17551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rgbClr val="C00000"/>
                    </a:solidFill>
                  </a:rPr>
                  <a:t>c)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3" name="CaixaDeTexto 21">
                <a:extLst>
                  <a:ext uri="{FF2B5EF4-FFF2-40B4-BE49-F238E27FC236}">
                    <a16:creationId xmlns:a16="http://schemas.microsoft.com/office/drawing/2014/main" id="{5C77BAB9-EEFF-4501-9D8B-9BF2513C7F9C}"/>
                  </a:ext>
                </a:extLst>
              </p:cNvPr>
              <p:cNvSpPr txBox="1"/>
              <p:nvPr/>
            </p:nvSpPr>
            <p:spPr>
              <a:xfrm>
                <a:off x="5705906" y="3215051"/>
                <a:ext cx="1868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rgbClr val="C00000"/>
                    </a:solidFill>
                  </a:rPr>
                  <a:t>d)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34" name="CaixaDeTexto 21">
                <a:extLst>
                  <a:ext uri="{FF2B5EF4-FFF2-40B4-BE49-F238E27FC236}">
                    <a16:creationId xmlns:a16="http://schemas.microsoft.com/office/drawing/2014/main" id="{8E721D6F-264A-449F-9F7E-AFF154A3BFFF}"/>
                  </a:ext>
                </a:extLst>
              </p:cNvPr>
              <p:cNvSpPr txBox="1"/>
              <p:nvPr/>
            </p:nvSpPr>
            <p:spPr>
              <a:xfrm>
                <a:off x="6171496" y="3215051"/>
                <a:ext cx="1830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chemeClr val="accent1"/>
                    </a:solidFill>
                  </a:rPr>
                  <a:t>e)</a:t>
                </a:r>
                <a:endParaRPr lang="pt-BR" b="1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5" name="CaixaDeTexto 21">
                <a:extLst>
                  <a:ext uri="{FF2B5EF4-FFF2-40B4-BE49-F238E27FC236}">
                    <a16:creationId xmlns:a16="http://schemas.microsoft.com/office/drawing/2014/main" id="{3D35AC28-BFEB-4BCC-AC2F-86321A1101E6}"/>
                  </a:ext>
                </a:extLst>
              </p:cNvPr>
              <p:cNvSpPr txBox="1"/>
              <p:nvPr/>
            </p:nvSpPr>
            <p:spPr>
              <a:xfrm>
                <a:off x="6770221" y="3215051"/>
                <a:ext cx="1673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baseline="-25000" dirty="0">
                    <a:solidFill>
                      <a:schemeClr val="accent1"/>
                    </a:solidFill>
                  </a:rPr>
                  <a:t>f)</a:t>
                </a:r>
                <a:endParaRPr lang="pt-BR" b="1" baseline="-250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4DE0573-38D9-499F-AD38-C22DCCBA5AC6}"/>
                </a:ext>
              </a:extLst>
            </p:cNvPr>
            <p:cNvGrpSpPr/>
            <p:nvPr/>
          </p:nvGrpSpPr>
          <p:grpSpPr>
            <a:xfrm>
              <a:off x="1141748" y="927238"/>
              <a:ext cx="7357725" cy="1518259"/>
              <a:chOff x="1141748" y="927238"/>
              <a:chExt cx="7357725" cy="1518259"/>
            </a:xfrm>
          </p:grpSpPr>
          <p:grpSp>
            <p:nvGrpSpPr>
              <p:cNvPr id="233" name="Group 232">
                <a:extLst>
                  <a:ext uri="{FF2B5EF4-FFF2-40B4-BE49-F238E27FC236}">
                    <a16:creationId xmlns:a16="http://schemas.microsoft.com/office/drawing/2014/main" id="{3CB0A4F6-6789-4DE8-BE1F-95626CE3D04D}"/>
                  </a:ext>
                </a:extLst>
              </p:cNvPr>
              <p:cNvGrpSpPr/>
              <p:nvPr/>
            </p:nvGrpSpPr>
            <p:grpSpPr>
              <a:xfrm>
                <a:off x="1158829" y="927238"/>
                <a:ext cx="7340644" cy="566600"/>
                <a:chOff x="1158829" y="927238"/>
                <a:chExt cx="7340644" cy="566600"/>
              </a:xfrm>
            </p:grpSpPr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CE2AC49-9338-4858-AEAE-14253D5266EA}"/>
                    </a:ext>
                  </a:extLst>
                </p:cNvPr>
                <p:cNvCxnSpPr/>
                <p:nvPr/>
              </p:nvCxnSpPr>
              <p:spPr>
                <a:xfrm>
                  <a:off x="1158829" y="1447800"/>
                  <a:ext cx="2016000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291D4F04-548C-41D8-9D3F-CD135BE09B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73993" y="1143000"/>
                  <a:ext cx="161606" cy="30480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0B98D67E-FC70-44BB-A08E-212F3270B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332359" y="1143000"/>
                  <a:ext cx="1918661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6DF33B53-54F0-4CA0-8E55-2B3C705849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45959" y="1371600"/>
                  <a:ext cx="939953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E41DAEFC-DE08-4DEF-A671-1AF8B7C8FC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98335" y="1223963"/>
                  <a:ext cx="66634" cy="17145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Straight Connector 212">
                  <a:extLst>
                    <a:ext uri="{FF2B5EF4-FFF2-40B4-BE49-F238E27FC236}">
                      <a16:creationId xmlns:a16="http://schemas.microsoft.com/office/drawing/2014/main" id="{1D49EBBF-9934-41AB-8B78-2BB16F9B4B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31619" y="1223963"/>
                  <a:ext cx="62793" cy="17145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36422A8D-7E02-4164-8DD2-2734ADBF8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239945" y="1139930"/>
                  <a:ext cx="87752" cy="255483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31686633-B0AD-4045-9338-C80BB95F1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78048" y="1356130"/>
                  <a:ext cx="47585" cy="105958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Straight Connector 220">
                  <a:extLst>
                    <a:ext uri="{FF2B5EF4-FFF2-40B4-BE49-F238E27FC236}">
                      <a16:creationId xmlns:a16="http://schemas.microsoft.com/office/drawing/2014/main" id="{E9B3126B-F5FA-40AF-B8B6-C48DD8CC33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401623" y="1441856"/>
                  <a:ext cx="143090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7A740117-104E-4A41-8BD0-827FFBDD1E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44713" y="927238"/>
                  <a:ext cx="0" cy="514618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F2891B3C-DF45-4258-BF9E-887F03956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51870" y="927238"/>
                  <a:ext cx="65636" cy="561043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CFA5213E-65C0-48A8-99DC-D18D4A270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10352" y="1493838"/>
                  <a:ext cx="1789121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8984BE14-EF10-42B4-8253-EA964CF5D710}"/>
                  </a:ext>
                </a:extLst>
              </p:cNvPr>
              <p:cNvGrpSpPr/>
              <p:nvPr/>
            </p:nvGrpSpPr>
            <p:grpSpPr>
              <a:xfrm>
                <a:off x="1141748" y="1598141"/>
                <a:ext cx="7340644" cy="847356"/>
                <a:chOff x="1141748" y="1598141"/>
                <a:chExt cx="7340644" cy="847356"/>
              </a:xfrm>
            </p:grpSpPr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E3830DBF-9836-48CE-BD7F-9D4CD2B635EA}"/>
                    </a:ext>
                  </a:extLst>
                </p:cNvPr>
                <p:cNvCxnSpPr/>
                <p:nvPr/>
              </p:nvCxnSpPr>
              <p:spPr>
                <a:xfrm flipV="1">
                  <a:off x="1141748" y="1795573"/>
                  <a:ext cx="2016000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68E27D55-B645-4035-9E55-39EB31687E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56912" y="1795573"/>
                  <a:ext cx="161606" cy="380544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Straight Connector 236">
                  <a:extLst>
                    <a:ext uri="{FF2B5EF4-FFF2-40B4-BE49-F238E27FC236}">
                      <a16:creationId xmlns:a16="http://schemas.microsoft.com/office/drawing/2014/main" id="{891166DB-BE5D-485E-924D-D1BBE81993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15278" y="2176117"/>
                  <a:ext cx="1918661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D1E88EA0-646E-431F-B282-A008B6FCB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28878" y="1890709"/>
                  <a:ext cx="939953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09C6A5B6-09DA-4A49-9FA0-774800BDA2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81254" y="1860979"/>
                  <a:ext cx="66634" cy="214056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4BB701FD-01C9-4A09-9FED-8013458ABA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14538" y="1860979"/>
                  <a:ext cx="62793" cy="214056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Straight Connector 240">
                  <a:extLst>
                    <a:ext uri="{FF2B5EF4-FFF2-40B4-BE49-F238E27FC236}">
                      <a16:creationId xmlns:a16="http://schemas.microsoft.com/office/drawing/2014/main" id="{18D9623E-B010-4BC3-8760-B1E9E5A7A3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22864" y="1860979"/>
                  <a:ext cx="87752" cy="318972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6C4A0979-B511-4965-878C-D84FA1608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360967" y="1777735"/>
                  <a:ext cx="47585" cy="132289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306096E0-64E1-4606-B85F-CCE7573C8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84542" y="1802994"/>
                  <a:ext cx="143090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BBB59EC9-571E-4343-98E2-AFC3B3917A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27632" y="1802994"/>
                  <a:ext cx="0" cy="642503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66FC526D-CB81-45DD-A9D5-8152DD0FA6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68885" y="1598141"/>
                  <a:ext cx="101529" cy="814412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AF0774BF-8DAB-4087-9D76-A7E714D60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693271" y="1705144"/>
                  <a:ext cx="1789121" cy="0"/>
                </a:xfrm>
                <a:prstGeom prst="line">
                  <a:avLst/>
                </a:prstGeom>
                <a:ln w="38100" cmpd="sng">
                  <a:solidFill>
                    <a:srgbClr val="FFC000"/>
                  </a:solidFill>
                </a:ln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D1EBF52A-2001-4633-AF6C-6EA8E0F13C73}"/>
                </a:ext>
              </a:extLst>
            </p:cNvPr>
            <p:cNvCxnSpPr>
              <a:cxnSpLocks/>
            </p:cNvCxnSpPr>
            <p:nvPr/>
          </p:nvCxnSpPr>
          <p:spPr>
            <a:xfrm>
              <a:off x="6672074" y="1587502"/>
              <a:ext cx="44903" cy="117642"/>
            </a:xfrm>
            <a:prstGeom prst="line">
              <a:avLst/>
            </a:prstGeom>
            <a:ln w="38100" cmpd="sng">
              <a:solidFill>
                <a:srgbClr val="FFC000"/>
              </a:solidFill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1A47A66-09CD-4353-A912-13A5D723DB2F}"/>
                </a:ext>
              </a:extLst>
            </p:cNvPr>
            <p:cNvGrpSpPr/>
            <p:nvPr/>
          </p:nvGrpSpPr>
          <p:grpSpPr>
            <a:xfrm>
              <a:off x="3157515" y="764673"/>
              <a:ext cx="3593849" cy="1580321"/>
              <a:chOff x="3293716" y="746322"/>
              <a:chExt cx="2106754" cy="2232000"/>
            </a:xfrm>
          </p:grpSpPr>
          <p:cxnSp>
            <p:nvCxnSpPr>
              <p:cNvPr id="15" name="Conector reto 15">
                <a:extLst>
                  <a:ext uri="{FF2B5EF4-FFF2-40B4-BE49-F238E27FC236}">
                    <a16:creationId xmlns:a16="http://schemas.microsoft.com/office/drawing/2014/main" id="{C6CF458D-C04E-4A2D-B389-F2A3B77675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93716" y="746322"/>
                <a:ext cx="1" cy="22320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5">
                <a:extLst>
                  <a:ext uri="{FF2B5EF4-FFF2-40B4-BE49-F238E27FC236}">
                    <a16:creationId xmlns:a16="http://schemas.microsoft.com/office/drawing/2014/main" id="{E4766FA2-8E0E-45A5-B1FA-1B6E1DC90E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02938" y="746322"/>
                <a:ext cx="1" cy="22320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5">
                <a:extLst>
                  <a:ext uri="{FF2B5EF4-FFF2-40B4-BE49-F238E27FC236}">
                    <a16:creationId xmlns:a16="http://schemas.microsoft.com/office/drawing/2014/main" id="{1BFB5122-69AB-4169-A7D1-4F4A84F6CD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20950" y="746322"/>
                <a:ext cx="1" cy="22320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5">
                <a:extLst>
                  <a:ext uri="{FF2B5EF4-FFF2-40B4-BE49-F238E27FC236}">
                    <a16:creationId xmlns:a16="http://schemas.microsoft.com/office/drawing/2014/main" id="{82CDDC4D-B873-4280-BF7D-960A62B9FE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00469" y="746322"/>
                <a:ext cx="1" cy="22320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ector reto 15">
                <a:extLst>
                  <a:ext uri="{FF2B5EF4-FFF2-40B4-BE49-F238E27FC236}">
                    <a16:creationId xmlns:a16="http://schemas.microsoft.com/office/drawing/2014/main" id="{B3CA0DE4-0B64-4AA9-AD0B-A5512C5C3F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88535" y="746322"/>
                <a:ext cx="1" cy="2232000"/>
              </a:xfrm>
              <a:prstGeom prst="line">
                <a:avLst/>
              </a:prstGeom>
              <a:ln>
                <a:solidFill>
                  <a:srgbClr val="C00000"/>
                </a:solidFill>
                <a:prstDash val="sysDas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63F3FB0-9128-43F2-B98F-994C4C03D86E}"/>
              </a:ext>
            </a:extLst>
          </p:cNvPr>
          <p:cNvGrpSpPr/>
          <p:nvPr/>
        </p:nvGrpSpPr>
        <p:grpSpPr>
          <a:xfrm>
            <a:off x="764474" y="3282187"/>
            <a:ext cx="7090249" cy="3201167"/>
            <a:chOff x="764474" y="3282187"/>
            <a:chExt cx="7090249" cy="3201167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5B8E7048-182E-4FE3-9D39-9C1F4803C77C}"/>
                </a:ext>
              </a:extLst>
            </p:cNvPr>
            <p:cNvGrpSpPr/>
            <p:nvPr/>
          </p:nvGrpSpPr>
          <p:grpSpPr>
            <a:xfrm>
              <a:off x="764474" y="3777487"/>
              <a:ext cx="1166382" cy="2705867"/>
              <a:chOff x="840674" y="3934296"/>
              <a:chExt cx="1166382" cy="2705867"/>
            </a:xfrm>
          </p:grpSpPr>
          <p:grpSp>
            <p:nvGrpSpPr>
              <p:cNvPr id="102" name="Group 101">
                <a:extLst>
                  <a:ext uri="{FF2B5EF4-FFF2-40B4-BE49-F238E27FC236}">
                    <a16:creationId xmlns:a16="http://schemas.microsoft.com/office/drawing/2014/main" id="{BFB076D3-E61F-4BB7-A599-741821252C41}"/>
                  </a:ext>
                </a:extLst>
              </p:cNvPr>
              <p:cNvGrpSpPr/>
              <p:nvPr/>
            </p:nvGrpSpPr>
            <p:grpSpPr>
              <a:xfrm>
                <a:off x="927056" y="6087570"/>
                <a:ext cx="1080000" cy="552593"/>
                <a:chOff x="7273639" y="5007946"/>
                <a:chExt cx="1800000" cy="552593"/>
              </a:xfrm>
            </p:grpSpPr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8FC12B68-5072-48DA-95E0-805E18C72AA2}"/>
                    </a:ext>
                  </a:extLst>
                </p:cNvPr>
                <p:cNvSpPr/>
                <p:nvPr/>
              </p:nvSpPr>
              <p:spPr>
                <a:xfrm>
                  <a:off x="7273639" y="5007946"/>
                  <a:ext cx="1800000" cy="552593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9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 w="63500" cmpd="thickThin"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01" name="Conector de seta reta 17">
                  <a:extLst>
                    <a:ext uri="{FF2B5EF4-FFF2-40B4-BE49-F238E27FC236}">
                      <a16:creationId xmlns:a16="http://schemas.microsoft.com/office/drawing/2014/main" id="{75BD72E1-C1E5-44AC-B256-6F525A26F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3639" y="5007946"/>
                  <a:ext cx="1800000" cy="1"/>
                </a:xfrm>
                <a:prstGeom prst="straightConnector1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E82F3A5D-DA76-4D83-B5A6-0F39161B5CFE}"/>
                  </a:ext>
                </a:extLst>
              </p:cNvPr>
              <p:cNvGrpSpPr/>
              <p:nvPr/>
            </p:nvGrpSpPr>
            <p:grpSpPr>
              <a:xfrm>
                <a:off x="1233821" y="3934296"/>
                <a:ext cx="466471" cy="1980639"/>
                <a:chOff x="1030266" y="2374619"/>
                <a:chExt cx="736199" cy="2727254"/>
              </a:xfrm>
            </p:grpSpPr>
            <p:sp>
              <p:nvSpPr>
                <p:cNvPr id="97" name="Arc 96">
                  <a:extLst>
                    <a:ext uri="{FF2B5EF4-FFF2-40B4-BE49-F238E27FC236}">
                      <a16:creationId xmlns:a16="http://schemas.microsoft.com/office/drawing/2014/main" id="{532844D0-A0D2-4F57-9C02-44645888BF1D}"/>
                    </a:ext>
                  </a:extLst>
                </p:cNvPr>
                <p:cNvSpPr/>
                <p:nvPr/>
              </p:nvSpPr>
              <p:spPr>
                <a:xfrm>
                  <a:off x="1030266" y="3619187"/>
                  <a:ext cx="736199" cy="261619"/>
                </a:xfrm>
                <a:prstGeom prst="arc">
                  <a:avLst>
                    <a:gd name="adj1" fmla="val 8997546"/>
                    <a:gd name="adj2" fmla="val 2060920"/>
                  </a:avLst>
                </a:prstGeom>
                <a:ln w="25400">
                  <a:solidFill>
                    <a:srgbClr val="FF0000"/>
                  </a:solidFill>
                  <a:headEnd type="none"/>
                  <a:tailEnd type="stealt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" name="Retângulo 8">
                  <a:extLst>
                    <a:ext uri="{FF2B5EF4-FFF2-40B4-BE49-F238E27FC236}">
                      <a16:creationId xmlns:a16="http://schemas.microsoft.com/office/drawing/2014/main" id="{88FBB230-1FC2-4189-8F6B-0661E1E6A20B}"/>
                    </a:ext>
                  </a:extLst>
                </p:cNvPr>
                <p:cNvSpPr/>
                <p:nvPr/>
              </p:nvSpPr>
              <p:spPr>
                <a:xfrm>
                  <a:off x="1311965" y="4155313"/>
                  <a:ext cx="172800" cy="820339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3" name="Isosceles Triangle 92">
                  <a:extLst>
                    <a:ext uri="{FF2B5EF4-FFF2-40B4-BE49-F238E27FC236}">
                      <a16:creationId xmlns:a16="http://schemas.microsoft.com/office/drawing/2014/main" id="{97AF51F4-C421-4735-887F-E48369356FA3}"/>
                    </a:ext>
                  </a:extLst>
                </p:cNvPr>
                <p:cNvSpPr/>
                <p:nvPr/>
              </p:nvSpPr>
              <p:spPr>
                <a:xfrm flipV="1">
                  <a:off x="1311965" y="4975652"/>
                  <a:ext cx="172800" cy="126221"/>
                </a:xfrm>
                <a:prstGeom prst="triangle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1" name="Isosceles Triangle 80">
                  <a:extLst>
                    <a:ext uri="{FF2B5EF4-FFF2-40B4-BE49-F238E27FC236}">
                      <a16:creationId xmlns:a16="http://schemas.microsoft.com/office/drawing/2014/main" id="{3E96175C-BBCD-4C47-A069-02E5B8858215}"/>
                    </a:ext>
                  </a:extLst>
                </p:cNvPr>
                <p:cNvSpPr/>
                <p:nvPr/>
              </p:nvSpPr>
              <p:spPr>
                <a:xfrm flipV="1">
                  <a:off x="1236365" y="4069492"/>
                  <a:ext cx="324000" cy="28800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dbl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6" name="Fluxograma: Armazenamento de acesso direto 50">
                  <a:extLst>
                    <a:ext uri="{FF2B5EF4-FFF2-40B4-BE49-F238E27FC236}">
                      <a16:creationId xmlns:a16="http://schemas.microsoft.com/office/drawing/2014/main" id="{7C0371FF-EC5D-41C2-9CF5-A9FCEEB930DF}"/>
                    </a:ext>
                  </a:extLst>
                </p:cNvPr>
                <p:cNvSpPr/>
                <p:nvPr/>
              </p:nvSpPr>
              <p:spPr>
                <a:xfrm rot="16200000">
                  <a:off x="842281" y="3583983"/>
                  <a:ext cx="1112167" cy="172801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4" name="Fluxograma: Armazenamento de acesso direto 50">
                  <a:extLst>
                    <a:ext uri="{FF2B5EF4-FFF2-40B4-BE49-F238E27FC236}">
                      <a16:creationId xmlns:a16="http://schemas.microsoft.com/office/drawing/2014/main" id="{844ACBB8-3BF7-441F-8AF8-A89054E6C493}"/>
                    </a:ext>
                  </a:extLst>
                </p:cNvPr>
                <p:cNvSpPr/>
                <p:nvPr/>
              </p:nvSpPr>
              <p:spPr>
                <a:xfrm rot="16200000">
                  <a:off x="842283" y="2665026"/>
                  <a:ext cx="1112165" cy="531352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95" name="CaixaDeTexto 21">
                  <a:extLst>
                    <a:ext uri="{FF2B5EF4-FFF2-40B4-BE49-F238E27FC236}">
                      <a16:creationId xmlns:a16="http://schemas.microsoft.com/office/drawing/2014/main" id="{233BEE97-A475-454C-9A39-CD5CC069091E}"/>
                    </a:ext>
                  </a:extLst>
                </p:cNvPr>
                <p:cNvSpPr txBox="1"/>
                <p:nvPr/>
              </p:nvSpPr>
              <p:spPr>
                <a:xfrm rot="16200000">
                  <a:off x="943788" y="2926234"/>
                  <a:ext cx="772719" cy="372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aseline="-25000" dirty="0"/>
                    <a:t>MOTOR</a:t>
                  </a:r>
                  <a:endParaRPr lang="pt-BR" sz="1400" baseline="-25000" dirty="0"/>
                </a:p>
              </p:txBody>
            </p:sp>
          </p:grpSp>
          <p:sp>
            <p:nvSpPr>
              <p:cNvPr id="181" name="CaixaDeTexto 21">
                <a:extLst>
                  <a:ext uri="{FF2B5EF4-FFF2-40B4-BE49-F238E27FC236}">
                    <a16:creationId xmlns:a16="http://schemas.microsoft.com/office/drawing/2014/main" id="{504B85D1-23CC-4140-9ECE-499CD21FCB75}"/>
                  </a:ext>
                </a:extLst>
              </p:cNvPr>
              <p:cNvSpPr txBox="1"/>
              <p:nvPr/>
            </p:nvSpPr>
            <p:spPr>
              <a:xfrm>
                <a:off x="840674" y="5760021"/>
                <a:ext cx="3080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>
                    <a:solidFill>
                      <a:schemeClr val="accent1"/>
                    </a:solidFill>
                  </a:rPr>
                  <a:t>a)</a:t>
                </a:r>
                <a:endParaRPr lang="pt-BR" b="1" baseline="-25000" dirty="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84BA9F46-8A94-482A-9515-8FB1FF92AF19}"/>
                </a:ext>
              </a:extLst>
            </p:cNvPr>
            <p:cNvGrpSpPr/>
            <p:nvPr/>
          </p:nvGrpSpPr>
          <p:grpSpPr>
            <a:xfrm>
              <a:off x="1945950" y="4015612"/>
              <a:ext cx="1171365" cy="2467742"/>
              <a:chOff x="2022150" y="4172421"/>
              <a:chExt cx="1171365" cy="2467742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5C265CFF-D709-4A0D-A2C9-6B3829A6B161}"/>
                  </a:ext>
                </a:extLst>
              </p:cNvPr>
              <p:cNvGrpSpPr/>
              <p:nvPr/>
            </p:nvGrpSpPr>
            <p:grpSpPr>
              <a:xfrm>
                <a:off x="2113515" y="6087570"/>
                <a:ext cx="1080000" cy="552593"/>
                <a:chOff x="7273639" y="5007946"/>
                <a:chExt cx="1800000" cy="552593"/>
              </a:xfrm>
            </p:grpSpPr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DE65AF4-49CC-45A9-871D-213144D09F0D}"/>
                    </a:ext>
                  </a:extLst>
                </p:cNvPr>
                <p:cNvSpPr/>
                <p:nvPr/>
              </p:nvSpPr>
              <p:spPr>
                <a:xfrm>
                  <a:off x="7273639" y="5007946"/>
                  <a:ext cx="1800000" cy="552593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9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 w="63500" cmpd="thickThin"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14" name="Conector de seta reta 17">
                  <a:extLst>
                    <a:ext uri="{FF2B5EF4-FFF2-40B4-BE49-F238E27FC236}">
                      <a16:creationId xmlns:a16="http://schemas.microsoft.com/office/drawing/2014/main" id="{F56A2EF0-4F68-44F1-935E-FE91D7E25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3639" y="5007946"/>
                  <a:ext cx="1800000" cy="1"/>
                </a:xfrm>
                <a:prstGeom prst="straightConnector1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548F7B73-9C9F-4824-B6C0-907D3223A9BD}"/>
                  </a:ext>
                </a:extLst>
              </p:cNvPr>
              <p:cNvGrpSpPr/>
              <p:nvPr/>
            </p:nvGrpSpPr>
            <p:grpSpPr>
              <a:xfrm>
                <a:off x="2420280" y="4172421"/>
                <a:ext cx="466471" cy="1980639"/>
                <a:chOff x="1030266" y="2374619"/>
                <a:chExt cx="736199" cy="2727254"/>
              </a:xfrm>
            </p:grpSpPr>
            <p:sp>
              <p:nvSpPr>
                <p:cNvPr id="105" name="Arc 104">
                  <a:extLst>
                    <a:ext uri="{FF2B5EF4-FFF2-40B4-BE49-F238E27FC236}">
                      <a16:creationId xmlns:a16="http://schemas.microsoft.com/office/drawing/2014/main" id="{DCF95DBA-7012-485F-A6C5-DFA4299CFD23}"/>
                    </a:ext>
                  </a:extLst>
                </p:cNvPr>
                <p:cNvSpPr/>
                <p:nvPr/>
              </p:nvSpPr>
              <p:spPr>
                <a:xfrm>
                  <a:off x="1030266" y="3619187"/>
                  <a:ext cx="736199" cy="261619"/>
                </a:xfrm>
                <a:prstGeom prst="arc">
                  <a:avLst>
                    <a:gd name="adj1" fmla="val 8997546"/>
                    <a:gd name="adj2" fmla="val 2060920"/>
                  </a:avLst>
                </a:prstGeom>
                <a:ln w="25400">
                  <a:solidFill>
                    <a:srgbClr val="FF0000"/>
                  </a:solidFill>
                  <a:headEnd type="none"/>
                  <a:tailEnd type="stealt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6" name="Retângulo 8">
                  <a:extLst>
                    <a:ext uri="{FF2B5EF4-FFF2-40B4-BE49-F238E27FC236}">
                      <a16:creationId xmlns:a16="http://schemas.microsoft.com/office/drawing/2014/main" id="{396D5FB0-A575-48D4-A242-10CB9D0AFB2F}"/>
                    </a:ext>
                  </a:extLst>
                </p:cNvPr>
                <p:cNvSpPr/>
                <p:nvPr/>
              </p:nvSpPr>
              <p:spPr>
                <a:xfrm>
                  <a:off x="1311965" y="4155313"/>
                  <a:ext cx="172800" cy="820339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7" name="Isosceles Triangle 106">
                  <a:extLst>
                    <a:ext uri="{FF2B5EF4-FFF2-40B4-BE49-F238E27FC236}">
                      <a16:creationId xmlns:a16="http://schemas.microsoft.com/office/drawing/2014/main" id="{F4BEE466-81D2-4FE1-8D0A-0C6AD7448763}"/>
                    </a:ext>
                  </a:extLst>
                </p:cNvPr>
                <p:cNvSpPr/>
                <p:nvPr/>
              </p:nvSpPr>
              <p:spPr>
                <a:xfrm flipV="1">
                  <a:off x="1311965" y="4975652"/>
                  <a:ext cx="172800" cy="126221"/>
                </a:xfrm>
                <a:prstGeom prst="triangle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08" name="Isosceles Triangle 107">
                  <a:extLst>
                    <a:ext uri="{FF2B5EF4-FFF2-40B4-BE49-F238E27FC236}">
                      <a16:creationId xmlns:a16="http://schemas.microsoft.com/office/drawing/2014/main" id="{CDF1DB89-EDFF-42F5-9349-7F245D774756}"/>
                    </a:ext>
                  </a:extLst>
                </p:cNvPr>
                <p:cNvSpPr/>
                <p:nvPr/>
              </p:nvSpPr>
              <p:spPr>
                <a:xfrm flipV="1">
                  <a:off x="1236365" y="4069492"/>
                  <a:ext cx="324000" cy="28800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dbl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09" name="Fluxograma: Armazenamento de acesso direto 50">
                  <a:extLst>
                    <a:ext uri="{FF2B5EF4-FFF2-40B4-BE49-F238E27FC236}">
                      <a16:creationId xmlns:a16="http://schemas.microsoft.com/office/drawing/2014/main" id="{98D844C8-5EC5-4C33-BE0D-ECC746A4F712}"/>
                    </a:ext>
                  </a:extLst>
                </p:cNvPr>
                <p:cNvSpPr/>
                <p:nvPr/>
              </p:nvSpPr>
              <p:spPr>
                <a:xfrm rot="16200000">
                  <a:off x="842281" y="3583983"/>
                  <a:ext cx="1112167" cy="172801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0" name="Fluxograma: Armazenamento de acesso direto 50">
                  <a:extLst>
                    <a:ext uri="{FF2B5EF4-FFF2-40B4-BE49-F238E27FC236}">
                      <a16:creationId xmlns:a16="http://schemas.microsoft.com/office/drawing/2014/main" id="{F02D146A-B8D8-401B-AB39-BBF68C3BEEE8}"/>
                    </a:ext>
                  </a:extLst>
                </p:cNvPr>
                <p:cNvSpPr/>
                <p:nvPr/>
              </p:nvSpPr>
              <p:spPr>
                <a:xfrm rot="16200000">
                  <a:off x="842283" y="2665026"/>
                  <a:ext cx="1112165" cy="531352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11" name="CaixaDeTexto 21">
                  <a:extLst>
                    <a:ext uri="{FF2B5EF4-FFF2-40B4-BE49-F238E27FC236}">
                      <a16:creationId xmlns:a16="http://schemas.microsoft.com/office/drawing/2014/main" id="{EBFE642F-C3EC-4B4F-AEE4-1DD93FBE2C01}"/>
                    </a:ext>
                  </a:extLst>
                </p:cNvPr>
                <p:cNvSpPr txBox="1"/>
                <p:nvPr/>
              </p:nvSpPr>
              <p:spPr>
                <a:xfrm rot="16200000">
                  <a:off x="943788" y="2926234"/>
                  <a:ext cx="772719" cy="372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aseline="-25000" dirty="0"/>
                    <a:t>MOTOR</a:t>
                  </a:r>
                  <a:endParaRPr lang="pt-BR" sz="1400" baseline="-25000" dirty="0"/>
                </a:p>
              </p:txBody>
            </p:sp>
          </p:grpSp>
          <p:sp>
            <p:nvSpPr>
              <p:cNvPr id="182" name="CaixaDeTexto 21">
                <a:extLst>
                  <a:ext uri="{FF2B5EF4-FFF2-40B4-BE49-F238E27FC236}">
                    <a16:creationId xmlns:a16="http://schemas.microsoft.com/office/drawing/2014/main" id="{DA05C06D-04D9-4120-A49F-270ED68103F7}"/>
                  </a:ext>
                </a:extLst>
              </p:cNvPr>
              <p:cNvSpPr txBox="1"/>
              <p:nvPr/>
            </p:nvSpPr>
            <p:spPr>
              <a:xfrm>
                <a:off x="2022150" y="5760021"/>
                <a:ext cx="316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>
                    <a:solidFill>
                      <a:srgbClr val="C00000"/>
                    </a:solidFill>
                  </a:rPr>
                  <a:t>b)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4937FF64-4E6A-443D-8F18-B76CB0D1EDE3}"/>
                </a:ext>
              </a:extLst>
            </p:cNvPr>
            <p:cNvGrpSpPr/>
            <p:nvPr/>
          </p:nvGrpSpPr>
          <p:grpSpPr>
            <a:xfrm>
              <a:off x="3135440" y="4377562"/>
              <a:ext cx="1166184" cy="2105792"/>
              <a:chOff x="3211640" y="4534371"/>
              <a:chExt cx="1166184" cy="2105792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53430929-C817-47CA-97F8-51C494F66724}"/>
                  </a:ext>
                </a:extLst>
              </p:cNvPr>
              <p:cNvGrpSpPr/>
              <p:nvPr/>
            </p:nvGrpSpPr>
            <p:grpSpPr>
              <a:xfrm>
                <a:off x="3297824" y="6087570"/>
                <a:ext cx="1080000" cy="552593"/>
                <a:chOff x="7273639" y="5007946"/>
                <a:chExt cx="1800000" cy="552593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DA3461DE-BD36-4F91-8F89-361307613BF5}"/>
                    </a:ext>
                  </a:extLst>
                </p:cNvPr>
                <p:cNvSpPr/>
                <p:nvPr/>
              </p:nvSpPr>
              <p:spPr>
                <a:xfrm>
                  <a:off x="7273639" y="5007946"/>
                  <a:ext cx="1800000" cy="552593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9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 w="63500" cmpd="thickThin"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25" name="Conector de seta reta 17">
                  <a:extLst>
                    <a:ext uri="{FF2B5EF4-FFF2-40B4-BE49-F238E27FC236}">
                      <a16:creationId xmlns:a16="http://schemas.microsoft.com/office/drawing/2014/main" id="{F37BC7C0-85CA-454D-AE51-0CEF695AFB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3639" y="5007946"/>
                  <a:ext cx="1800000" cy="1"/>
                </a:xfrm>
                <a:prstGeom prst="straightConnector1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436C25B1-E84F-4057-8D02-FDBE9F8C1BC5}"/>
                  </a:ext>
                </a:extLst>
              </p:cNvPr>
              <p:cNvGrpSpPr/>
              <p:nvPr/>
            </p:nvGrpSpPr>
            <p:grpSpPr>
              <a:xfrm>
                <a:off x="3604589" y="4534371"/>
                <a:ext cx="466471" cy="1980639"/>
                <a:chOff x="1030266" y="2374619"/>
                <a:chExt cx="736199" cy="2727254"/>
              </a:xfrm>
            </p:grpSpPr>
            <p:sp>
              <p:nvSpPr>
                <p:cNvPr id="116" name="Arc 115">
                  <a:extLst>
                    <a:ext uri="{FF2B5EF4-FFF2-40B4-BE49-F238E27FC236}">
                      <a16:creationId xmlns:a16="http://schemas.microsoft.com/office/drawing/2014/main" id="{1754F536-9DBB-4519-81C3-C1D569A65AEF}"/>
                    </a:ext>
                  </a:extLst>
                </p:cNvPr>
                <p:cNvSpPr/>
                <p:nvPr/>
              </p:nvSpPr>
              <p:spPr>
                <a:xfrm>
                  <a:off x="1030266" y="3619187"/>
                  <a:ext cx="736199" cy="261619"/>
                </a:xfrm>
                <a:prstGeom prst="arc">
                  <a:avLst>
                    <a:gd name="adj1" fmla="val 8997546"/>
                    <a:gd name="adj2" fmla="val 2060920"/>
                  </a:avLst>
                </a:prstGeom>
                <a:ln w="25400">
                  <a:solidFill>
                    <a:srgbClr val="FF0000"/>
                  </a:solidFill>
                  <a:headEnd type="none"/>
                  <a:tailEnd type="stealt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7" name="Retângulo 8">
                  <a:extLst>
                    <a:ext uri="{FF2B5EF4-FFF2-40B4-BE49-F238E27FC236}">
                      <a16:creationId xmlns:a16="http://schemas.microsoft.com/office/drawing/2014/main" id="{FF9233BF-F441-4CF5-8ED6-901CE6179AB0}"/>
                    </a:ext>
                  </a:extLst>
                </p:cNvPr>
                <p:cNvSpPr/>
                <p:nvPr/>
              </p:nvSpPr>
              <p:spPr>
                <a:xfrm>
                  <a:off x="1311965" y="4155313"/>
                  <a:ext cx="172800" cy="820339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8" name="Isosceles Triangle 117">
                  <a:extLst>
                    <a:ext uri="{FF2B5EF4-FFF2-40B4-BE49-F238E27FC236}">
                      <a16:creationId xmlns:a16="http://schemas.microsoft.com/office/drawing/2014/main" id="{0C09C4BC-9264-4ECB-94F3-A47D28F476A8}"/>
                    </a:ext>
                  </a:extLst>
                </p:cNvPr>
                <p:cNvSpPr/>
                <p:nvPr/>
              </p:nvSpPr>
              <p:spPr>
                <a:xfrm flipV="1">
                  <a:off x="1311965" y="4975652"/>
                  <a:ext cx="172800" cy="126221"/>
                </a:xfrm>
                <a:prstGeom prst="triangle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19" name="Isosceles Triangle 118">
                  <a:extLst>
                    <a:ext uri="{FF2B5EF4-FFF2-40B4-BE49-F238E27FC236}">
                      <a16:creationId xmlns:a16="http://schemas.microsoft.com/office/drawing/2014/main" id="{FB7B1000-CC01-4EFE-B8AB-DB051DCE846A}"/>
                    </a:ext>
                  </a:extLst>
                </p:cNvPr>
                <p:cNvSpPr/>
                <p:nvPr/>
              </p:nvSpPr>
              <p:spPr>
                <a:xfrm flipV="1">
                  <a:off x="1236365" y="4069492"/>
                  <a:ext cx="324000" cy="28800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dbl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20" name="Fluxograma: Armazenamento de acesso direto 50">
                  <a:extLst>
                    <a:ext uri="{FF2B5EF4-FFF2-40B4-BE49-F238E27FC236}">
                      <a16:creationId xmlns:a16="http://schemas.microsoft.com/office/drawing/2014/main" id="{2CA46001-F55D-4DE4-9DBB-86619A8FC798}"/>
                    </a:ext>
                  </a:extLst>
                </p:cNvPr>
                <p:cNvSpPr/>
                <p:nvPr/>
              </p:nvSpPr>
              <p:spPr>
                <a:xfrm rot="16200000">
                  <a:off x="842281" y="3583983"/>
                  <a:ext cx="1112167" cy="172801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1" name="Fluxograma: Armazenamento de acesso direto 50">
                  <a:extLst>
                    <a:ext uri="{FF2B5EF4-FFF2-40B4-BE49-F238E27FC236}">
                      <a16:creationId xmlns:a16="http://schemas.microsoft.com/office/drawing/2014/main" id="{6C201F88-E3C3-4C10-B6EE-6994BB2C398B}"/>
                    </a:ext>
                  </a:extLst>
                </p:cNvPr>
                <p:cNvSpPr/>
                <p:nvPr/>
              </p:nvSpPr>
              <p:spPr>
                <a:xfrm rot="16200000">
                  <a:off x="842283" y="2665026"/>
                  <a:ext cx="1112165" cy="531352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22" name="CaixaDeTexto 21">
                  <a:extLst>
                    <a:ext uri="{FF2B5EF4-FFF2-40B4-BE49-F238E27FC236}">
                      <a16:creationId xmlns:a16="http://schemas.microsoft.com/office/drawing/2014/main" id="{BDDED18D-44D2-42C7-8799-1EA65B464066}"/>
                    </a:ext>
                  </a:extLst>
                </p:cNvPr>
                <p:cNvSpPr txBox="1"/>
                <p:nvPr/>
              </p:nvSpPr>
              <p:spPr>
                <a:xfrm rot="16200000">
                  <a:off x="943788" y="2926234"/>
                  <a:ext cx="772719" cy="372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aseline="-25000" dirty="0"/>
                    <a:t>MOTOR</a:t>
                  </a:r>
                  <a:endParaRPr lang="pt-BR" sz="1400" baseline="-25000" dirty="0"/>
                </a:p>
              </p:txBody>
            </p:sp>
          </p:grpSp>
          <p:sp>
            <p:nvSpPr>
              <p:cNvPr id="183" name="CaixaDeTexto 21">
                <a:extLst>
                  <a:ext uri="{FF2B5EF4-FFF2-40B4-BE49-F238E27FC236}">
                    <a16:creationId xmlns:a16="http://schemas.microsoft.com/office/drawing/2014/main" id="{DBC7F32E-9413-49C3-A206-222D0BA95609}"/>
                  </a:ext>
                </a:extLst>
              </p:cNvPr>
              <p:cNvSpPr txBox="1"/>
              <p:nvPr/>
            </p:nvSpPr>
            <p:spPr>
              <a:xfrm>
                <a:off x="3211640" y="5760021"/>
                <a:ext cx="3080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>
                    <a:solidFill>
                      <a:srgbClr val="C00000"/>
                    </a:solidFill>
                  </a:rPr>
                  <a:t>c)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E0BC0D9-FA05-4FB4-AFFF-213801A416FB}"/>
                </a:ext>
              </a:extLst>
            </p:cNvPr>
            <p:cNvGrpSpPr/>
            <p:nvPr/>
          </p:nvGrpSpPr>
          <p:grpSpPr>
            <a:xfrm>
              <a:off x="4316916" y="3777487"/>
              <a:ext cx="1167039" cy="2705867"/>
              <a:chOff x="4393116" y="3934296"/>
              <a:chExt cx="1167039" cy="2705867"/>
            </a:xfrm>
          </p:grpSpPr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E915C7AB-DEEF-42D1-A464-CE9384EA8DAD}"/>
                  </a:ext>
                </a:extLst>
              </p:cNvPr>
              <p:cNvGrpSpPr/>
              <p:nvPr/>
            </p:nvGrpSpPr>
            <p:grpSpPr>
              <a:xfrm>
                <a:off x="4480155" y="6087570"/>
                <a:ext cx="1080000" cy="552593"/>
                <a:chOff x="7273639" y="5007946"/>
                <a:chExt cx="1800000" cy="552593"/>
              </a:xfrm>
            </p:grpSpPr>
            <p:sp>
              <p:nvSpPr>
                <p:cNvPr id="157" name="Rectangle 156">
                  <a:extLst>
                    <a:ext uri="{FF2B5EF4-FFF2-40B4-BE49-F238E27FC236}">
                      <a16:creationId xmlns:a16="http://schemas.microsoft.com/office/drawing/2014/main" id="{D8F5B45F-ED0A-4B95-8401-6A32C5D6B0BA}"/>
                    </a:ext>
                  </a:extLst>
                </p:cNvPr>
                <p:cNvSpPr/>
                <p:nvPr/>
              </p:nvSpPr>
              <p:spPr>
                <a:xfrm>
                  <a:off x="7273639" y="5007946"/>
                  <a:ext cx="1800000" cy="552593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9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 w="63500" cmpd="thickThin"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58" name="Conector de seta reta 17">
                  <a:extLst>
                    <a:ext uri="{FF2B5EF4-FFF2-40B4-BE49-F238E27FC236}">
                      <a16:creationId xmlns:a16="http://schemas.microsoft.com/office/drawing/2014/main" id="{1728A54B-DB80-4500-A729-9DF8BCAB1F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3639" y="5007946"/>
                  <a:ext cx="1800000" cy="1"/>
                </a:xfrm>
                <a:prstGeom prst="straightConnector1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81B7EBF7-D51F-4E27-A78B-0D0A0FAAAB09}"/>
                  </a:ext>
                </a:extLst>
              </p:cNvPr>
              <p:cNvGrpSpPr/>
              <p:nvPr/>
            </p:nvGrpSpPr>
            <p:grpSpPr>
              <a:xfrm>
                <a:off x="4786920" y="3934296"/>
                <a:ext cx="466471" cy="1980639"/>
                <a:chOff x="1030266" y="2374619"/>
                <a:chExt cx="736199" cy="2727254"/>
              </a:xfrm>
            </p:grpSpPr>
            <p:sp>
              <p:nvSpPr>
                <p:cNvPr id="149" name="Arc 148">
                  <a:extLst>
                    <a:ext uri="{FF2B5EF4-FFF2-40B4-BE49-F238E27FC236}">
                      <a16:creationId xmlns:a16="http://schemas.microsoft.com/office/drawing/2014/main" id="{D52A8E5F-2E07-49D9-84C9-85F537093E91}"/>
                    </a:ext>
                  </a:extLst>
                </p:cNvPr>
                <p:cNvSpPr/>
                <p:nvPr/>
              </p:nvSpPr>
              <p:spPr>
                <a:xfrm>
                  <a:off x="1030266" y="3619187"/>
                  <a:ext cx="736199" cy="261619"/>
                </a:xfrm>
                <a:prstGeom prst="arc">
                  <a:avLst>
                    <a:gd name="adj1" fmla="val 8997546"/>
                    <a:gd name="adj2" fmla="val 2060920"/>
                  </a:avLst>
                </a:prstGeom>
                <a:ln w="25400">
                  <a:solidFill>
                    <a:srgbClr val="FF0000"/>
                  </a:solidFill>
                  <a:headEnd type="none"/>
                  <a:tailEnd type="stealth"/>
                </a:ln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0" name="Retângulo 8">
                  <a:extLst>
                    <a:ext uri="{FF2B5EF4-FFF2-40B4-BE49-F238E27FC236}">
                      <a16:creationId xmlns:a16="http://schemas.microsoft.com/office/drawing/2014/main" id="{25AC21D5-7E18-40EE-B91E-B9074C758F2F}"/>
                    </a:ext>
                  </a:extLst>
                </p:cNvPr>
                <p:cNvSpPr/>
                <p:nvPr/>
              </p:nvSpPr>
              <p:spPr>
                <a:xfrm>
                  <a:off x="1311965" y="4155313"/>
                  <a:ext cx="172800" cy="820339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5AD9EE6C-7665-49F4-937B-16EC24A974F1}"/>
                    </a:ext>
                  </a:extLst>
                </p:cNvPr>
                <p:cNvSpPr/>
                <p:nvPr/>
              </p:nvSpPr>
              <p:spPr>
                <a:xfrm flipV="1">
                  <a:off x="1311965" y="4975652"/>
                  <a:ext cx="172800" cy="126221"/>
                </a:xfrm>
                <a:prstGeom prst="triangle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2" name="Isosceles Triangle 151">
                  <a:extLst>
                    <a:ext uri="{FF2B5EF4-FFF2-40B4-BE49-F238E27FC236}">
                      <a16:creationId xmlns:a16="http://schemas.microsoft.com/office/drawing/2014/main" id="{71DCF712-6F87-40E9-8ECE-5A0E37E51ABF}"/>
                    </a:ext>
                  </a:extLst>
                </p:cNvPr>
                <p:cNvSpPr/>
                <p:nvPr/>
              </p:nvSpPr>
              <p:spPr>
                <a:xfrm flipV="1">
                  <a:off x="1236365" y="4069492"/>
                  <a:ext cx="324000" cy="28800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dbl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53" name="Fluxograma: Armazenamento de acesso direto 50">
                  <a:extLst>
                    <a:ext uri="{FF2B5EF4-FFF2-40B4-BE49-F238E27FC236}">
                      <a16:creationId xmlns:a16="http://schemas.microsoft.com/office/drawing/2014/main" id="{E01A362A-EEAA-4C96-8BDF-279B965394B3}"/>
                    </a:ext>
                  </a:extLst>
                </p:cNvPr>
                <p:cNvSpPr/>
                <p:nvPr/>
              </p:nvSpPr>
              <p:spPr>
                <a:xfrm rot="16200000">
                  <a:off x="842281" y="3583983"/>
                  <a:ext cx="1112167" cy="172801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4" name="Fluxograma: Armazenamento de acesso direto 50">
                  <a:extLst>
                    <a:ext uri="{FF2B5EF4-FFF2-40B4-BE49-F238E27FC236}">
                      <a16:creationId xmlns:a16="http://schemas.microsoft.com/office/drawing/2014/main" id="{2FBE8631-7852-4000-B859-8987C766B0EF}"/>
                    </a:ext>
                  </a:extLst>
                </p:cNvPr>
                <p:cNvSpPr/>
                <p:nvPr/>
              </p:nvSpPr>
              <p:spPr>
                <a:xfrm rot="16200000">
                  <a:off x="842283" y="2665026"/>
                  <a:ext cx="1112165" cy="531352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55" name="CaixaDeTexto 21">
                  <a:extLst>
                    <a:ext uri="{FF2B5EF4-FFF2-40B4-BE49-F238E27FC236}">
                      <a16:creationId xmlns:a16="http://schemas.microsoft.com/office/drawing/2014/main" id="{6B9F1058-51CB-4D34-B492-A1CF972228FE}"/>
                    </a:ext>
                  </a:extLst>
                </p:cNvPr>
                <p:cNvSpPr txBox="1"/>
                <p:nvPr/>
              </p:nvSpPr>
              <p:spPr>
                <a:xfrm rot="16200000">
                  <a:off x="943788" y="2926234"/>
                  <a:ext cx="772719" cy="372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aseline="-25000" dirty="0"/>
                    <a:t>MOTOR</a:t>
                  </a:r>
                  <a:endParaRPr lang="pt-BR" sz="1400" baseline="-25000" dirty="0"/>
                </a:p>
              </p:txBody>
            </p:sp>
          </p:grpSp>
          <p:sp>
            <p:nvSpPr>
              <p:cNvPr id="184" name="CaixaDeTexto 21">
                <a:extLst>
                  <a:ext uri="{FF2B5EF4-FFF2-40B4-BE49-F238E27FC236}">
                    <a16:creationId xmlns:a16="http://schemas.microsoft.com/office/drawing/2014/main" id="{907C050E-2A79-4024-9500-3B2CF21A937C}"/>
                  </a:ext>
                </a:extLst>
              </p:cNvPr>
              <p:cNvSpPr txBox="1"/>
              <p:nvPr/>
            </p:nvSpPr>
            <p:spPr>
              <a:xfrm>
                <a:off x="4393116" y="5760021"/>
                <a:ext cx="3161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>
                    <a:solidFill>
                      <a:srgbClr val="C00000"/>
                    </a:solidFill>
                  </a:rPr>
                  <a:t>d)</a:t>
                </a:r>
                <a:endParaRPr lang="pt-BR" b="1" baseline="-250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E9ECE10-6CA1-4F39-9F6B-308BBBED8CCA}"/>
                  </a:ext>
                </a:extLst>
              </p:cNvPr>
              <p:cNvSpPr/>
              <p:nvPr/>
            </p:nvSpPr>
            <p:spPr>
              <a:xfrm>
                <a:off x="4948155" y="6056069"/>
                <a:ext cx="144000" cy="48704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49F11962-4A86-462A-8B1A-31A8132D3C3C}"/>
                </a:ext>
              </a:extLst>
            </p:cNvPr>
            <p:cNvGrpSpPr/>
            <p:nvPr/>
          </p:nvGrpSpPr>
          <p:grpSpPr>
            <a:xfrm>
              <a:off x="6687881" y="3282187"/>
              <a:ext cx="1166842" cy="3201167"/>
              <a:chOff x="6764081" y="3438996"/>
              <a:chExt cx="1166842" cy="3201167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55023FA5-5030-408A-A90F-F289597F32F6}"/>
                  </a:ext>
                </a:extLst>
              </p:cNvPr>
              <p:cNvGrpSpPr/>
              <p:nvPr/>
            </p:nvGrpSpPr>
            <p:grpSpPr>
              <a:xfrm>
                <a:off x="6850923" y="6087570"/>
                <a:ext cx="1080000" cy="552593"/>
                <a:chOff x="7273639" y="5007946"/>
                <a:chExt cx="1800000" cy="552593"/>
              </a:xfrm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8AA52DD5-ED2D-48EF-906D-13B4905EB8DA}"/>
                    </a:ext>
                  </a:extLst>
                </p:cNvPr>
                <p:cNvSpPr/>
                <p:nvPr/>
              </p:nvSpPr>
              <p:spPr>
                <a:xfrm>
                  <a:off x="7273639" y="5007946"/>
                  <a:ext cx="1800000" cy="552593"/>
                </a:xfrm>
                <a:prstGeom prst="rect">
                  <a:avLst/>
                </a:prstGeom>
                <a:pattFill prst="wdDnDiag">
                  <a:fgClr>
                    <a:schemeClr val="bg1">
                      <a:lumMod val="95000"/>
                    </a:schemeClr>
                  </a:fgClr>
                  <a:bgClr>
                    <a:schemeClr val="tx1">
                      <a:lumMod val="85000"/>
                      <a:lumOff val="15000"/>
                    </a:schemeClr>
                  </a:bgClr>
                </a:pattFill>
                <a:ln w="63500" cmpd="thickThin">
                  <a:noFill/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cxnSp>
              <p:nvCxnSpPr>
                <p:cNvPr id="180" name="Conector de seta reta 17">
                  <a:extLst>
                    <a:ext uri="{FF2B5EF4-FFF2-40B4-BE49-F238E27FC236}">
                      <a16:creationId xmlns:a16="http://schemas.microsoft.com/office/drawing/2014/main" id="{2A086062-53DD-4C39-A81D-0CDA04006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73639" y="5007946"/>
                  <a:ext cx="1800000" cy="1"/>
                </a:xfrm>
                <a:prstGeom prst="straightConnector1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</p:cxnSp>
          </p:grp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0F7F77F8-2E7D-4153-8068-D439BE0ED0D6}"/>
                  </a:ext>
                </a:extLst>
              </p:cNvPr>
              <p:cNvGrpSpPr/>
              <p:nvPr/>
            </p:nvGrpSpPr>
            <p:grpSpPr>
              <a:xfrm>
                <a:off x="7222587" y="3438996"/>
                <a:ext cx="336676" cy="1980639"/>
                <a:chOff x="1132690" y="2374619"/>
                <a:chExt cx="531352" cy="2727254"/>
              </a:xfrm>
            </p:grpSpPr>
            <p:sp>
              <p:nvSpPr>
                <p:cNvPr id="172" name="Retângulo 8">
                  <a:extLst>
                    <a:ext uri="{FF2B5EF4-FFF2-40B4-BE49-F238E27FC236}">
                      <a16:creationId xmlns:a16="http://schemas.microsoft.com/office/drawing/2014/main" id="{60FA82AC-43C1-478D-A1F2-ADF96646E010}"/>
                    </a:ext>
                  </a:extLst>
                </p:cNvPr>
                <p:cNvSpPr/>
                <p:nvPr/>
              </p:nvSpPr>
              <p:spPr>
                <a:xfrm>
                  <a:off x="1311965" y="4155313"/>
                  <a:ext cx="172800" cy="820339"/>
                </a:xfrm>
                <a:prstGeom prst="rect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3" name="Isosceles Triangle 172">
                  <a:extLst>
                    <a:ext uri="{FF2B5EF4-FFF2-40B4-BE49-F238E27FC236}">
                      <a16:creationId xmlns:a16="http://schemas.microsoft.com/office/drawing/2014/main" id="{B47EA29F-D4CC-4713-B221-155CD91AB995}"/>
                    </a:ext>
                  </a:extLst>
                </p:cNvPr>
                <p:cNvSpPr/>
                <p:nvPr/>
              </p:nvSpPr>
              <p:spPr>
                <a:xfrm flipV="1">
                  <a:off x="1311965" y="4975652"/>
                  <a:ext cx="172800" cy="126221"/>
                </a:xfrm>
                <a:prstGeom prst="triangle">
                  <a:avLst/>
                </a:prstGeom>
                <a:pattFill prst="wdUpDiag">
                  <a:fgClr>
                    <a:schemeClr val="bg1">
                      <a:lumMod val="85000"/>
                    </a:schemeClr>
                  </a:fgClr>
                  <a:bgClr>
                    <a:schemeClr val="tx1">
                      <a:lumMod val="65000"/>
                      <a:lumOff val="35000"/>
                    </a:schemeClr>
                  </a:bgClr>
                </a:pattFill>
                <a:ln w="47625" cmpd="thinThick">
                  <a:solidFill>
                    <a:schemeClr val="tx1"/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74" name="Isosceles Triangle 173">
                  <a:extLst>
                    <a:ext uri="{FF2B5EF4-FFF2-40B4-BE49-F238E27FC236}">
                      <a16:creationId xmlns:a16="http://schemas.microsoft.com/office/drawing/2014/main" id="{BCB0B0D6-07B4-4BA0-8AAB-A93253E1F9B2}"/>
                    </a:ext>
                  </a:extLst>
                </p:cNvPr>
                <p:cNvSpPr/>
                <p:nvPr/>
              </p:nvSpPr>
              <p:spPr>
                <a:xfrm flipV="1">
                  <a:off x="1236365" y="4069492"/>
                  <a:ext cx="324000" cy="288000"/>
                </a:xfrm>
                <a:prstGeom prst="triangl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dbl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175" name="Fluxograma: Armazenamento de acesso direto 50">
                  <a:extLst>
                    <a:ext uri="{FF2B5EF4-FFF2-40B4-BE49-F238E27FC236}">
                      <a16:creationId xmlns:a16="http://schemas.microsoft.com/office/drawing/2014/main" id="{B2F01961-0795-450D-9B5D-772AFB890792}"/>
                    </a:ext>
                  </a:extLst>
                </p:cNvPr>
                <p:cNvSpPr/>
                <p:nvPr/>
              </p:nvSpPr>
              <p:spPr>
                <a:xfrm rot="16200000">
                  <a:off x="842281" y="3583983"/>
                  <a:ext cx="1112167" cy="172801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6" name="Fluxograma: Armazenamento de acesso direto 50">
                  <a:extLst>
                    <a:ext uri="{FF2B5EF4-FFF2-40B4-BE49-F238E27FC236}">
                      <a16:creationId xmlns:a16="http://schemas.microsoft.com/office/drawing/2014/main" id="{B1EFE602-BC04-4DAC-A1AB-61C69B34EC6F}"/>
                    </a:ext>
                  </a:extLst>
                </p:cNvPr>
                <p:cNvSpPr/>
                <p:nvPr/>
              </p:nvSpPr>
              <p:spPr>
                <a:xfrm rot="16200000">
                  <a:off x="842283" y="2665026"/>
                  <a:ext cx="1112165" cy="531352"/>
                </a:xfrm>
                <a:prstGeom prst="flowChartMagneticDrum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63500" cmpd="thickThin">
                  <a:solidFill>
                    <a:schemeClr val="tx1"/>
                  </a:solidFill>
                </a:ln>
              </p:spPr>
              <p:style>
                <a:lnRef idx="3">
                  <a:schemeClr val="lt1"/>
                </a:lnRef>
                <a:fillRef idx="1">
                  <a:schemeClr val="dk1"/>
                </a:fillRef>
                <a:effectRef idx="1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177" name="CaixaDeTexto 21">
                  <a:extLst>
                    <a:ext uri="{FF2B5EF4-FFF2-40B4-BE49-F238E27FC236}">
                      <a16:creationId xmlns:a16="http://schemas.microsoft.com/office/drawing/2014/main" id="{D4BCD915-2DC7-45F4-9D1B-917B5C66F18F}"/>
                    </a:ext>
                  </a:extLst>
                </p:cNvPr>
                <p:cNvSpPr txBox="1"/>
                <p:nvPr/>
              </p:nvSpPr>
              <p:spPr>
                <a:xfrm rot="16200000">
                  <a:off x="943788" y="2926234"/>
                  <a:ext cx="772719" cy="3724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aseline="-25000" dirty="0"/>
                    <a:t>MOTOR</a:t>
                  </a:r>
                  <a:endParaRPr lang="pt-BR" sz="1400" baseline="-25000" dirty="0"/>
                </a:p>
              </p:txBody>
            </p:sp>
          </p:grpSp>
          <p:sp>
            <p:nvSpPr>
              <p:cNvPr id="186" name="CaixaDeTexto 21">
                <a:extLst>
                  <a:ext uri="{FF2B5EF4-FFF2-40B4-BE49-F238E27FC236}">
                    <a16:creationId xmlns:a16="http://schemas.microsoft.com/office/drawing/2014/main" id="{4CA238A4-4F0C-400E-9BD2-53E8C595EC80}"/>
                  </a:ext>
                </a:extLst>
              </p:cNvPr>
              <p:cNvSpPr txBox="1"/>
              <p:nvPr/>
            </p:nvSpPr>
            <p:spPr>
              <a:xfrm>
                <a:off x="6764081" y="5760021"/>
                <a:ext cx="2830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baseline="-25000" dirty="0">
                    <a:solidFill>
                      <a:schemeClr val="accent1"/>
                    </a:solidFill>
                  </a:rPr>
                  <a:t>f)</a:t>
                </a:r>
                <a:endParaRPr lang="pt-BR" b="1" baseline="-250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36243B2-422A-4E20-A1D2-37A36FCBF725}"/>
                  </a:ext>
                </a:extLst>
              </p:cNvPr>
              <p:cNvSpPr/>
              <p:nvPr/>
            </p:nvSpPr>
            <p:spPr>
              <a:xfrm>
                <a:off x="7318923" y="6051674"/>
                <a:ext cx="144000" cy="487045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B6255BD4-C9A1-47B2-B26D-DD4F08AB3BFC}"/>
                </a:ext>
              </a:extLst>
            </p:cNvPr>
            <p:cNvGrpSpPr/>
            <p:nvPr/>
          </p:nvGrpSpPr>
          <p:grpSpPr>
            <a:xfrm>
              <a:off x="5506406" y="3777487"/>
              <a:ext cx="1164008" cy="2705867"/>
              <a:chOff x="5506406" y="3777487"/>
              <a:chExt cx="1164008" cy="2705867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8AA1340E-EF6D-4C01-B2CB-6A8E6385AD3F}"/>
                  </a:ext>
                </a:extLst>
              </p:cNvPr>
              <p:cNvGrpSpPr/>
              <p:nvPr/>
            </p:nvGrpSpPr>
            <p:grpSpPr>
              <a:xfrm>
                <a:off x="5506406" y="3777487"/>
                <a:ext cx="1164008" cy="2705867"/>
                <a:chOff x="5582606" y="3934296"/>
                <a:chExt cx="1164008" cy="2705867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FC88604D-B484-4FC4-9068-B01102EE2779}"/>
                    </a:ext>
                  </a:extLst>
                </p:cNvPr>
                <p:cNvGrpSpPr/>
                <p:nvPr/>
              </p:nvGrpSpPr>
              <p:grpSpPr>
                <a:xfrm>
                  <a:off x="5666614" y="6087570"/>
                  <a:ext cx="1080000" cy="552593"/>
                  <a:chOff x="7273639" y="5007946"/>
                  <a:chExt cx="1800000" cy="552593"/>
                </a:xfrm>
              </p:grpSpPr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C29D2818-782D-4082-AFCE-8642AF7D5A86}"/>
                      </a:ext>
                    </a:extLst>
                  </p:cNvPr>
                  <p:cNvSpPr/>
                  <p:nvPr/>
                </p:nvSpPr>
                <p:spPr>
                  <a:xfrm>
                    <a:off x="7273639" y="5007946"/>
                    <a:ext cx="1800000" cy="552593"/>
                  </a:xfrm>
                  <a:prstGeom prst="rect">
                    <a:avLst/>
                  </a:prstGeom>
                  <a:pattFill prst="wdDnDiag">
                    <a:fgClr>
                      <a:schemeClr val="bg1">
                        <a:lumMod val="95000"/>
                      </a:schemeClr>
                    </a:fgClr>
                    <a:bgClr>
                      <a:schemeClr val="tx1">
                        <a:lumMod val="85000"/>
                        <a:lumOff val="15000"/>
                      </a:schemeClr>
                    </a:bgClr>
                  </a:pattFill>
                  <a:ln w="63500" cmpd="thickThin">
                    <a:noFill/>
                  </a:ln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lt1"/>
                      </a:solidFill>
                    </a:endParaRPr>
                  </a:p>
                </p:txBody>
              </p:sp>
              <p:cxnSp>
                <p:nvCxnSpPr>
                  <p:cNvPr id="169" name="Conector de seta reta 17">
                    <a:extLst>
                      <a:ext uri="{FF2B5EF4-FFF2-40B4-BE49-F238E27FC236}">
                        <a16:creationId xmlns:a16="http://schemas.microsoft.com/office/drawing/2014/main" id="{3D49600F-3E8E-4946-9D5B-BC905BDE95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273639" y="5007946"/>
                    <a:ext cx="1800000" cy="1"/>
                  </a:xfrm>
                  <a:prstGeom prst="straightConnector1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0" cmpd="thickThin">
                    <a:solidFill>
                      <a:schemeClr val="tx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</p:cxnSp>
            </p:grpSp>
            <p:grpSp>
              <p:nvGrpSpPr>
                <p:cNvPr id="159" name="Group 158">
                  <a:extLst>
                    <a:ext uri="{FF2B5EF4-FFF2-40B4-BE49-F238E27FC236}">
                      <a16:creationId xmlns:a16="http://schemas.microsoft.com/office/drawing/2014/main" id="{484FF914-19D3-4834-B97A-CB2409213562}"/>
                    </a:ext>
                  </a:extLst>
                </p:cNvPr>
                <p:cNvGrpSpPr/>
                <p:nvPr/>
              </p:nvGrpSpPr>
              <p:grpSpPr>
                <a:xfrm>
                  <a:off x="6038278" y="3934296"/>
                  <a:ext cx="336676" cy="1980639"/>
                  <a:chOff x="1132690" y="2374619"/>
                  <a:chExt cx="531352" cy="2727254"/>
                </a:xfrm>
              </p:grpSpPr>
              <p:sp>
                <p:nvSpPr>
                  <p:cNvPr id="161" name="Retângulo 8">
                    <a:extLst>
                      <a:ext uri="{FF2B5EF4-FFF2-40B4-BE49-F238E27FC236}">
                        <a16:creationId xmlns:a16="http://schemas.microsoft.com/office/drawing/2014/main" id="{97A4DCD5-AFA1-401B-BF56-BFF34B924A39}"/>
                      </a:ext>
                    </a:extLst>
                  </p:cNvPr>
                  <p:cNvSpPr/>
                  <p:nvPr/>
                </p:nvSpPr>
                <p:spPr>
                  <a:xfrm>
                    <a:off x="1311965" y="4155313"/>
                    <a:ext cx="172800" cy="820339"/>
                  </a:xfrm>
                  <a:prstGeom prst="rect">
                    <a:avLst/>
                  </a:prstGeom>
                  <a:pattFill prst="wdUpDiag">
                    <a:fgClr>
                      <a:schemeClr val="bg1">
                        <a:lumMod val="85000"/>
                      </a:schemeClr>
                    </a:fgClr>
                    <a:bgClr>
                      <a:schemeClr val="tx1">
                        <a:lumMod val="65000"/>
                        <a:lumOff val="35000"/>
                      </a:schemeClr>
                    </a:bgClr>
                  </a:pattFill>
                  <a:ln w="47625" cmpd="thinThick">
                    <a:solidFill>
                      <a:schemeClr val="tx1"/>
                    </a:solidFill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" name="Isosceles Triangle 161">
                    <a:extLst>
                      <a:ext uri="{FF2B5EF4-FFF2-40B4-BE49-F238E27FC236}">
                        <a16:creationId xmlns:a16="http://schemas.microsoft.com/office/drawing/2014/main" id="{45F29EDB-BCB1-4570-8178-FE99C29B1C1D}"/>
                      </a:ext>
                    </a:extLst>
                  </p:cNvPr>
                  <p:cNvSpPr/>
                  <p:nvPr/>
                </p:nvSpPr>
                <p:spPr>
                  <a:xfrm flipV="1">
                    <a:off x="1311965" y="4975652"/>
                    <a:ext cx="172800" cy="126221"/>
                  </a:xfrm>
                  <a:prstGeom prst="triangle">
                    <a:avLst/>
                  </a:prstGeom>
                  <a:pattFill prst="wdUpDiag">
                    <a:fgClr>
                      <a:schemeClr val="bg1">
                        <a:lumMod val="85000"/>
                      </a:schemeClr>
                    </a:fgClr>
                    <a:bgClr>
                      <a:schemeClr val="tx1">
                        <a:lumMod val="65000"/>
                        <a:lumOff val="35000"/>
                      </a:schemeClr>
                    </a:bgClr>
                  </a:pattFill>
                  <a:ln w="47625" cmpd="thinThick">
                    <a:solidFill>
                      <a:schemeClr val="tx1"/>
                    </a:solidFill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" name="Isosceles Triangle 162">
                    <a:extLst>
                      <a:ext uri="{FF2B5EF4-FFF2-40B4-BE49-F238E27FC236}">
                        <a16:creationId xmlns:a16="http://schemas.microsoft.com/office/drawing/2014/main" id="{AA83CC6C-FAA4-4FC4-9F8E-60B3C532D9C8}"/>
                      </a:ext>
                    </a:extLst>
                  </p:cNvPr>
                  <p:cNvSpPr/>
                  <p:nvPr/>
                </p:nvSpPr>
                <p:spPr>
                  <a:xfrm flipV="1">
                    <a:off x="1236365" y="4069492"/>
                    <a:ext cx="324000" cy="288000"/>
                  </a:xfrm>
                  <a:prstGeom prst="triangle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0" cmpd="dbl">
                    <a:solidFill>
                      <a:schemeClr val="tx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>
                      <a:solidFill>
                        <a:schemeClr val="lt1"/>
                      </a:solidFill>
                    </a:endParaRPr>
                  </a:p>
                </p:txBody>
              </p:sp>
              <p:sp>
                <p:nvSpPr>
                  <p:cNvPr id="164" name="Fluxograma: Armazenamento de acesso direto 50">
                    <a:extLst>
                      <a:ext uri="{FF2B5EF4-FFF2-40B4-BE49-F238E27FC236}">
                        <a16:creationId xmlns:a16="http://schemas.microsoft.com/office/drawing/2014/main" id="{9935C329-820B-4C13-B27C-865F4C8EC21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2281" y="3583983"/>
                    <a:ext cx="1112167" cy="172801"/>
                  </a:xfrm>
                  <a:prstGeom prst="flowChartMagneticDrum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0" cmpd="thickThin">
                    <a:solidFill>
                      <a:schemeClr val="tx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5" name="Fluxograma: Armazenamento de acesso direto 50">
                    <a:extLst>
                      <a:ext uri="{FF2B5EF4-FFF2-40B4-BE49-F238E27FC236}">
                        <a16:creationId xmlns:a16="http://schemas.microsoft.com/office/drawing/2014/main" id="{FC4170BD-8091-4185-918F-AE011DA5676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842283" y="2665026"/>
                    <a:ext cx="1112165" cy="531352"/>
                  </a:xfrm>
                  <a:prstGeom prst="flowChartMagneticDrum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 w="63500" cmpd="thickThin">
                    <a:solidFill>
                      <a:schemeClr val="tx1"/>
                    </a:solidFill>
                  </a:ln>
                </p:spPr>
                <p:style>
                  <a:lnRef idx="3">
                    <a:schemeClr val="lt1"/>
                  </a:lnRef>
                  <a:fillRef idx="1">
                    <a:schemeClr val="dk1"/>
                  </a:fillRef>
                  <a:effectRef idx="1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/>
                  </a:p>
                </p:txBody>
              </p:sp>
              <p:sp>
                <p:nvSpPr>
                  <p:cNvPr id="166" name="CaixaDeTexto 21">
                    <a:extLst>
                      <a:ext uri="{FF2B5EF4-FFF2-40B4-BE49-F238E27FC236}">
                        <a16:creationId xmlns:a16="http://schemas.microsoft.com/office/drawing/2014/main" id="{01AD19BA-4C8D-4FF9-BA32-1B3DFFF0F56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943788" y="2926234"/>
                    <a:ext cx="772719" cy="3724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baseline="-25000" dirty="0"/>
                      <a:t>MOTOR</a:t>
                    </a:r>
                    <a:endParaRPr lang="pt-BR" sz="1400" baseline="-25000" dirty="0"/>
                  </a:p>
                </p:txBody>
              </p:sp>
            </p:grpSp>
            <p:sp>
              <p:nvSpPr>
                <p:cNvPr id="185" name="CaixaDeTexto 21">
                  <a:extLst>
                    <a:ext uri="{FF2B5EF4-FFF2-40B4-BE49-F238E27FC236}">
                      <a16:creationId xmlns:a16="http://schemas.microsoft.com/office/drawing/2014/main" id="{4C390F19-4AFD-4F38-B5D5-EAA9F551F916}"/>
                    </a:ext>
                  </a:extLst>
                </p:cNvPr>
                <p:cNvSpPr txBox="1"/>
                <p:nvPr/>
              </p:nvSpPr>
              <p:spPr>
                <a:xfrm>
                  <a:off x="5582606" y="5760021"/>
                  <a:ext cx="30809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baseline="-25000" dirty="0">
                      <a:solidFill>
                        <a:schemeClr val="accent1"/>
                      </a:solidFill>
                    </a:rPr>
                    <a:t>e)</a:t>
                  </a:r>
                  <a:endParaRPr lang="pt-BR" b="1" baseline="-25000" dirty="0">
                    <a:solidFill>
                      <a:schemeClr val="accent1"/>
                    </a:solidFill>
                  </a:endParaRPr>
                </a:p>
              </p:txBody>
            </p:sp>
            <p:cxnSp>
              <p:nvCxnSpPr>
                <p:cNvPr id="187" name="Conector de seta reta 17">
                  <a:extLst>
                    <a:ext uri="{FF2B5EF4-FFF2-40B4-BE49-F238E27FC236}">
                      <a16:creationId xmlns:a16="http://schemas.microsoft.com/office/drawing/2014/main" id="{59392BD5-EC09-4A03-B364-C4C66EF4F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205330" y="4784453"/>
                  <a:ext cx="0" cy="1044000"/>
                </a:xfrm>
                <a:prstGeom prst="straightConnector1">
                  <a:avLst/>
                </a:prstGeom>
                <a:ln w="63500">
                  <a:solidFill>
                    <a:srgbClr val="FF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9AE6E156-2048-433F-9B78-547CCCFE1B7E}"/>
                    </a:ext>
                  </a:extLst>
                </p:cNvPr>
                <p:cNvSpPr/>
                <p:nvPr/>
              </p:nvSpPr>
              <p:spPr>
                <a:xfrm>
                  <a:off x="6137373" y="6050508"/>
                  <a:ext cx="144000" cy="48704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52" name="Arc 251">
                <a:extLst>
                  <a:ext uri="{FF2B5EF4-FFF2-40B4-BE49-F238E27FC236}">
                    <a16:creationId xmlns:a16="http://schemas.microsoft.com/office/drawing/2014/main" id="{C068D06A-0C0E-414A-B3D8-39869E323BE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823443" y="4919159"/>
                <a:ext cx="618694" cy="252000"/>
              </a:xfrm>
              <a:prstGeom prst="arc">
                <a:avLst>
                  <a:gd name="adj1" fmla="val 8997546"/>
                  <a:gd name="adj2" fmla="val 2060920"/>
                </a:avLst>
              </a:prstGeom>
              <a:ln w="44450">
                <a:solidFill>
                  <a:srgbClr val="FF0000"/>
                </a:solidFill>
                <a:headEnd type="none"/>
                <a:tailEnd type="triangle" w="sm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3" name="Arc 252">
                <a:extLst>
                  <a:ext uri="{FF2B5EF4-FFF2-40B4-BE49-F238E27FC236}">
                    <a16:creationId xmlns:a16="http://schemas.microsoft.com/office/drawing/2014/main" id="{479F43F8-D063-4446-80E4-B351A09BB17B}"/>
                  </a:ext>
                </a:extLst>
              </p:cNvPr>
              <p:cNvSpPr/>
              <p:nvPr/>
            </p:nvSpPr>
            <p:spPr>
              <a:xfrm>
                <a:off x="5888750" y="5258058"/>
                <a:ext cx="466471" cy="189998"/>
              </a:xfrm>
              <a:prstGeom prst="arc">
                <a:avLst>
                  <a:gd name="adj1" fmla="val 8997546"/>
                  <a:gd name="adj2" fmla="val 2060920"/>
                </a:avLst>
              </a:prstGeom>
              <a:ln w="25400">
                <a:solidFill>
                  <a:srgbClr val="FF0000"/>
                </a:solidFill>
                <a:headEnd type="none"/>
                <a:tailEnd type="stealth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0350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>
            <a:extLst>
              <a:ext uri="{FF2B5EF4-FFF2-40B4-BE49-F238E27FC236}">
                <a16:creationId xmlns:a16="http://schemas.microsoft.com/office/drawing/2014/main" id="{6C354F4B-1651-447C-8F19-25209BA6C310}"/>
              </a:ext>
            </a:extLst>
          </p:cNvPr>
          <p:cNvSpPr txBox="1"/>
          <p:nvPr/>
        </p:nvSpPr>
        <p:spPr>
          <a:xfrm>
            <a:off x="0" y="0"/>
            <a:ext cx="566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Diagrama para trabalho em furação e usinagem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25FF55-0E95-4B1D-B71C-C69BDAA81634}"/>
              </a:ext>
            </a:extLst>
          </p:cNvPr>
          <p:cNvGrpSpPr/>
          <p:nvPr/>
        </p:nvGrpSpPr>
        <p:grpSpPr>
          <a:xfrm>
            <a:off x="680182" y="1407975"/>
            <a:ext cx="5603598" cy="3525556"/>
            <a:chOff x="816479" y="700451"/>
            <a:chExt cx="5603598" cy="35255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7D62ECB-286C-4C87-B684-6BCC2597FA9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25" t="42667" r="27117" b="12535"/>
            <a:stretch/>
          </p:blipFill>
          <p:spPr>
            <a:xfrm>
              <a:off x="1157620" y="986036"/>
              <a:ext cx="5024286" cy="323997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ABFD32-3A94-4274-999E-5D96103B576E}"/>
                </a:ext>
              </a:extLst>
            </p:cNvPr>
            <p:cNvGrpSpPr/>
            <p:nvPr/>
          </p:nvGrpSpPr>
          <p:grpSpPr>
            <a:xfrm>
              <a:off x="816479" y="700451"/>
              <a:ext cx="5603598" cy="3525555"/>
              <a:chOff x="1839514" y="652926"/>
              <a:chExt cx="4650165" cy="2337412"/>
            </a:xfrm>
          </p:grpSpPr>
          <p:cxnSp>
            <p:nvCxnSpPr>
              <p:cNvPr id="7" name="Conector de seta reta 17">
                <a:extLst>
                  <a:ext uri="{FF2B5EF4-FFF2-40B4-BE49-F238E27FC236}">
                    <a16:creationId xmlns:a16="http://schemas.microsoft.com/office/drawing/2014/main" id="{90010BCF-F994-4501-8274-D35CB279A6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8886" y="652926"/>
                <a:ext cx="0" cy="233741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17">
                <a:extLst>
                  <a:ext uri="{FF2B5EF4-FFF2-40B4-BE49-F238E27FC236}">
                    <a16:creationId xmlns:a16="http://schemas.microsoft.com/office/drawing/2014/main" id="{DCEF68B6-7CDD-48AF-B249-9461440921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885" y="2990337"/>
                <a:ext cx="4357817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CaixaDeTexto 21">
                <a:extLst>
                  <a:ext uri="{FF2B5EF4-FFF2-40B4-BE49-F238E27FC236}">
                    <a16:creationId xmlns:a16="http://schemas.microsoft.com/office/drawing/2014/main" id="{7A5C4AA7-21C2-48EB-B654-7E5CFF73D838}"/>
                  </a:ext>
                </a:extLst>
              </p:cNvPr>
              <p:cNvSpPr txBox="1"/>
              <p:nvPr/>
            </p:nvSpPr>
            <p:spPr>
              <a:xfrm>
                <a:off x="6077183" y="2774522"/>
                <a:ext cx="412496" cy="183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baseline="-25000" dirty="0"/>
                  <a:t>t </a:t>
                </a:r>
                <a:r>
                  <a:rPr lang="pt-BR" b="1" baseline="-25000" dirty="0"/>
                  <a:t>(s)</a:t>
                </a:r>
              </a:p>
            </p:txBody>
          </p:sp>
          <p:sp>
            <p:nvSpPr>
              <p:cNvPr id="14" name="CaixaDeTexto 21">
                <a:extLst>
                  <a:ext uri="{FF2B5EF4-FFF2-40B4-BE49-F238E27FC236}">
                    <a16:creationId xmlns:a16="http://schemas.microsoft.com/office/drawing/2014/main" id="{8812C7EC-9F80-44DE-923F-4BA18C081DB4}"/>
                  </a:ext>
                </a:extLst>
              </p:cNvPr>
              <p:cNvSpPr txBox="1"/>
              <p:nvPr/>
            </p:nvSpPr>
            <p:spPr>
              <a:xfrm rot="16200000">
                <a:off x="1596410" y="910929"/>
                <a:ext cx="716078" cy="22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baseline="-25000" dirty="0"/>
                  <a:t>a</a:t>
                </a:r>
                <a:r>
                  <a:rPr lang="pt-BR" b="1" baseline="-25000" dirty="0"/>
                  <a:t>mplitude (w)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F8A87BB-C03F-4749-8068-7CADC181FE5B}"/>
              </a:ext>
            </a:extLst>
          </p:cNvPr>
          <p:cNvGrpSpPr/>
          <p:nvPr/>
        </p:nvGrpSpPr>
        <p:grpSpPr>
          <a:xfrm>
            <a:off x="1028781" y="4977558"/>
            <a:ext cx="4897971" cy="483249"/>
            <a:chOff x="3031752" y="3008801"/>
            <a:chExt cx="4258963" cy="483249"/>
          </a:xfrm>
        </p:grpSpPr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FDD09E8A-FF6F-4C26-AF88-9E1BA22C58A7}"/>
                </a:ext>
              </a:extLst>
            </p:cNvPr>
            <p:cNvSpPr/>
            <p:nvPr/>
          </p:nvSpPr>
          <p:spPr>
            <a:xfrm rot="16200000">
              <a:off x="3498187" y="2542367"/>
              <a:ext cx="261619" cy="1194489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none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600F3E38-07DC-4092-8D68-672E30CB66AF}"/>
                </a:ext>
              </a:extLst>
            </p:cNvPr>
            <p:cNvSpPr/>
            <p:nvPr/>
          </p:nvSpPr>
          <p:spPr>
            <a:xfrm rot="16200000">
              <a:off x="4755706" y="2582310"/>
              <a:ext cx="261619" cy="1114603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Left Brace 25">
              <a:extLst>
                <a:ext uri="{FF2B5EF4-FFF2-40B4-BE49-F238E27FC236}">
                  <a16:creationId xmlns:a16="http://schemas.microsoft.com/office/drawing/2014/main" id="{5F183CAC-B33B-400B-BECA-5FDECDE1EC47}"/>
                </a:ext>
              </a:extLst>
            </p:cNvPr>
            <p:cNvSpPr/>
            <p:nvPr/>
          </p:nvSpPr>
          <p:spPr>
            <a:xfrm rot="16200000">
              <a:off x="5652383" y="2800236"/>
              <a:ext cx="261619" cy="678751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BF0F1D73-591A-4807-8BA5-1C930402EF34}"/>
                </a:ext>
              </a:extLst>
            </p:cNvPr>
            <p:cNvSpPr/>
            <p:nvPr/>
          </p:nvSpPr>
          <p:spPr>
            <a:xfrm rot="16200000">
              <a:off x="6115761" y="3015609"/>
              <a:ext cx="261619" cy="248005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accent3"/>
                </a:solidFill>
              </a:endParaRPr>
            </a:p>
          </p:txBody>
        </p: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B37AAF18-AFA2-4D73-A2AE-915AEF8DF6EF}"/>
                </a:ext>
              </a:extLst>
            </p:cNvPr>
            <p:cNvSpPr/>
            <p:nvPr/>
          </p:nvSpPr>
          <p:spPr>
            <a:xfrm rot="16200000">
              <a:off x="6699835" y="2679540"/>
              <a:ext cx="261617" cy="920142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chemeClr val="accent1"/>
              </a:solidFill>
              <a:head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D2EAF05F-89E6-4837-8304-167B4A9399D9}"/>
                </a:ext>
              </a:extLst>
            </p:cNvPr>
            <p:cNvSpPr/>
            <p:nvPr/>
          </p:nvSpPr>
          <p:spPr>
            <a:xfrm rot="16200000">
              <a:off x="4146918" y="3088124"/>
              <a:ext cx="261619" cy="102974"/>
            </a:xfrm>
            <a:prstGeom prst="leftBrace">
              <a:avLst>
                <a:gd name="adj1" fmla="val 27025"/>
                <a:gd name="adj2" fmla="val 50227"/>
              </a:avLst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CaixaDeTexto 21">
              <a:extLst>
                <a:ext uri="{FF2B5EF4-FFF2-40B4-BE49-F238E27FC236}">
                  <a16:creationId xmlns:a16="http://schemas.microsoft.com/office/drawing/2014/main" id="{30722640-ABF4-4E7E-8B98-6C90AD6E3DAD}"/>
                </a:ext>
              </a:extLst>
            </p:cNvPr>
            <p:cNvSpPr txBox="1"/>
            <p:nvPr/>
          </p:nvSpPr>
          <p:spPr>
            <a:xfrm>
              <a:off x="3555999" y="3215051"/>
              <a:ext cx="1821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chemeClr val="accent1"/>
                  </a:solidFill>
                </a:rPr>
                <a:t>a)</a:t>
              </a:r>
              <a:endParaRPr lang="pt-BR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31" name="CaixaDeTexto 21">
              <a:extLst>
                <a:ext uri="{FF2B5EF4-FFF2-40B4-BE49-F238E27FC236}">
                  <a16:creationId xmlns:a16="http://schemas.microsoft.com/office/drawing/2014/main" id="{B29D2238-F0F3-4D20-843B-27B9C75B1265}"/>
                </a:ext>
              </a:extLst>
            </p:cNvPr>
            <p:cNvSpPr txBox="1"/>
            <p:nvPr/>
          </p:nvSpPr>
          <p:spPr>
            <a:xfrm>
              <a:off x="4212913" y="3215051"/>
              <a:ext cx="186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rgbClr val="C00000"/>
                  </a:solidFill>
                </a:rPr>
                <a:t>b)</a:t>
              </a:r>
              <a:endParaRPr lang="pt-BR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32" name="CaixaDeTexto 21">
              <a:extLst>
                <a:ext uri="{FF2B5EF4-FFF2-40B4-BE49-F238E27FC236}">
                  <a16:creationId xmlns:a16="http://schemas.microsoft.com/office/drawing/2014/main" id="{1F0096F1-1206-4C92-A776-190793819AE8}"/>
                </a:ext>
              </a:extLst>
            </p:cNvPr>
            <p:cNvSpPr txBox="1"/>
            <p:nvPr/>
          </p:nvSpPr>
          <p:spPr>
            <a:xfrm>
              <a:off x="4823472" y="3215051"/>
              <a:ext cx="175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rgbClr val="C00000"/>
                  </a:solidFill>
                </a:rPr>
                <a:t>c)</a:t>
              </a:r>
              <a:endParaRPr lang="pt-BR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33" name="CaixaDeTexto 21">
              <a:extLst>
                <a:ext uri="{FF2B5EF4-FFF2-40B4-BE49-F238E27FC236}">
                  <a16:creationId xmlns:a16="http://schemas.microsoft.com/office/drawing/2014/main" id="{5C77BAB9-EEFF-4501-9D8B-9BF2513C7F9C}"/>
                </a:ext>
              </a:extLst>
            </p:cNvPr>
            <p:cNvSpPr txBox="1"/>
            <p:nvPr/>
          </p:nvSpPr>
          <p:spPr>
            <a:xfrm>
              <a:off x="5705906" y="3215051"/>
              <a:ext cx="186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rgbClr val="C00000"/>
                  </a:solidFill>
                </a:rPr>
                <a:t>d)</a:t>
              </a:r>
              <a:endParaRPr lang="pt-BR" b="1" baseline="-25000" dirty="0">
                <a:solidFill>
                  <a:srgbClr val="C00000"/>
                </a:solidFill>
              </a:endParaRPr>
            </a:p>
          </p:txBody>
        </p:sp>
        <p:sp>
          <p:nvSpPr>
            <p:cNvPr id="34" name="CaixaDeTexto 21">
              <a:extLst>
                <a:ext uri="{FF2B5EF4-FFF2-40B4-BE49-F238E27FC236}">
                  <a16:creationId xmlns:a16="http://schemas.microsoft.com/office/drawing/2014/main" id="{8E721D6F-264A-449F-9F7E-AFF154A3BFFF}"/>
                </a:ext>
              </a:extLst>
            </p:cNvPr>
            <p:cNvSpPr txBox="1"/>
            <p:nvPr/>
          </p:nvSpPr>
          <p:spPr>
            <a:xfrm>
              <a:off x="6171496" y="3215051"/>
              <a:ext cx="1830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chemeClr val="accent1"/>
                  </a:solidFill>
                </a:rPr>
                <a:t>e)</a:t>
              </a:r>
              <a:endParaRPr lang="pt-BR" b="1" baseline="-25000" dirty="0">
                <a:solidFill>
                  <a:schemeClr val="accent1"/>
                </a:solidFill>
              </a:endParaRPr>
            </a:p>
          </p:txBody>
        </p:sp>
        <p:sp>
          <p:nvSpPr>
            <p:cNvPr id="35" name="CaixaDeTexto 21">
              <a:extLst>
                <a:ext uri="{FF2B5EF4-FFF2-40B4-BE49-F238E27FC236}">
                  <a16:creationId xmlns:a16="http://schemas.microsoft.com/office/drawing/2014/main" id="{3D35AC28-BFEB-4BCC-AC2F-86321A1101E6}"/>
                </a:ext>
              </a:extLst>
            </p:cNvPr>
            <p:cNvSpPr txBox="1"/>
            <p:nvPr/>
          </p:nvSpPr>
          <p:spPr>
            <a:xfrm>
              <a:off x="6770221" y="3215051"/>
              <a:ext cx="16736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baseline="-25000" dirty="0">
                  <a:solidFill>
                    <a:schemeClr val="accent1"/>
                  </a:solidFill>
                </a:rPr>
                <a:t>f)</a:t>
              </a:r>
              <a:endParaRPr lang="pt-BR" b="1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FB076D3-E61F-4BB7-A599-741821252C41}"/>
              </a:ext>
            </a:extLst>
          </p:cNvPr>
          <p:cNvGrpSpPr/>
          <p:nvPr/>
        </p:nvGrpSpPr>
        <p:grpSpPr>
          <a:xfrm>
            <a:off x="6654945" y="4508376"/>
            <a:ext cx="1626645" cy="978963"/>
            <a:chOff x="7273639" y="5007946"/>
            <a:chExt cx="1800000" cy="55259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FC12B68-5072-48DA-95E0-805E18C72AA2}"/>
                </a:ext>
              </a:extLst>
            </p:cNvPr>
            <p:cNvSpPr/>
            <p:nvPr/>
          </p:nvSpPr>
          <p:spPr>
            <a:xfrm>
              <a:off x="7273639" y="5007946"/>
              <a:ext cx="1800000" cy="552593"/>
            </a:xfrm>
            <a:prstGeom prst="rect">
              <a:avLst/>
            </a:prstGeom>
            <a:pattFill prst="wdDnDiag">
              <a:fgClr>
                <a:schemeClr val="bg1">
                  <a:lumMod val="95000"/>
                </a:schemeClr>
              </a:fgClr>
              <a:bgClr>
                <a:schemeClr val="tx1">
                  <a:lumMod val="85000"/>
                  <a:lumOff val="15000"/>
                </a:schemeClr>
              </a:bgClr>
            </a:pattFill>
            <a:ln w="63500" cmpd="thickThin">
              <a:noFill/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lt1"/>
                </a:solidFill>
              </a:endParaRPr>
            </a:p>
          </p:txBody>
        </p:sp>
        <p:cxnSp>
          <p:nvCxnSpPr>
            <p:cNvPr id="101" name="Conector de seta reta 17">
              <a:extLst>
                <a:ext uri="{FF2B5EF4-FFF2-40B4-BE49-F238E27FC236}">
                  <a16:creationId xmlns:a16="http://schemas.microsoft.com/office/drawing/2014/main" id="{75BD72E1-C1E5-44AC-B256-6F525A26F255}"/>
                </a:ext>
              </a:extLst>
            </p:cNvPr>
            <p:cNvCxnSpPr>
              <a:cxnSpLocks/>
            </p:cNvCxnSpPr>
            <p:nvPr/>
          </p:nvCxnSpPr>
          <p:spPr>
            <a:xfrm>
              <a:off x="7273639" y="5007946"/>
              <a:ext cx="1800000" cy="1"/>
            </a:xfrm>
            <a:prstGeom prst="straightConnector1">
              <a:avLst/>
            </a:prstGeom>
            <a:solidFill>
              <a:schemeClr val="tx1">
                <a:lumMod val="65000"/>
                <a:lumOff val="35000"/>
              </a:schemeClr>
            </a:solidFill>
            <a:ln w="63500" cmpd="thickThin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D4DE0573-38D9-499F-AD38-C22DCCBA5AC6}"/>
              </a:ext>
            </a:extLst>
          </p:cNvPr>
          <p:cNvGrpSpPr/>
          <p:nvPr/>
        </p:nvGrpSpPr>
        <p:grpSpPr>
          <a:xfrm>
            <a:off x="1005452" y="1634762"/>
            <a:ext cx="5047290" cy="3436005"/>
            <a:chOff x="1141748" y="927238"/>
            <a:chExt cx="7357725" cy="1518259"/>
          </a:xfrm>
        </p:grpSpPr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3CB0A4F6-6789-4DE8-BE1F-95626CE3D04D}"/>
                </a:ext>
              </a:extLst>
            </p:cNvPr>
            <p:cNvGrpSpPr/>
            <p:nvPr/>
          </p:nvGrpSpPr>
          <p:grpSpPr>
            <a:xfrm>
              <a:off x="1158829" y="927238"/>
              <a:ext cx="7340644" cy="566600"/>
              <a:chOff x="1158829" y="927238"/>
              <a:chExt cx="7340644" cy="566600"/>
            </a:xfrm>
          </p:grpSpPr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CE2AC49-9338-4858-AEAE-14253D5266EA}"/>
                  </a:ext>
                </a:extLst>
              </p:cNvPr>
              <p:cNvCxnSpPr/>
              <p:nvPr/>
            </p:nvCxnSpPr>
            <p:spPr>
              <a:xfrm>
                <a:off x="1158829" y="1447800"/>
                <a:ext cx="2016000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291D4F04-548C-41D8-9D3F-CD135BE09B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73993" y="1143000"/>
                <a:ext cx="161606" cy="30480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0B98D67E-FC70-44BB-A08E-212F3270BE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2359" y="1143000"/>
                <a:ext cx="1918661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DF33B53-54F0-4CA0-8E55-2B3C705849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5959" y="1371600"/>
                <a:ext cx="939953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E41DAEFC-DE08-4DEF-A671-1AF8B7C8FCC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98335" y="1223963"/>
                <a:ext cx="66634" cy="17145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1D49EBBF-9934-41AB-8B78-2BB16F9B4B8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31619" y="1223963"/>
                <a:ext cx="62793" cy="17145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36422A8D-7E02-4164-8DD2-2734ADBF85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39945" y="1139930"/>
                <a:ext cx="87752" cy="255483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1686633-B0AD-4045-9338-C80BB95F1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78048" y="1356130"/>
                <a:ext cx="47585" cy="105958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9B3126B-F5FA-40AF-B8B6-C48DD8CC3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01623" y="1441856"/>
                <a:ext cx="143090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A740117-104E-4A41-8BD0-827FFBDD1E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4713" y="927238"/>
                <a:ext cx="0" cy="514618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F2891B3C-DF45-4258-BF9E-887F03956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51870" y="927238"/>
                <a:ext cx="65636" cy="561043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CFA5213E-65C0-48A8-99DC-D18D4A270F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0352" y="1493838"/>
                <a:ext cx="1789121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8984BE14-EF10-42B4-8253-EA964CF5D710}"/>
                </a:ext>
              </a:extLst>
            </p:cNvPr>
            <p:cNvGrpSpPr/>
            <p:nvPr/>
          </p:nvGrpSpPr>
          <p:grpSpPr>
            <a:xfrm>
              <a:off x="1141748" y="1598141"/>
              <a:ext cx="7340644" cy="847356"/>
              <a:chOff x="1141748" y="1598141"/>
              <a:chExt cx="7340644" cy="847356"/>
            </a:xfrm>
          </p:grpSpPr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E3830DBF-9836-48CE-BD7F-9D4CD2B635EA}"/>
                  </a:ext>
                </a:extLst>
              </p:cNvPr>
              <p:cNvCxnSpPr/>
              <p:nvPr/>
            </p:nvCxnSpPr>
            <p:spPr>
              <a:xfrm flipV="1">
                <a:off x="1141748" y="1795573"/>
                <a:ext cx="2016000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68E27D55-B645-4035-9E55-39EB31687E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6912" y="1795573"/>
                <a:ext cx="161606" cy="380544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891166DB-BE5D-485E-924D-D1BBE81993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5278" y="2176117"/>
                <a:ext cx="1918661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D1E88EA0-646E-431F-B282-A008B6FCB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8878" y="1890709"/>
                <a:ext cx="939953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9C6A5B6-09DA-4A49-9FA0-774800BDA2C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81254" y="1860979"/>
                <a:ext cx="66634" cy="214056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4BB701FD-01C9-4A09-9FED-8013458ABA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4538" y="1860979"/>
                <a:ext cx="62793" cy="214056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8D9623E-B010-4BC3-8760-B1E9E5A7A30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22864" y="1860979"/>
                <a:ext cx="87752" cy="318972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6C4A0979-B511-4965-878C-D84FA16085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0967" y="1777735"/>
                <a:ext cx="47585" cy="132289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306096E0-64E1-4606-B85F-CCE7573C83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84542" y="1802994"/>
                <a:ext cx="143090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BB59EC9-571E-4343-98E2-AFC3B3917A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7632" y="1802994"/>
                <a:ext cx="0" cy="642503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66FC526D-CB81-45DD-A9D5-8152DD0FA6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68885" y="1598141"/>
                <a:ext cx="101529" cy="814412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F0774BF-8DAB-4087-9D76-A7E714D606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93271" y="1705144"/>
                <a:ext cx="1789121" cy="0"/>
              </a:xfrm>
              <a:prstGeom prst="line">
                <a:avLst/>
              </a:prstGeom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A47A66-09CD-4353-A912-13A5D723DB2F}"/>
              </a:ext>
            </a:extLst>
          </p:cNvPr>
          <p:cNvGrpSpPr/>
          <p:nvPr/>
        </p:nvGrpSpPr>
        <p:grpSpPr>
          <a:xfrm>
            <a:off x="2387785" y="1693559"/>
            <a:ext cx="2460612" cy="3213314"/>
            <a:chOff x="3293716" y="746322"/>
            <a:chExt cx="2106754" cy="2232000"/>
          </a:xfrm>
        </p:grpSpPr>
        <p:cxnSp>
          <p:nvCxnSpPr>
            <p:cNvPr id="15" name="Conector reto 15">
              <a:extLst>
                <a:ext uri="{FF2B5EF4-FFF2-40B4-BE49-F238E27FC236}">
                  <a16:creationId xmlns:a16="http://schemas.microsoft.com/office/drawing/2014/main" id="{C6CF458D-C04E-4A2D-B389-F2A3B77675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3716" y="746322"/>
              <a:ext cx="1" cy="223200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ector reto 15">
              <a:extLst>
                <a:ext uri="{FF2B5EF4-FFF2-40B4-BE49-F238E27FC236}">
                  <a16:creationId xmlns:a16="http://schemas.microsoft.com/office/drawing/2014/main" id="{E4766FA2-8E0E-45A5-B1FA-1B6E1DC90E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02938" y="746322"/>
              <a:ext cx="1" cy="223200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ector reto 15">
              <a:extLst>
                <a:ext uri="{FF2B5EF4-FFF2-40B4-BE49-F238E27FC236}">
                  <a16:creationId xmlns:a16="http://schemas.microsoft.com/office/drawing/2014/main" id="{1BFB5122-69AB-4169-A7D1-4F4A84F6CD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0950" y="746322"/>
              <a:ext cx="1" cy="223200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ector reto 15">
              <a:extLst>
                <a:ext uri="{FF2B5EF4-FFF2-40B4-BE49-F238E27FC236}">
                  <a16:creationId xmlns:a16="http://schemas.microsoft.com/office/drawing/2014/main" id="{82CDDC4D-B873-4280-BF7D-960A62B9FE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00469" y="746322"/>
              <a:ext cx="1" cy="223200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ector reto 15">
              <a:extLst>
                <a:ext uri="{FF2B5EF4-FFF2-40B4-BE49-F238E27FC236}">
                  <a16:creationId xmlns:a16="http://schemas.microsoft.com/office/drawing/2014/main" id="{B3CA0DE4-0B64-4AA9-AD0B-A5512C5C3F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8535" y="746322"/>
              <a:ext cx="1" cy="2232000"/>
            </a:xfrm>
            <a:prstGeom prst="line">
              <a:avLst/>
            </a:prstGeom>
            <a:ln>
              <a:solidFill>
                <a:srgbClr val="C00000"/>
              </a:solidFill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B5F75D5-D561-414B-A0F2-9FECA97C6E3C}"/>
              </a:ext>
            </a:extLst>
          </p:cNvPr>
          <p:cNvSpPr/>
          <p:nvPr/>
        </p:nvSpPr>
        <p:spPr>
          <a:xfrm>
            <a:off x="7342267" y="4471841"/>
            <a:ext cx="252000" cy="707574"/>
          </a:xfrm>
          <a:prstGeom prst="rect">
            <a:avLst/>
          </a:prstGeom>
          <a:solidFill>
            <a:schemeClr val="bg1"/>
          </a:solidFill>
          <a:ln w="19050">
            <a:noFill/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532844D0-A0D2-4F57-9C02-44645888BF1D}"/>
              </a:ext>
            </a:extLst>
          </p:cNvPr>
          <p:cNvSpPr/>
          <p:nvPr/>
        </p:nvSpPr>
        <p:spPr>
          <a:xfrm>
            <a:off x="6879265" y="3200900"/>
            <a:ext cx="1172734" cy="477377"/>
          </a:xfrm>
          <a:prstGeom prst="arc">
            <a:avLst>
              <a:gd name="adj1" fmla="val 8275299"/>
              <a:gd name="adj2" fmla="val 2629317"/>
            </a:avLst>
          </a:prstGeom>
          <a:ln w="38100">
            <a:solidFill>
              <a:srgbClr val="FF0000"/>
            </a:solidFill>
            <a:headEnd type="none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E6F113-186A-49A4-BDA0-7A2FB82DC3BB}"/>
              </a:ext>
            </a:extLst>
          </p:cNvPr>
          <p:cNvGrpSpPr/>
          <p:nvPr/>
        </p:nvGrpSpPr>
        <p:grpSpPr>
          <a:xfrm>
            <a:off x="7161688" y="1848246"/>
            <a:ext cx="613163" cy="2562532"/>
            <a:chOff x="1222520" y="4041851"/>
            <a:chExt cx="336676" cy="1716275"/>
          </a:xfrm>
        </p:grpSpPr>
        <p:sp>
          <p:nvSpPr>
            <p:cNvPr id="92" name="Retângulo 8">
              <a:extLst>
                <a:ext uri="{FF2B5EF4-FFF2-40B4-BE49-F238E27FC236}">
                  <a16:creationId xmlns:a16="http://schemas.microsoft.com/office/drawing/2014/main" id="{88FBB230-1FC2-4189-8F6B-0661E1E6A20B}"/>
                </a:ext>
              </a:extLst>
            </p:cNvPr>
            <p:cNvSpPr/>
            <p:nvPr/>
          </p:nvSpPr>
          <p:spPr>
            <a:xfrm>
              <a:off x="1336111" y="5070697"/>
              <a:ext cx="109490" cy="595762"/>
            </a:xfrm>
            <a:prstGeom prst="rect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tx1">
                  <a:lumMod val="65000"/>
                  <a:lumOff val="35000"/>
                </a:schemeClr>
              </a:bgClr>
            </a:pattFill>
            <a:ln w="47625" cmpd="thinThick">
              <a:solidFill>
                <a:schemeClr val="tx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3" name="Isosceles Triangle 92">
              <a:extLst>
                <a:ext uri="{FF2B5EF4-FFF2-40B4-BE49-F238E27FC236}">
                  <a16:creationId xmlns:a16="http://schemas.microsoft.com/office/drawing/2014/main" id="{97AF51F4-C421-4735-887F-E48369356FA3}"/>
                </a:ext>
              </a:extLst>
            </p:cNvPr>
            <p:cNvSpPr/>
            <p:nvPr/>
          </p:nvSpPr>
          <p:spPr>
            <a:xfrm flipV="1">
              <a:off x="1336111" y="5666459"/>
              <a:ext cx="109490" cy="91667"/>
            </a:xfrm>
            <a:prstGeom prst="triangle">
              <a:avLst/>
            </a:prstGeom>
            <a:pattFill prst="wdUpDiag">
              <a:fgClr>
                <a:schemeClr val="bg1">
                  <a:lumMod val="85000"/>
                </a:schemeClr>
              </a:fgClr>
              <a:bgClr>
                <a:schemeClr val="tx1">
                  <a:lumMod val="65000"/>
                  <a:lumOff val="35000"/>
                </a:schemeClr>
              </a:bgClr>
            </a:pattFill>
            <a:ln w="47625" cmpd="thinThick">
              <a:solidFill>
                <a:schemeClr val="tx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Isosceles Triangle 80">
              <a:extLst>
                <a:ext uri="{FF2B5EF4-FFF2-40B4-BE49-F238E27FC236}">
                  <a16:creationId xmlns:a16="http://schemas.microsoft.com/office/drawing/2014/main" id="{3E96175C-BBCD-4C47-A069-02E5B8858215}"/>
                </a:ext>
              </a:extLst>
            </p:cNvPr>
            <p:cNvSpPr/>
            <p:nvPr/>
          </p:nvSpPr>
          <p:spPr>
            <a:xfrm flipV="1">
              <a:off x="1288210" y="5008370"/>
              <a:ext cx="205293" cy="20915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 w="63500" cmpd="dbl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lt1"/>
                </a:solidFill>
              </a:endParaRPr>
            </a:p>
          </p:txBody>
        </p:sp>
        <p:sp>
          <p:nvSpPr>
            <p:cNvPr id="96" name="Fluxograma: Armazenamento de acesso direto 50">
              <a:extLst>
                <a:ext uri="{FF2B5EF4-FFF2-40B4-BE49-F238E27FC236}">
                  <a16:creationId xmlns:a16="http://schemas.microsoft.com/office/drawing/2014/main" id="{7C0371FF-EC5D-41C2-9CF5-A9FCEEB930DF}"/>
                </a:ext>
              </a:extLst>
            </p:cNvPr>
            <p:cNvSpPr/>
            <p:nvPr/>
          </p:nvSpPr>
          <p:spPr>
            <a:xfrm rot="16200000">
              <a:off x="987006" y="4663777"/>
              <a:ext cx="807699" cy="109490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 w="63500" cmpd="thickThin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4" name="Fluxograma: Armazenamento de acesso direto 50">
              <a:extLst>
                <a:ext uri="{FF2B5EF4-FFF2-40B4-BE49-F238E27FC236}">
                  <a16:creationId xmlns:a16="http://schemas.microsoft.com/office/drawing/2014/main" id="{844ACBB8-3BF7-441F-8AF8-A89054E6C493}"/>
                </a:ext>
              </a:extLst>
            </p:cNvPr>
            <p:cNvSpPr/>
            <p:nvPr/>
          </p:nvSpPr>
          <p:spPr>
            <a:xfrm rot="16200000">
              <a:off x="1119191" y="4145180"/>
              <a:ext cx="543334" cy="336676"/>
            </a:xfrm>
            <a:prstGeom prst="flowChartMagneticDrum">
              <a:avLst/>
            </a:prstGeom>
            <a:solidFill>
              <a:schemeClr val="tx1">
                <a:lumMod val="65000"/>
                <a:lumOff val="35000"/>
              </a:schemeClr>
            </a:solidFill>
            <a:ln w="63500" cmpd="thickThin"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cxnSp>
        <p:nvCxnSpPr>
          <p:cNvPr id="140" name="Conector reto 15">
            <a:extLst>
              <a:ext uri="{FF2B5EF4-FFF2-40B4-BE49-F238E27FC236}">
                <a16:creationId xmlns:a16="http://schemas.microsoft.com/office/drawing/2014/main" id="{7F7AA180-7CCB-4464-9919-446D390C4745}"/>
              </a:ext>
            </a:extLst>
          </p:cNvPr>
          <p:cNvCxnSpPr>
            <a:cxnSpLocks/>
          </p:cNvCxnSpPr>
          <p:nvPr/>
        </p:nvCxnSpPr>
        <p:spPr>
          <a:xfrm flipV="1">
            <a:off x="1007238" y="1693559"/>
            <a:ext cx="0" cy="3240000"/>
          </a:xfrm>
          <a:prstGeom prst="line">
            <a:avLst/>
          </a:prstGeom>
          <a:ln w="63500" cmpd="sng">
            <a:solidFill>
              <a:srgbClr val="FF0000"/>
            </a:solidFill>
            <a:prstDash val="solid"/>
            <a:headEnd type="diamond"/>
            <a:tailEnd type="diamon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E216B8FD-64D6-40D1-B3CA-26BFFFB8B449}"/>
              </a:ext>
            </a:extLst>
          </p:cNvPr>
          <p:cNvGrpSpPr/>
          <p:nvPr/>
        </p:nvGrpSpPr>
        <p:grpSpPr>
          <a:xfrm>
            <a:off x="6959801" y="4076312"/>
            <a:ext cx="1017444" cy="384815"/>
            <a:chOff x="6821778" y="4050432"/>
            <a:chExt cx="1017444" cy="384815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F5DA6A3D-0660-42A0-89C4-B2E45651BE6F}"/>
                </a:ext>
              </a:extLst>
            </p:cNvPr>
            <p:cNvGrpSpPr/>
            <p:nvPr/>
          </p:nvGrpSpPr>
          <p:grpSpPr>
            <a:xfrm>
              <a:off x="7510995" y="4050432"/>
              <a:ext cx="328227" cy="375351"/>
              <a:chOff x="7510995" y="4050432"/>
              <a:chExt cx="328227" cy="375351"/>
            </a:xfrm>
          </p:grpSpPr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476466C6-B529-48F4-B0BA-47259F4C96AF}"/>
                  </a:ext>
                </a:extLst>
              </p:cNvPr>
              <p:cNvSpPr/>
              <p:nvPr/>
            </p:nvSpPr>
            <p:spPr>
              <a:xfrm rot="11945647">
                <a:off x="7510995" y="4050432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Isosceles Triangle 159">
                <a:extLst>
                  <a:ext uri="{FF2B5EF4-FFF2-40B4-BE49-F238E27FC236}">
                    <a16:creationId xmlns:a16="http://schemas.microsoft.com/office/drawing/2014/main" id="{AE528888-A9AE-4917-8870-19AC5A2E79B3}"/>
                  </a:ext>
                </a:extLst>
              </p:cNvPr>
              <p:cNvSpPr/>
              <p:nvPr/>
            </p:nvSpPr>
            <p:spPr>
              <a:xfrm rot="13238051">
                <a:off x="7551916" y="4139827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1" name="Isosceles Triangle 170">
                <a:extLst>
                  <a:ext uri="{FF2B5EF4-FFF2-40B4-BE49-F238E27FC236}">
                    <a16:creationId xmlns:a16="http://schemas.microsoft.com/office/drawing/2014/main" id="{86BD2D20-741A-4F28-9FB1-6CEC472BAB5E}"/>
                  </a:ext>
                </a:extLst>
              </p:cNvPr>
              <p:cNvSpPr/>
              <p:nvPr/>
            </p:nvSpPr>
            <p:spPr>
              <a:xfrm rot="14606614">
                <a:off x="7667125" y="4177324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1603D8E-18AE-4A40-805A-97E25C5C2424}"/>
                </a:ext>
              </a:extLst>
            </p:cNvPr>
            <p:cNvGrpSpPr/>
            <p:nvPr/>
          </p:nvGrpSpPr>
          <p:grpSpPr>
            <a:xfrm flipH="1">
              <a:off x="6821778" y="4059896"/>
              <a:ext cx="328227" cy="375351"/>
              <a:chOff x="7510995" y="4050432"/>
              <a:chExt cx="328227" cy="375351"/>
            </a:xfrm>
          </p:grpSpPr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BFAD6849-086B-4EA9-8792-2AE695F35AA9}"/>
                  </a:ext>
                </a:extLst>
              </p:cNvPr>
              <p:cNvSpPr/>
              <p:nvPr/>
            </p:nvSpPr>
            <p:spPr>
              <a:xfrm rot="11945647">
                <a:off x="7510995" y="4050432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7175EC6C-144A-42BB-B6B0-289323571C74}"/>
                  </a:ext>
                </a:extLst>
              </p:cNvPr>
              <p:cNvSpPr/>
              <p:nvPr/>
            </p:nvSpPr>
            <p:spPr>
              <a:xfrm rot="13238051">
                <a:off x="7551916" y="4139827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2" name="Isosceles Triangle 201">
                <a:extLst>
                  <a:ext uri="{FF2B5EF4-FFF2-40B4-BE49-F238E27FC236}">
                    <a16:creationId xmlns:a16="http://schemas.microsoft.com/office/drawing/2014/main" id="{37F87FDF-9038-43B4-B766-C1FB6456F8B9}"/>
                  </a:ext>
                </a:extLst>
              </p:cNvPr>
              <p:cNvSpPr/>
              <p:nvPr/>
            </p:nvSpPr>
            <p:spPr>
              <a:xfrm rot="14606614">
                <a:off x="7667125" y="4177324"/>
                <a:ext cx="58237" cy="285956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1062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1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6" presetClass="emph" presetSubtype="0" repeatCount="indefinite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1000" tmFilter="0, 0; .2, .5; .8, .5; 1, 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500" autoRev="1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7" presetClass="emph" presetSubtype="2" repeatCount="indefinite" grpId="1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Clr clrSpc="rgb" dir="cw">
                                          <p:cBhvr>
                                            <p:cTn id="4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9900"/>
                                          </p:to>
                                        </p:animClr>
                                        <p:set>
                                          <p:cBhvr>
                                            <p:cTn id="4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63" presetClass="path" presetSubtype="0" accel="25000" decel="2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1.85185E-6 L 0.55417 0.00116 " pathEditMode="relative" rAng="0" ptsTypes="AA">
                                          <p:cBhvr>
                                            <p:cTn id="50" dur="20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708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autoRev="1" fill="hold" nodeType="withEffect" p14:presetBounceEnd="15000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3.33333E-6 -5.55112E-17 L 3.33333E-6 0.12963 " pathEditMode="relative" rAng="0" ptsTypes="AA" p14:bounceEnd="15000">
                                          <p:cBhvr>
                                            <p:cTn id="52" dur="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1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1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2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7" grpId="0" animBg="1"/>
          <p:bldP spid="97" grpId="0" animBg="1"/>
          <p:bldP spid="97" grpId="1" animBg="1"/>
          <p:bldP spid="9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1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6" presetClass="emph" presetSubtype="0" repeatCount="indefinite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Effect transition="out" filter="fade">
                                          <p:cBhvr>
                                            <p:cTn id="15" dur="1000" tmFilter="0, 0; .2, .5; .8, .5; 1, 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6" dur="500" autoRev="1" fill="hold"/>
                                            <p:tgtEl>
                                              <p:spTgt spid="251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  <p:subTnLst>
                                        <p:animClr clrSpc="rgb" dir="cw">
                                          <p:cBhvr override="childStyle">
                                            <p:cTn dur="1" fill="hold" display="0" masterRel="nextClick" afterEffect="1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ppt_c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500"/>
                                            <p:tgtEl>
                                              <p:spTgt spid="2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3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9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6" presetID="7" presetClass="emph" presetSubtype="2" repeatCount="indefinite" grpId="1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Clr clrSpc="rgb" dir="cw">
                                          <p:cBhvr>
                                            <p:cTn id="4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stroke.color</p:attrName>
                                            </p:attrNameLst>
                                          </p:cBhvr>
                                          <p:to>
                                            <a:srgbClr val="FF9900"/>
                                          </p:to>
                                        </p:animClr>
                                        <p:set>
                                          <p:cBhvr>
                                            <p:cTn id="4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stroke.on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63" presetClass="path" presetSubtype="0" accel="25000" decel="2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556E-7 -1.85185E-6 L 0.55417 0.00116 " pathEditMode="relative" rAng="0" ptsTypes="AA">
                                          <p:cBhvr>
                                            <p:cTn id="50" dur="200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708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1" presetID="42" presetClass="path" presetSubtype="0" accel="50000" autoRev="1" fill="hold" nodeType="withEffect">
                                      <p:stCondLst>
                                        <p:cond delay="5000"/>
                                      </p:stCondLst>
                                      <p:childTnLst>
                                        <p:animMotion origin="layout" path="M 3.33333E-6 -5.55112E-17 L 3.33333E-6 0.12963 " pathEditMode="relative" rAng="0" ptsTypes="AA">
                                          <p:cBhvr>
                                            <p:cTn id="52" dur="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3" presetID="22" presetClass="entr" presetSubtype="4" fill="hold" nodeType="withEffect">
                                      <p:stCondLst>
                                        <p:cond delay="6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5" dur="1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10" presetClass="entr" presetSubtype="0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xit" presetSubtype="0" fill="hold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1500"/>
                                            <p:tgtEl>
                                              <p:spTgt spid="2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1499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" presetID="10" presetClass="exit" presetSubtype="0" fill="hold" grpId="2" nodeType="withEffect">
                                      <p:stCondLst>
                                        <p:cond delay="150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3" dur="5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7" grpId="0" animBg="1"/>
          <p:bldP spid="97" grpId="0" animBg="1"/>
          <p:bldP spid="97" grpId="1" animBg="1"/>
          <p:bldP spid="97" grpId="2" animBg="1"/>
        </p:bldLst>
      </p:timing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aixaDeTexto 69"/>
          <p:cNvSpPr txBox="1"/>
          <p:nvPr/>
        </p:nvSpPr>
        <p:spPr>
          <a:xfrm>
            <a:off x="211439" y="93165"/>
            <a:ext cx="341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pelo MEF – doc vergilio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285634-79D2-4010-B873-41FF68B251E8}"/>
              </a:ext>
            </a:extLst>
          </p:cNvPr>
          <p:cNvGrpSpPr/>
          <p:nvPr/>
        </p:nvGrpSpPr>
        <p:grpSpPr>
          <a:xfrm>
            <a:off x="849348" y="2195225"/>
            <a:ext cx="7016436" cy="1770943"/>
            <a:chOff x="1220051" y="3678035"/>
            <a:chExt cx="7016436" cy="1770943"/>
          </a:xfrm>
        </p:grpSpPr>
        <p:sp>
          <p:nvSpPr>
            <p:cNvPr id="122" name="Cilindro 121"/>
            <p:cNvSpPr/>
            <p:nvPr/>
          </p:nvSpPr>
          <p:spPr>
            <a:xfrm rot="5400000">
              <a:off x="2602161" y="2708407"/>
              <a:ext cx="1355835" cy="4120056"/>
            </a:xfrm>
            <a:prstGeom prst="can">
              <a:avLst>
                <a:gd name="adj" fmla="val 89504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23" name="Arco 122"/>
            <p:cNvSpPr/>
            <p:nvPr/>
          </p:nvSpPr>
          <p:spPr>
            <a:xfrm rot="16200000">
              <a:off x="1359318" y="4158833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4" name="Arco 123"/>
            <p:cNvSpPr/>
            <p:nvPr/>
          </p:nvSpPr>
          <p:spPr>
            <a:xfrm rot="16200000">
              <a:off x="1604734" y="4158833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5" name="Arco 124"/>
            <p:cNvSpPr/>
            <p:nvPr/>
          </p:nvSpPr>
          <p:spPr>
            <a:xfrm rot="16200000">
              <a:off x="1850151" y="4158833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6" name="Arco 125"/>
            <p:cNvSpPr/>
            <p:nvPr/>
          </p:nvSpPr>
          <p:spPr>
            <a:xfrm rot="16200000">
              <a:off x="2095568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7" name="Arco 126"/>
            <p:cNvSpPr/>
            <p:nvPr/>
          </p:nvSpPr>
          <p:spPr>
            <a:xfrm rot="16200000">
              <a:off x="2340985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8" name="Arco 127"/>
            <p:cNvSpPr/>
            <p:nvPr/>
          </p:nvSpPr>
          <p:spPr>
            <a:xfrm rot="16200000">
              <a:off x="2586402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9" name="Arco 128"/>
            <p:cNvSpPr/>
            <p:nvPr/>
          </p:nvSpPr>
          <p:spPr>
            <a:xfrm rot="16200000">
              <a:off x="2831819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lg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0" name="Arco 129"/>
            <p:cNvSpPr/>
            <p:nvPr/>
          </p:nvSpPr>
          <p:spPr>
            <a:xfrm rot="16200000">
              <a:off x="3077236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1" name="Arco 130"/>
            <p:cNvSpPr/>
            <p:nvPr/>
          </p:nvSpPr>
          <p:spPr>
            <a:xfrm rot="16200000">
              <a:off x="3322652" y="4158834"/>
              <a:ext cx="1355834" cy="1224454"/>
            </a:xfrm>
            <a:prstGeom prst="arc">
              <a:avLst>
                <a:gd name="adj1" fmla="val 10815916"/>
                <a:gd name="adj2" fmla="val 0"/>
              </a:avLst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5" name="Elipse 134"/>
            <p:cNvSpPr/>
            <p:nvPr/>
          </p:nvSpPr>
          <p:spPr>
            <a:xfrm>
              <a:off x="4268052" y="4195618"/>
              <a:ext cx="956441" cy="1156137"/>
            </a:xfrm>
            <a:prstGeom prst="ellips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6" name="Elipse 135"/>
            <p:cNvSpPr/>
            <p:nvPr/>
          </p:nvSpPr>
          <p:spPr>
            <a:xfrm>
              <a:off x="4415196" y="4342761"/>
              <a:ext cx="667407" cy="846083"/>
            </a:xfrm>
            <a:prstGeom prst="ellips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reto 138"/>
            <p:cNvCxnSpPr/>
            <p:nvPr/>
          </p:nvCxnSpPr>
          <p:spPr>
            <a:xfrm flipV="1">
              <a:off x="1573243" y="415357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Conector reto 140"/>
            <p:cNvCxnSpPr/>
            <p:nvPr/>
          </p:nvCxnSpPr>
          <p:spPr>
            <a:xfrm flipV="1">
              <a:off x="1416913" y="427838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 flipV="1">
              <a:off x="1264513" y="450698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/>
            <p:nvPr/>
          </p:nvCxnSpPr>
          <p:spPr>
            <a:xfrm flipV="1">
              <a:off x="1226413" y="489433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to 143"/>
            <p:cNvCxnSpPr/>
            <p:nvPr/>
          </p:nvCxnSpPr>
          <p:spPr>
            <a:xfrm flipV="1">
              <a:off x="1315313" y="512293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reto 144"/>
            <p:cNvCxnSpPr/>
            <p:nvPr/>
          </p:nvCxnSpPr>
          <p:spPr>
            <a:xfrm flipV="1">
              <a:off x="1423263" y="528168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 flipV="1">
              <a:off x="1550263" y="5376936"/>
              <a:ext cx="2911366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ector reto 146"/>
            <p:cNvCxnSpPr/>
            <p:nvPr/>
          </p:nvCxnSpPr>
          <p:spPr>
            <a:xfrm>
              <a:off x="4491178" y="4150510"/>
              <a:ext cx="546100" cy="12192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Conector reto 149"/>
            <p:cNvCxnSpPr/>
            <p:nvPr/>
          </p:nvCxnSpPr>
          <p:spPr>
            <a:xfrm>
              <a:off x="4319728" y="4271160"/>
              <a:ext cx="889000" cy="9398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Conector reto 152"/>
            <p:cNvCxnSpPr/>
            <p:nvPr/>
          </p:nvCxnSpPr>
          <p:spPr>
            <a:xfrm>
              <a:off x="4180028" y="4506110"/>
              <a:ext cx="1143000" cy="4572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Conector reto 155"/>
            <p:cNvCxnSpPr/>
            <p:nvPr/>
          </p:nvCxnSpPr>
          <p:spPr>
            <a:xfrm flipV="1">
              <a:off x="4154628" y="4595010"/>
              <a:ext cx="1162050" cy="30480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onector reto 158"/>
            <p:cNvCxnSpPr/>
            <p:nvPr/>
          </p:nvCxnSpPr>
          <p:spPr>
            <a:xfrm flipV="1">
              <a:off x="4218128" y="4404510"/>
              <a:ext cx="1009650" cy="71755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Conector reto 161"/>
            <p:cNvCxnSpPr/>
            <p:nvPr/>
          </p:nvCxnSpPr>
          <p:spPr>
            <a:xfrm flipV="1">
              <a:off x="4332428" y="4264810"/>
              <a:ext cx="787400" cy="1009650"/>
            </a:xfrm>
            <a:prstGeom prst="line">
              <a:avLst/>
            </a:prstGeom>
            <a:noFill/>
            <a:ln w="19050">
              <a:prstDash val="lg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onector reto 164"/>
            <p:cNvCxnSpPr/>
            <p:nvPr/>
          </p:nvCxnSpPr>
          <p:spPr>
            <a:xfrm flipV="1">
              <a:off x="4446728" y="4175910"/>
              <a:ext cx="558800" cy="1193800"/>
            </a:xfrm>
            <a:prstGeom prst="line">
              <a:avLst/>
            </a:prstGeom>
            <a:noFill/>
            <a:ln w="19050">
              <a:prstDash val="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Conector reto 167"/>
            <p:cNvCxnSpPr/>
            <p:nvPr/>
          </p:nvCxnSpPr>
          <p:spPr>
            <a:xfrm flipH="1">
              <a:off x="4662628" y="4106060"/>
              <a:ext cx="165100" cy="1333500"/>
            </a:xfrm>
            <a:prstGeom prst="line">
              <a:avLst/>
            </a:prstGeom>
            <a:noFill/>
            <a:ln w="19050">
              <a:prstDash val="sysDot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2" name="Texto Explicativo 2 (Sem Bordas) 171"/>
            <p:cNvSpPr/>
            <p:nvPr/>
          </p:nvSpPr>
          <p:spPr>
            <a:xfrm>
              <a:off x="3082940" y="3678035"/>
              <a:ext cx="2270376" cy="278609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86840"/>
                <a:gd name="adj6" fmla="val -37141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solidFill>
                <a:srgbClr val="FF0000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Modelo tipo multilayer shell</a:t>
              </a:r>
            </a:p>
          </p:txBody>
        </p:sp>
        <p:sp>
          <p:nvSpPr>
            <p:cNvPr id="173" name="Texto Explicativo 2 (Sem Bordas) 172"/>
            <p:cNvSpPr/>
            <p:nvPr/>
          </p:nvSpPr>
          <p:spPr>
            <a:xfrm>
              <a:off x="6615234" y="4777846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62382"/>
                <a:gd name="adj6" fmla="val -54643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Eixos maciços ou tubos quaisquer</a:t>
              </a:r>
            </a:p>
          </p:txBody>
        </p:sp>
        <p:sp>
          <p:nvSpPr>
            <p:cNvPr id="174" name="Texto Explicativo 2 (Sem Bordas) 173"/>
            <p:cNvSpPr/>
            <p:nvPr/>
          </p:nvSpPr>
          <p:spPr>
            <a:xfrm>
              <a:off x="6617894" y="3861914"/>
              <a:ext cx="1618593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6023"/>
                <a:gd name="adj6" fmla="val -31056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1"/>
                  </a:solidFill>
                </a:rPr>
                <a:t>Passo axial e angular constantes</a:t>
              </a:r>
            </a:p>
          </p:txBody>
        </p:sp>
        <p:cxnSp>
          <p:nvCxnSpPr>
            <p:cNvPr id="175" name="Conector reto 174"/>
            <p:cNvCxnSpPr/>
            <p:nvPr/>
          </p:nvCxnSpPr>
          <p:spPr>
            <a:xfrm flipV="1">
              <a:off x="5274417" y="3890817"/>
              <a:ext cx="675290" cy="479753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Conector reto 176"/>
            <p:cNvCxnSpPr/>
            <p:nvPr/>
          </p:nvCxnSpPr>
          <p:spPr>
            <a:xfrm flipV="1">
              <a:off x="5358062" y="4374293"/>
              <a:ext cx="770320" cy="215462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Arco 178"/>
            <p:cNvSpPr/>
            <p:nvPr/>
          </p:nvSpPr>
          <p:spPr>
            <a:xfrm rot="3710877">
              <a:off x="4646845" y="3974527"/>
              <a:ext cx="1355834" cy="1072515"/>
            </a:xfrm>
            <a:prstGeom prst="arc">
              <a:avLst>
                <a:gd name="adj1" fmla="val 14959439"/>
                <a:gd name="adj2" fmla="val 17336192"/>
              </a:avLst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0" name="CaixaDeTexto 179"/>
            <p:cNvSpPr txBox="1"/>
            <p:nvPr/>
          </p:nvSpPr>
          <p:spPr>
            <a:xfrm>
              <a:off x="5792932" y="3998548"/>
              <a:ext cx="3513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az-Cyrl-AZ" b="1" baseline="-25000" dirty="0"/>
                <a:t>ѳ</a:t>
              </a:r>
              <a:endParaRPr lang="pt-BR" b="1" baseline="-25000" dirty="0"/>
            </a:p>
          </p:txBody>
        </p:sp>
        <p:cxnSp>
          <p:nvCxnSpPr>
            <p:cNvPr id="181" name="Conector reto 180"/>
            <p:cNvCxnSpPr/>
            <p:nvPr/>
          </p:nvCxnSpPr>
          <p:spPr>
            <a:xfrm flipV="1">
              <a:off x="1466942" y="3821036"/>
              <a:ext cx="320566" cy="67791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Conector reto 182"/>
            <p:cNvCxnSpPr/>
            <p:nvPr/>
          </p:nvCxnSpPr>
          <p:spPr>
            <a:xfrm flipV="1">
              <a:off x="1724438" y="3826291"/>
              <a:ext cx="320566" cy="677916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Conector reto 183"/>
            <p:cNvCxnSpPr/>
            <p:nvPr/>
          </p:nvCxnSpPr>
          <p:spPr>
            <a:xfrm flipV="1">
              <a:off x="1761232" y="3920883"/>
              <a:ext cx="215455" cy="0"/>
            </a:xfrm>
            <a:prstGeom prst="line">
              <a:avLst/>
            </a:prstGeom>
            <a:noFill/>
            <a:ln w="19050">
              <a:prstDash val="solid"/>
              <a:headEnd type="none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7" name="CaixaDeTexto 186"/>
            <p:cNvSpPr txBox="1"/>
            <p:nvPr/>
          </p:nvSpPr>
          <p:spPr>
            <a:xfrm>
              <a:off x="1988084" y="372907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b="1" baseline="-25000" dirty="0"/>
                <a:t>Δ</a:t>
              </a:r>
              <a:r>
                <a:rPr lang="pt-BR" b="1" baseline="-25000" dirty="0"/>
                <a:t>L</a:t>
              </a:r>
            </a:p>
          </p:txBody>
        </p:sp>
        <p:sp>
          <p:nvSpPr>
            <p:cNvPr id="137" name="Elipse 136"/>
            <p:cNvSpPr/>
            <p:nvPr/>
          </p:nvSpPr>
          <p:spPr>
            <a:xfrm>
              <a:off x="4572851" y="4510928"/>
              <a:ext cx="378372" cy="483475"/>
            </a:xfrm>
            <a:prstGeom prst="ellipse">
              <a:avLst/>
            </a:prstGeom>
            <a:gradFill flip="none" rotWithShape="1">
              <a:gsLst>
                <a:gs pos="53000">
                  <a:schemeClr val="bg1">
                    <a:lumMod val="8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to 180">
              <a:extLst>
                <a:ext uri="{FF2B5EF4-FFF2-40B4-BE49-F238E27FC236}">
                  <a16:creationId xmlns:a16="http://schemas.microsoft.com/office/drawing/2014/main" id="{5CE0571E-9313-48F7-9190-D2964F35896E}"/>
                </a:ext>
              </a:extLst>
            </p:cNvPr>
            <p:cNvCxnSpPr/>
            <p:nvPr/>
          </p:nvCxnSpPr>
          <p:spPr>
            <a:xfrm flipV="1">
              <a:off x="4745643" y="4995275"/>
              <a:ext cx="900000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ector reto 182">
              <a:extLst>
                <a:ext uri="{FF2B5EF4-FFF2-40B4-BE49-F238E27FC236}">
                  <a16:creationId xmlns:a16="http://schemas.microsoft.com/office/drawing/2014/main" id="{9537547E-6E22-4597-8BB1-4C7203F6DBE0}"/>
                </a:ext>
              </a:extLst>
            </p:cNvPr>
            <p:cNvCxnSpPr/>
            <p:nvPr/>
          </p:nvCxnSpPr>
          <p:spPr>
            <a:xfrm flipV="1">
              <a:off x="4752158" y="5446353"/>
              <a:ext cx="900000" cy="0"/>
            </a:xfrm>
            <a:prstGeom prst="lin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ector reto 183">
              <a:extLst>
                <a:ext uri="{FF2B5EF4-FFF2-40B4-BE49-F238E27FC236}">
                  <a16:creationId xmlns:a16="http://schemas.microsoft.com/office/drawing/2014/main" id="{21A4DBD0-0B6E-4E10-AD58-96B82C4D7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71373" y="4988959"/>
              <a:ext cx="0" cy="457394"/>
            </a:xfrm>
            <a:prstGeom prst="line">
              <a:avLst/>
            </a:prstGeom>
            <a:noFill/>
            <a:ln w="19050">
              <a:prstDash val="solid"/>
              <a:headEnd type="arrow" w="med" len="med"/>
              <a:tailEnd type="arrow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CaixaDeTexto 186">
              <a:extLst>
                <a:ext uri="{FF2B5EF4-FFF2-40B4-BE49-F238E27FC236}">
                  <a16:creationId xmlns:a16="http://schemas.microsoft.com/office/drawing/2014/main" id="{22983111-6252-4A15-998D-661C01939B5B}"/>
                </a:ext>
              </a:extLst>
            </p:cNvPr>
            <p:cNvSpPr txBox="1"/>
            <p:nvPr/>
          </p:nvSpPr>
          <p:spPr>
            <a:xfrm>
              <a:off x="5424614" y="5022818"/>
              <a:ext cx="3433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b="1" baseline="-25000" dirty="0"/>
                <a:t>Ep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E8BFC63-7B08-4455-B974-31A51B4B8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2982" y="4891628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4F1BA685-72CE-4199-BCB3-A6D4761F649E}"/>
                </a:ext>
              </a:extLst>
            </p:cNvPr>
            <p:cNvSpPr/>
            <p:nvPr/>
          </p:nvSpPr>
          <p:spPr>
            <a:xfrm>
              <a:off x="1916651" y="4327041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694E9992-5257-4561-A1AB-2B2C09955F3F}"/>
                </a:ext>
              </a:extLst>
            </p:cNvPr>
            <p:cNvSpPr/>
            <p:nvPr/>
          </p:nvSpPr>
          <p:spPr>
            <a:xfrm>
              <a:off x="2164598" y="4324660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Arc 93">
              <a:extLst>
                <a:ext uri="{FF2B5EF4-FFF2-40B4-BE49-F238E27FC236}">
                  <a16:creationId xmlns:a16="http://schemas.microsoft.com/office/drawing/2014/main" id="{B0775CC4-BA5D-424F-87DF-1B2E1CC51486}"/>
                </a:ext>
              </a:extLst>
            </p:cNvPr>
            <p:cNvSpPr/>
            <p:nvPr/>
          </p:nvSpPr>
          <p:spPr>
            <a:xfrm>
              <a:off x="1995432" y="4256716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id="{187B697C-EC34-4AF9-B3FE-7AA9A7593175}"/>
                </a:ext>
              </a:extLst>
            </p:cNvPr>
            <p:cNvSpPr/>
            <p:nvPr/>
          </p:nvSpPr>
          <p:spPr>
            <a:xfrm>
              <a:off x="2248868" y="4248461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54C6622-982E-4221-8022-D48D22DEEB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01256" y="5122060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3261941-303D-46A4-9E70-765DB3664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906" y="5051171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0B41ACA-5E55-421B-BA6A-88EDE7F808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2208" y="4813046"/>
              <a:ext cx="288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1629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11EEE25-B12E-4A65-A45A-3E955B38A4A7}"/>
              </a:ext>
            </a:extLst>
          </p:cNvPr>
          <p:cNvGrpSpPr/>
          <p:nvPr/>
        </p:nvGrpSpPr>
        <p:grpSpPr>
          <a:xfrm>
            <a:off x="2800866" y="782084"/>
            <a:ext cx="5061235" cy="4924738"/>
            <a:chOff x="1276865" y="782084"/>
            <a:chExt cx="5061235" cy="4924738"/>
          </a:xfrm>
        </p:grpSpPr>
        <p:sp>
          <p:nvSpPr>
            <p:cNvPr id="3" name="Flowchart: Stored Data 2">
              <a:extLst>
                <a:ext uri="{FF2B5EF4-FFF2-40B4-BE49-F238E27FC236}">
                  <a16:creationId xmlns:a16="http://schemas.microsoft.com/office/drawing/2014/main" id="{7FF2596B-DEC7-450F-8591-1CD22B877A08}"/>
                </a:ext>
              </a:extLst>
            </p:cNvPr>
            <p:cNvSpPr/>
            <p:nvPr/>
          </p:nvSpPr>
          <p:spPr>
            <a:xfrm rot="10800000">
              <a:off x="3160651" y="782084"/>
              <a:ext cx="3177449" cy="4924738"/>
            </a:xfrm>
            <a:prstGeom prst="flowChartOnlineStorag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61CDB1-438F-4C76-AB48-083ACC9CBC8E}"/>
                </a:ext>
              </a:extLst>
            </p:cNvPr>
            <p:cNvCxnSpPr>
              <a:cxnSpLocks/>
            </p:cNvCxnSpPr>
            <p:nvPr/>
          </p:nvCxnSpPr>
          <p:spPr>
            <a:xfrm>
              <a:off x="3511980" y="1479893"/>
              <a:ext cx="2690655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E5E8916-5D60-4D42-970F-09471CD2D693}"/>
                </a:ext>
              </a:extLst>
            </p:cNvPr>
            <p:cNvCxnSpPr>
              <a:cxnSpLocks/>
            </p:cNvCxnSpPr>
            <p:nvPr/>
          </p:nvCxnSpPr>
          <p:spPr>
            <a:xfrm>
              <a:off x="3641134" y="2183455"/>
              <a:ext cx="2690655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DE795A3-F177-4A83-A7EE-C5F83C3C9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002" y="2892393"/>
              <a:ext cx="8640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23BD051-D665-42A1-85B1-3BD31629E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5008" y="3595251"/>
              <a:ext cx="8640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Elipse 85">
              <a:extLst>
                <a:ext uri="{FF2B5EF4-FFF2-40B4-BE49-F238E27FC236}">
                  <a16:creationId xmlns:a16="http://schemas.microsoft.com/office/drawing/2014/main" id="{684122DC-0B21-46E6-B1DB-50AE107AA3CC}"/>
                </a:ext>
              </a:extLst>
            </p:cNvPr>
            <p:cNvSpPr/>
            <p:nvPr/>
          </p:nvSpPr>
          <p:spPr>
            <a:xfrm>
              <a:off x="4498821" y="2586355"/>
              <a:ext cx="950848" cy="1344189"/>
            </a:xfrm>
            <a:prstGeom prst="ellipse">
              <a:avLst/>
            </a:prstGeom>
            <a:solidFill>
              <a:schemeClr val="bg1"/>
            </a:solidFill>
            <a:ln w="57150" cmpd="thinThick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Elipse 85">
              <a:extLst>
                <a:ext uri="{FF2B5EF4-FFF2-40B4-BE49-F238E27FC236}">
                  <a16:creationId xmlns:a16="http://schemas.microsoft.com/office/drawing/2014/main" id="{DE68A080-A3DE-400C-AC03-3D6B0429D869}"/>
                </a:ext>
              </a:extLst>
            </p:cNvPr>
            <p:cNvSpPr/>
            <p:nvPr/>
          </p:nvSpPr>
          <p:spPr>
            <a:xfrm>
              <a:off x="4543168" y="2570043"/>
              <a:ext cx="906501" cy="1288794"/>
            </a:xfrm>
            <a:prstGeom prst="ellipse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80537FF-EA14-43D3-AE43-42050C9D2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245" y="2893373"/>
              <a:ext cx="8640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01C05C3-27D4-4F13-BD9F-97F551463D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1251" y="3596231"/>
              <a:ext cx="864000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26DCFBF-5571-45BF-8EC6-3124A25280E8}"/>
                </a:ext>
              </a:extLst>
            </p:cNvPr>
            <p:cNvCxnSpPr>
              <a:cxnSpLocks/>
            </p:cNvCxnSpPr>
            <p:nvPr/>
          </p:nvCxnSpPr>
          <p:spPr>
            <a:xfrm>
              <a:off x="3622046" y="4299114"/>
              <a:ext cx="2690655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2B9445A-92D7-4E81-8154-71E3B3A20841}"/>
                </a:ext>
              </a:extLst>
            </p:cNvPr>
            <p:cNvCxnSpPr>
              <a:cxnSpLocks/>
            </p:cNvCxnSpPr>
            <p:nvPr/>
          </p:nvCxnSpPr>
          <p:spPr>
            <a:xfrm>
              <a:off x="3505665" y="5028077"/>
              <a:ext cx="2690655" cy="0"/>
            </a:xfrm>
            <a:prstGeom prst="line">
              <a:avLst/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76200" cmpd="tri">
              <a:solidFill>
                <a:schemeClr val="dk1"/>
              </a:solidFill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D0BF213-46E5-4B14-9312-D559281D8A23}"/>
                </a:ext>
              </a:extLst>
            </p:cNvPr>
            <p:cNvGrpSpPr/>
            <p:nvPr/>
          </p:nvGrpSpPr>
          <p:grpSpPr>
            <a:xfrm rot="12942076" flipH="1">
              <a:off x="4878185" y="4102688"/>
              <a:ext cx="178377" cy="107333"/>
              <a:chOff x="2168737" y="2813016"/>
              <a:chExt cx="276590" cy="207000"/>
            </a:xfrm>
          </p:grpSpPr>
          <p:sp>
            <p:nvSpPr>
              <p:cNvPr id="77" name="Teardrop 76">
                <a:extLst>
                  <a:ext uri="{FF2B5EF4-FFF2-40B4-BE49-F238E27FC236}">
                    <a16:creationId xmlns:a16="http://schemas.microsoft.com/office/drawing/2014/main" id="{AA6E6D4E-26FF-4E95-B1DA-4FA04DC3E87E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Teardrop 77">
                <a:extLst>
                  <a:ext uri="{FF2B5EF4-FFF2-40B4-BE49-F238E27FC236}">
                    <a16:creationId xmlns:a16="http://schemas.microsoft.com/office/drawing/2014/main" id="{B04B4CFE-0BFD-4E26-9379-D60AABA04357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2D5E446-BED9-4D23-BDCF-26B25D14A831}"/>
                  </a:ext>
                </a:extLst>
              </p:cNvPr>
              <p:cNvCxnSpPr>
                <a:cxnSpLocks/>
                <a:stCxn id="77" idx="7"/>
                <a:endCxn id="78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AA4AB46-9993-4D90-AA39-3BB10FC385F2}"/>
                </a:ext>
              </a:extLst>
            </p:cNvPr>
            <p:cNvGrpSpPr/>
            <p:nvPr/>
          </p:nvGrpSpPr>
          <p:grpSpPr>
            <a:xfrm rot="12942076" flipH="1">
              <a:off x="5487439" y="3181263"/>
              <a:ext cx="178377" cy="107333"/>
              <a:chOff x="2168737" y="2813016"/>
              <a:chExt cx="276590" cy="207000"/>
            </a:xfrm>
          </p:grpSpPr>
          <p:sp>
            <p:nvSpPr>
              <p:cNvPr id="74" name="Teardrop 73">
                <a:extLst>
                  <a:ext uri="{FF2B5EF4-FFF2-40B4-BE49-F238E27FC236}">
                    <a16:creationId xmlns:a16="http://schemas.microsoft.com/office/drawing/2014/main" id="{06AE59DA-9D01-40C1-91BA-B84E064DBC76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Teardrop 74">
                <a:extLst>
                  <a:ext uri="{FF2B5EF4-FFF2-40B4-BE49-F238E27FC236}">
                    <a16:creationId xmlns:a16="http://schemas.microsoft.com/office/drawing/2014/main" id="{F5256429-3FDB-4DB3-8A80-F32A76CFB792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18072FE-12E4-43E1-B57C-EC0175A80641}"/>
                  </a:ext>
                </a:extLst>
              </p:cNvPr>
              <p:cNvCxnSpPr>
                <a:cxnSpLocks/>
                <a:stCxn id="74" idx="7"/>
                <a:endCxn id="75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95C6D9A-7F22-4753-9630-9B1159FF89B2}"/>
                </a:ext>
              </a:extLst>
            </p:cNvPr>
            <p:cNvGrpSpPr/>
            <p:nvPr/>
          </p:nvGrpSpPr>
          <p:grpSpPr>
            <a:xfrm rot="12942076" flipH="1">
              <a:off x="4502645" y="3918224"/>
              <a:ext cx="178377" cy="107333"/>
              <a:chOff x="2168737" y="2813016"/>
              <a:chExt cx="276590" cy="207000"/>
            </a:xfrm>
          </p:grpSpPr>
          <p:sp>
            <p:nvSpPr>
              <p:cNvPr id="71" name="Teardrop 70">
                <a:extLst>
                  <a:ext uri="{FF2B5EF4-FFF2-40B4-BE49-F238E27FC236}">
                    <a16:creationId xmlns:a16="http://schemas.microsoft.com/office/drawing/2014/main" id="{1869831B-00F9-4D49-ACCA-C711586211D1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Teardrop 71">
                <a:extLst>
                  <a:ext uri="{FF2B5EF4-FFF2-40B4-BE49-F238E27FC236}">
                    <a16:creationId xmlns:a16="http://schemas.microsoft.com/office/drawing/2014/main" id="{7D5669AF-E8B0-4AFA-9B3A-B9D824ACC6A9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0E72ADB-A885-47D3-AE94-B245D8376862}"/>
                  </a:ext>
                </a:extLst>
              </p:cNvPr>
              <p:cNvCxnSpPr>
                <a:cxnSpLocks/>
                <a:stCxn id="71" idx="7"/>
                <a:endCxn id="72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6224874-E9B0-4CC4-AD92-86E69A9DC407}"/>
                </a:ext>
              </a:extLst>
            </p:cNvPr>
            <p:cNvGrpSpPr/>
            <p:nvPr/>
          </p:nvGrpSpPr>
          <p:grpSpPr>
            <a:xfrm rot="12942076" flipH="1">
              <a:off x="5271997" y="3911524"/>
              <a:ext cx="178377" cy="107333"/>
              <a:chOff x="2168737" y="2813016"/>
              <a:chExt cx="276590" cy="207000"/>
            </a:xfrm>
          </p:grpSpPr>
          <p:sp>
            <p:nvSpPr>
              <p:cNvPr id="68" name="Teardrop 67">
                <a:extLst>
                  <a:ext uri="{FF2B5EF4-FFF2-40B4-BE49-F238E27FC236}">
                    <a16:creationId xmlns:a16="http://schemas.microsoft.com/office/drawing/2014/main" id="{83053A6C-E116-4B68-A085-56EFF19653EA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Teardrop 68">
                <a:extLst>
                  <a:ext uri="{FF2B5EF4-FFF2-40B4-BE49-F238E27FC236}">
                    <a16:creationId xmlns:a16="http://schemas.microsoft.com/office/drawing/2014/main" id="{CBFF36EC-F326-4F8D-B96A-2CBA2BEA90E3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97F8E86-7909-4A30-9886-790DCEA880E8}"/>
                  </a:ext>
                </a:extLst>
              </p:cNvPr>
              <p:cNvCxnSpPr>
                <a:cxnSpLocks/>
                <a:stCxn id="68" idx="7"/>
                <a:endCxn id="69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E5D87D4-5D0D-439B-BFB0-3701CDDFE95C}"/>
                </a:ext>
              </a:extLst>
            </p:cNvPr>
            <p:cNvGrpSpPr/>
            <p:nvPr/>
          </p:nvGrpSpPr>
          <p:grpSpPr>
            <a:xfrm rot="12942076" flipH="1">
              <a:off x="5259145" y="2443073"/>
              <a:ext cx="178377" cy="107333"/>
              <a:chOff x="2168737" y="2813016"/>
              <a:chExt cx="276590" cy="207000"/>
            </a:xfrm>
          </p:grpSpPr>
          <p:sp>
            <p:nvSpPr>
              <p:cNvPr id="65" name="Teardrop 64">
                <a:extLst>
                  <a:ext uri="{FF2B5EF4-FFF2-40B4-BE49-F238E27FC236}">
                    <a16:creationId xmlns:a16="http://schemas.microsoft.com/office/drawing/2014/main" id="{F0980E95-AE6E-460E-A050-5DE55F4DD767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Teardrop 65">
                <a:extLst>
                  <a:ext uri="{FF2B5EF4-FFF2-40B4-BE49-F238E27FC236}">
                    <a16:creationId xmlns:a16="http://schemas.microsoft.com/office/drawing/2014/main" id="{7C0E7B39-A67B-4C42-AD8C-50BC4A29C17C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CE1395B-A4DE-45C7-9F9D-99E8C02DC41F}"/>
                  </a:ext>
                </a:extLst>
              </p:cNvPr>
              <p:cNvCxnSpPr>
                <a:cxnSpLocks/>
                <a:stCxn id="65" idx="7"/>
                <a:endCxn id="66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9B87A82-E468-4158-9BFF-3A21F472368E}"/>
                </a:ext>
              </a:extLst>
            </p:cNvPr>
            <p:cNvGrpSpPr/>
            <p:nvPr/>
          </p:nvGrpSpPr>
          <p:grpSpPr>
            <a:xfrm rot="12942076" flipH="1">
              <a:off x="4519624" y="2458117"/>
              <a:ext cx="178377" cy="107333"/>
              <a:chOff x="2168737" y="2813016"/>
              <a:chExt cx="276590" cy="207000"/>
            </a:xfrm>
          </p:grpSpPr>
          <p:sp>
            <p:nvSpPr>
              <p:cNvPr id="62" name="Teardrop 61">
                <a:extLst>
                  <a:ext uri="{FF2B5EF4-FFF2-40B4-BE49-F238E27FC236}">
                    <a16:creationId xmlns:a16="http://schemas.microsoft.com/office/drawing/2014/main" id="{A83AAD0B-E0A4-49FC-B123-065021C5F60A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Teardrop 62">
                <a:extLst>
                  <a:ext uri="{FF2B5EF4-FFF2-40B4-BE49-F238E27FC236}">
                    <a16:creationId xmlns:a16="http://schemas.microsoft.com/office/drawing/2014/main" id="{791D593E-AA98-4761-A344-6BA210049A16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D895A2C-21F4-4870-91B0-2534B64073D6}"/>
                  </a:ext>
                </a:extLst>
              </p:cNvPr>
              <p:cNvCxnSpPr>
                <a:cxnSpLocks/>
                <a:stCxn id="62" idx="7"/>
                <a:endCxn id="63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FCD7B87-C50B-4918-B570-8FC610B1BD87}"/>
                </a:ext>
              </a:extLst>
            </p:cNvPr>
            <p:cNvGrpSpPr/>
            <p:nvPr/>
          </p:nvGrpSpPr>
          <p:grpSpPr>
            <a:xfrm rot="12942076" flipH="1">
              <a:off x="5776765" y="3522964"/>
              <a:ext cx="178377" cy="107333"/>
              <a:chOff x="2168737" y="2813016"/>
              <a:chExt cx="276590" cy="207000"/>
            </a:xfrm>
          </p:grpSpPr>
          <p:sp>
            <p:nvSpPr>
              <p:cNvPr id="59" name="Teardrop 58">
                <a:extLst>
                  <a:ext uri="{FF2B5EF4-FFF2-40B4-BE49-F238E27FC236}">
                    <a16:creationId xmlns:a16="http://schemas.microsoft.com/office/drawing/2014/main" id="{EF6C29E8-AE8B-467E-BD84-25BFC6104EB1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Teardrop 59">
                <a:extLst>
                  <a:ext uri="{FF2B5EF4-FFF2-40B4-BE49-F238E27FC236}">
                    <a16:creationId xmlns:a16="http://schemas.microsoft.com/office/drawing/2014/main" id="{F201ED36-E929-41FC-9D4B-44AE7C415081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38A473F-740C-4CA7-A561-4F4913BA4D03}"/>
                  </a:ext>
                </a:extLst>
              </p:cNvPr>
              <p:cNvCxnSpPr>
                <a:cxnSpLocks/>
                <a:stCxn id="59" idx="7"/>
                <a:endCxn id="60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C50D18-B944-4083-BB81-D5BEA911B487}"/>
                </a:ext>
              </a:extLst>
            </p:cNvPr>
            <p:cNvGrpSpPr/>
            <p:nvPr/>
          </p:nvGrpSpPr>
          <p:grpSpPr>
            <a:xfrm rot="12942076" flipH="1">
              <a:off x="5762239" y="2848947"/>
              <a:ext cx="178377" cy="107333"/>
              <a:chOff x="2168737" y="2813016"/>
              <a:chExt cx="276590" cy="207000"/>
            </a:xfrm>
          </p:grpSpPr>
          <p:sp>
            <p:nvSpPr>
              <p:cNvPr id="56" name="Teardrop 55">
                <a:extLst>
                  <a:ext uri="{FF2B5EF4-FFF2-40B4-BE49-F238E27FC236}">
                    <a16:creationId xmlns:a16="http://schemas.microsoft.com/office/drawing/2014/main" id="{4E10CDF5-D816-4999-87BE-6AC1A3619B71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Teardrop 56">
                <a:extLst>
                  <a:ext uri="{FF2B5EF4-FFF2-40B4-BE49-F238E27FC236}">
                    <a16:creationId xmlns:a16="http://schemas.microsoft.com/office/drawing/2014/main" id="{FF810ADC-7B2D-4C16-8357-CDB1085FB843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A48DE8E-E628-431E-AD75-C75697D20053}"/>
                  </a:ext>
                </a:extLst>
              </p:cNvPr>
              <p:cNvCxnSpPr>
                <a:cxnSpLocks/>
                <a:stCxn id="56" idx="7"/>
                <a:endCxn id="57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E31BA8-169C-42F7-92BE-0B68767E55C7}"/>
                </a:ext>
              </a:extLst>
            </p:cNvPr>
            <p:cNvGrpSpPr/>
            <p:nvPr/>
          </p:nvGrpSpPr>
          <p:grpSpPr>
            <a:xfrm rot="12942076" flipH="1">
              <a:off x="4290227" y="3166044"/>
              <a:ext cx="178377" cy="107333"/>
              <a:chOff x="2168737" y="2813016"/>
              <a:chExt cx="276590" cy="207000"/>
            </a:xfrm>
          </p:grpSpPr>
          <p:sp>
            <p:nvSpPr>
              <p:cNvPr id="53" name="Teardrop 52">
                <a:extLst>
                  <a:ext uri="{FF2B5EF4-FFF2-40B4-BE49-F238E27FC236}">
                    <a16:creationId xmlns:a16="http://schemas.microsoft.com/office/drawing/2014/main" id="{FC7790C3-C688-480F-A590-6535958EFA91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11EB9EBA-D0C8-477A-8E19-E21EE0FF0204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9F3C4EE-0F68-486D-BC76-429E2BED811A}"/>
                  </a:ext>
                </a:extLst>
              </p:cNvPr>
              <p:cNvCxnSpPr>
                <a:cxnSpLocks/>
                <a:stCxn id="53" idx="7"/>
                <a:endCxn id="54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C852383-7DFB-4BBC-AE00-7015616AA059}"/>
                </a:ext>
              </a:extLst>
            </p:cNvPr>
            <p:cNvGrpSpPr/>
            <p:nvPr/>
          </p:nvGrpSpPr>
          <p:grpSpPr>
            <a:xfrm rot="12942076" flipH="1">
              <a:off x="4040354" y="2837397"/>
              <a:ext cx="178377" cy="107333"/>
              <a:chOff x="2168737" y="2813016"/>
              <a:chExt cx="276590" cy="207000"/>
            </a:xfrm>
          </p:grpSpPr>
          <p:sp>
            <p:nvSpPr>
              <p:cNvPr id="50" name="Teardrop 49">
                <a:extLst>
                  <a:ext uri="{FF2B5EF4-FFF2-40B4-BE49-F238E27FC236}">
                    <a16:creationId xmlns:a16="http://schemas.microsoft.com/office/drawing/2014/main" id="{356E2095-E032-4BC5-B277-BEA5BAB575E3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Teardrop 50">
                <a:extLst>
                  <a:ext uri="{FF2B5EF4-FFF2-40B4-BE49-F238E27FC236}">
                    <a16:creationId xmlns:a16="http://schemas.microsoft.com/office/drawing/2014/main" id="{391E0A6E-95A5-46E6-84BA-9C8CFBBD2440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24E87D1-29A4-4C4A-AC4F-502DCA002FD9}"/>
                  </a:ext>
                </a:extLst>
              </p:cNvPr>
              <p:cNvCxnSpPr>
                <a:cxnSpLocks/>
                <a:stCxn id="50" idx="7"/>
                <a:endCxn id="51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7517214-0DA1-4759-B050-244A068BD6DB}"/>
                </a:ext>
              </a:extLst>
            </p:cNvPr>
            <p:cNvGrpSpPr/>
            <p:nvPr/>
          </p:nvGrpSpPr>
          <p:grpSpPr>
            <a:xfrm rot="12942076" flipH="1">
              <a:off x="4055460" y="3508590"/>
              <a:ext cx="178377" cy="107333"/>
              <a:chOff x="2168737" y="2813016"/>
              <a:chExt cx="276590" cy="207000"/>
            </a:xfrm>
          </p:grpSpPr>
          <p:sp>
            <p:nvSpPr>
              <p:cNvPr id="47" name="Teardrop 46">
                <a:extLst>
                  <a:ext uri="{FF2B5EF4-FFF2-40B4-BE49-F238E27FC236}">
                    <a16:creationId xmlns:a16="http://schemas.microsoft.com/office/drawing/2014/main" id="{CF1DEEAE-3551-441A-A6D7-1A2CBD23FBC7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Teardrop 47">
                <a:extLst>
                  <a:ext uri="{FF2B5EF4-FFF2-40B4-BE49-F238E27FC236}">
                    <a16:creationId xmlns:a16="http://schemas.microsoft.com/office/drawing/2014/main" id="{6A94D2DB-18C8-4367-9AB2-1611E5176570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D8CF614-5A84-41E4-A2F5-4D0AA348B59D}"/>
                  </a:ext>
                </a:extLst>
              </p:cNvPr>
              <p:cNvCxnSpPr>
                <a:cxnSpLocks/>
                <a:stCxn id="47" idx="7"/>
                <a:endCxn id="48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BBC441-2C87-4F6F-A16A-A7430BB397DF}"/>
                </a:ext>
              </a:extLst>
            </p:cNvPr>
            <p:cNvGrpSpPr/>
            <p:nvPr/>
          </p:nvGrpSpPr>
          <p:grpSpPr>
            <a:xfrm rot="12942076" flipH="1">
              <a:off x="4878184" y="2281527"/>
              <a:ext cx="178377" cy="107333"/>
              <a:chOff x="2168737" y="2813016"/>
              <a:chExt cx="276590" cy="207000"/>
            </a:xfrm>
          </p:grpSpPr>
          <p:sp>
            <p:nvSpPr>
              <p:cNvPr id="44" name="Teardrop 43">
                <a:extLst>
                  <a:ext uri="{FF2B5EF4-FFF2-40B4-BE49-F238E27FC236}">
                    <a16:creationId xmlns:a16="http://schemas.microsoft.com/office/drawing/2014/main" id="{38846A36-163E-4CCF-BA60-A1B36E9CE120}"/>
                  </a:ext>
                </a:extLst>
              </p:cNvPr>
              <p:cNvSpPr/>
              <p:nvPr/>
            </p:nvSpPr>
            <p:spPr>
              <a:xfrm rot="13200526">
                <a:off x="2258291" y="2813016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Teardrop 44">
                <a:extLst>
                  <a:ext uri="{FF2B5EF4-FFF2-40B4-BE49-F238E27FC236}">
                    <a16:creationId xmlns:a16="http://schemas.microsoft.com/office/drawing/2014/main" id="{5CBA86DD-89DC-4350-A9BE-3852B7383E64}"/>
                  </a:ext>
                </a:extLst>
              </p:cNvPr>
              <p:cNvSpPr/>
              <p:nvPr/>
            </p:nvSpPr>
            <p:spPr>
              <a:xfrm rot="13200526">
                <a:off x="2227789" y="2848542"/>
                <a:ext cx="187036" cy="171474"/>
              </a:xfrm>
              <a:prstGeom prst="teardrop">
                <a:avLst>
                  <a:gd name="adj" fmla="val 12037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250E645-D69C-4181-B397-DCF5DA602AB5}"/>
                  </a:ext>
                </a:extLst>
              </p:cNvPr>
              <p:cNvCxnSpPr>
                <a:cxnSpLocks/>
                <a:stCxn id="44" idx="7"/>
                <a:endCxn id="45" idx="7"/>
              </p:cNvCxnSpPr>
              <p:nvPr/>
            </p:nvCxnSpPr>
            <p:spPr>
              <a:xfrm flipH="1">
                <a:off x="2168737" y="2905430"/>
                <a:ext cx="30502" cy="3552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8150DF6-5390-4424-B59D-E2D24242CB93}"/>
                </a:ext>
              </a:extLst>
            </p:cNvPr>
            <p:cNvCxnSpPr>
              <a:cxnSpLocks/>
              <a:stCxn id="45" idx="7"/>
            </p:cNvCxnSpPr>
            <p:nvPr/>
          </p:nvCxnSpPr>
          <p:spPr>
            <a:xfrm flipH="1">
              <a:off x="4828089" y="2285178"/>
              <a:ext cx="75724" cy="267753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763DD34-0954-4216-8D92-E7BFD34E4F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17618" y="2461195"/>
              <a:ext cx="1240565" cy="716568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7ED05-7A93-4860-A16B-485430E611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3043" y="2841944"/>
              <a:ext cx="535870" cy="335819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F1D15C5-DED8-4CEB-93BF-8CDE477796A6}"/>
                </a:ext>
              </a:extLst>
            </p:cNvPr>
            <p:cNvCxnSpPr>
              <a:cxnSpLocks/>
            </p:cNvCxnSpPr>
            <p:nvPr/>
          </p:nvCxnSpPr>
          <p:spPr>
            <a:xfrm>
              <a:off x="2618766" y="3173438"/>
              <a:ext cx="1710020" cy="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25A78C0-4603-4D8D-87BD-FDAF7503E0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3043" y="3168742"/>
              <a:ext cx="550976" cy="346813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78300C3-1E2B-4C5E-8E8B-44818D5FD5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17618" y="3177763"/>
              <a:ext cx="1211795" cy="74386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BE5C6CC-CF0F-4081-BFF2-E11F57ED4A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4943" y="3922771"/>
              <a:ext cx="141800" cy="18261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12C3D06-2B2F-47BF-89AA-8909B21C32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74245" y="3916071"/>
              <a:ext cx="336311" cy="53712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641C175-FCC1-49AC-9AA5-88F5776CD3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2968" y="3529240"/>
              <a:ext cx="645037" cy="413687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6ED1944-A6BE-486D-AA02-936693B8755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99830" y="2660414"/>
              <a:ext cx="225756" cy="52307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4D41E37-FE39-4FB3-AD0A-ED8EB7D166DE}"/>
                </a:ext>
              </a:extLst>
            </p:cNvPr>
            <p:cNvCxnSpPr>
              <a:cxnSpLocks/>
              <a:stCxn id="57" idx="7"/>
            </p:cNvCxnSpPr>
            <p:nvPr/>
          </p:nvCxnSpPr>
          <p:spPr>
            <a:xfrm flipH="1" flipV="1">
              <a:off x="4976258" y="2526028"/>
              <a:ext cx="811610" cy="32657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8E1F7B-9E1C-4730-B7FE-75FB97D818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7998" y="2444543"/>
              <a:ext cx="553969" cy="141735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2DB4092-3872-40FF-B5B2-AA75A734A0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74943" y="3928404"/>
              <a:ext cx="221476" cy="40174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C703E3-446F-4EAF-9735-52E20BA3DD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57486" y="3182512"/>
              <a:ext cx="731384" cy="747128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6973FAB-1221-4DDD-A3E0-7280A9D399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487" y="2577703"/>
              <a:ext cx="691066" cy="602660"/>
            </a:xfrm>
            <a:prstGeom prst="line">
              <a:avLst/>
            </a:prstGeom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o Explicativo 2 (Sem Bordas) 296">
              <a:extLst>
                <a:ext uri="{FF2B5EF4-FFF2-40B4-BE49-F238E27FC236}">
                  <a16:creationId xmlns:a16="http://schemas.microsoft.com/office/drawing/2014/main" id="{824965CF-421B-4D42-88BA-D3D90A5956A0}"/>
                </a:ext>
              </a:extLst>
            </p:cNvPr>
            <p:cNvSpPr/>
            <p:nvPr/>
          </p:nvSpPr>
          <p:spPr>
            <a:xfrm flipH="1">
              <a:off x="1276865" y="895777"/>
              <a:ext cx="1721810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53306"/>
                <a:gd name="adj6" fmla="val -6049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Painel aeronáutico em alumínio</a:t>
              </a:r>
            </a:p>
          </p:txBody>
        </p:sp>
        <p:sp>
          <p:nvSpPr>
            <p:cNvPr id="42" name="Texto Explicativo 2 (Sem Bordas) 297">
              <a:extLst>
                <a:ext uri="{FF2B5EF4-FFF2-40B4-BE49-F238E27FC236}">
                  <a16:creationId xmlns:a16="http://schemas.microsoft.com/office/drawing/2014/main" id="{D951E779-4634-43D6-9CD2-6EEADF30FA2B}"/>
                </a:ext>
              </a:extLst>
            </p:cNvPr>
            <p:cNvSpPr/>
            <p:nvPr/>
          </p:nvSpPr>
          <p:spPr>
            <a:xfrm flipH="1">
              <a:off x="1276865" y="1604437"/>
              <a:ext cx="1721810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13912"/>
                <a:gd name="adj6" fmla="val -108197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Pastilhas PZTs sensoras e atuadoras</a:t>
              </a:r>
            </a:p>
          </p:txBody>
        </p:sp>
        <p:sp>
          <p:nvSpPr>
            <p:cNvPr id="43" name="Texto Explicativo 2 (Sem Bordas) 298">
              <a:extLst>
                <a:ext uri="{FF2B5EF4-FFF2-40B4-BE49-F238E27FC236}">
                  <a16:creationId xmlns:a16="http://schemas.microsoft.com/office/drawing/2014/main" id="{5AD89A52-44E6-4993-96D7-1B1C07D9CCC3}"/>
                </a:ext>
              </a:extLst>
            </p:cNvPr>
            <p:cNvSpPr/>
            <p:nvPr/>
          </p:nvSpPr>
          <p:spPr>
            <a:xfrm flipH="1">
              <a:off x="1276865" y="2328337"/>
              <a:ext cx="1721810" cy="599090"/>
            </a:xfrm>
            <a:prstGeom prst="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72900"/>
                <a:gd name="adj6" fmla="val -55160"/>
              </a:avLst>
            </a:pr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Cabeamento de aquisição de sinal</a:t>
              </a:r>
            </a:p>
          </p:txBody>
        </p:sp>
      </p:grpSp>
      <p:sp>
        <p:nvSpPr>
          <p:cNvPr id="80" name="CaixaDeTexto 69"/>
          <p:cNvSpPr txBox="1"/>
          <p:nvPr/>
        </p:nvSpPr>
        <p:spPr>
          <a:xfrm>
            <a:off x="211439" y="93165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Painel aeronautico Julio, feito por Vergilio</a:t>
            </a:r>
          </a:p>
        </p:txBody>
      </p:sp>
    </p:spTree>
    <p:extLst>
      <p:ext uri="{BB962C8B-B14F-4D97-AF65-F5344CB8AC3E}">
        <p14:creationId xmlns:p14="http://schemas.microsoft.com/office/powerpoint/2010/main" val="37381573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Agrupar 168">
            <a:extLst>
              <a:ext uri="{FF2B5EF4-FFF2-40B4-BE49-F238E27FC236}">
                <a16:creationId xmlns:a16="http://schemas.microsoft.com/office/drawing/2014/main" id="{9887EB68-1D37-4CD8-A49F-91C20166EC1B}"/>
              </a:ext>
            </a:extLst>
          </p:cNvPr>
          <p:cNvGrpSpPr/>
          <p:nvPr/>
        </p:nvGrpSpPr>
        <p:grpSpPr>
          <a:xfrm>
            <a:off x="203991" y="1387507"/>
            <a:ext cx="4924259" cy="2126004"/>
            <a:chOff x="212229" y="794385"/>
            <a:chExt cx="4924259" cy="2126004"/>
          </a:xfrm>
        </p:grpSpPr>
        <p:sp>
          <p:nvSpPr>
            <p:cNvPr id="442" name="CaixaDeTexto 17">
              <a:extLst>
                <a:ext uri="{FF2B5EF4-FFF2-40B4-BE49-F238E27FC236}">
                  <a16:creationId xmlns:a16="http://schemas.microsoft.com/office/drawing/2014/main" id="{7A283BCC-742D-424C-A117-16C2A4166C19}"/>
                </a:ext>
              </a:extLst>
            </p:cNvPr>
            <p:cNvSpPr txBox="1"/>
            <p:nvPr/>
          </p:nvSpPr>
          <p:spPr>
            <a:xfrm>
              <a:off x="4662202" y="1837822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443" name="CaixaDeTexto 19">
              <a:extLst>
                <a:ext uri="{FF2B5EF4-FFF2-40B4-BE49-F238E27FC236}">
                  <a16:creationId xmlns:a16="http://schemas.microsoft.com/office/drawing/2014/main" id="{3C88C1D8-6CE9-4085-B2E9-5A09A3152EB8}"/>
                </a:ext>
              </a:extLst>
            </p:cNvPr>
            <p:cNvSpPr txBox="1"/>
            <p:nvPr/>
          </p:nvSpPr>
          <p:spPr>
            <a:xfrm>
              <a:off x="3975135" y="101886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444" name="CaixaDeTexto 20">
              <a:extLst>
                <a:ext uri="{FF2B5EF4-FFF2-40B4-BE49-F238E27FC236}">
                  <a16:creationId xmlns:a16="http://schemas.microsoft.com/office/drawing/2014/main" id="{FD0944FC-9156-41F6-BC4D-CEFDF39CC1EA}"/>
                </a:ext>
              </a:extLst>
            </p:cNvPr>
            <p:cNvSpPr txBox="1"/>
            <p:nvPr/>
          </p:nvSpPr>
          <p:spPr>
            <a:xfrm>
              <a:off x="3753273" y="794385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grpSp>
          <p:nvGrpSpPr>
            <p:cNvPr id="445" name="Group 6">
              <a:extLst>
                <a:ext uri="{FF2B5EF4-FFF2-40B4-BE49-F238E27FC236}">
                  <a16:creationId xmlns:a16="http://schemas.microsoft.com/office/drawing/2014/main" id="{F8112A22-86CC-45CF-BF89-145FA3120036}"/>
                </a:ext>
              </a:extLst>
            </p:cNvPr>
            <p:cNvGrpSpPr/>
            <p:nvPr/>
          </p:nvGrpSpPr>
          <p:grpSpPr>
            <a:xfrm>
              <a:off x="212229" y="904389"/>
              <a:ext cx="4924259" cy="1719908"/>
              <a:chOff x="1220051" y="3729070"/>
              <a:chExt cx="4924259" cy="1719908"/>
            </a:xfrm>
          </p:grpSpPr>
          <p:sp>
            <p:nvSpPr>
              <p:cNvPr id="450" name="Cilindro 46">
                <a:extLst>
                  <a:ext uri="{FF2B5EF4-FFF2-40B4-BE49-F238E27FC236}">
                    <a16:creationId xmlns:a16="http://schemas.microsoft.com/office/drawing/2014/main" id="{0090C09D-2D14-403B-A08C-ABA2F8A69F4D}"/>
                  </a:ext>
                </a:extLst>
              </p:cNvPr>
              <p:cNvSpPr/>
              <p:nvPr/>
            </p:nvSpPr>
            <p:spPr>
              <a:xfrm rot="5400000">
                <a:off x="2602161" y="2708407"/>
                <a:ext cx="1355835" cy="4120056"/>
              </a:xfrm>
              <a:prstGeom prst="can">
                <a:avLst>
                  <a:gd name="adj" fmla="val 89504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51" name="Arco 47">
                <a:extLst>
                  <a:ext uri="{FF2B5EF4-FFF2-40B4-BE49-F238E27FC236}">
                    <a16:creationId xmlns:a16="http://schemas.microsoft.com/office/drawing/2014/main" id="{30B5F7C1-ABDF-4BF2-A6DA-EBF55016E915}"/>
                  </a:ext>
                </a:extLst>
              </p:cNvPr>
              <p:cNvSpPr/>
              <p:nvPr/>
            </p:nvSpPr>
            <p:spPr>
              <a:xfrm rot="16200000">
                <a:off x="1359318" y="4158833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2" name="Arco 48">
                <a:extLst>
                  <a:ext uri="{FF2B5EF4-FFF2-40B4-BE49-F238E27FC236}">
                    <a16:creationId xmlns:a16="http://schemas.microsoft.com/office/drawing/2014/main" id="{EBE2B058-0570-4E0E-92D7-90A742EE8803}"/>
                  </a:ext>
                </a:extLst>
              </p:cNvPr>
              <p:cNvSpPr/>
              <p:nvPr/>
            </p:nvSpPr>
            <p:spPr>
              <a:xfrm rot="16200000">
                <a:off x="1604734" y="4158833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3" name="Arco 49">
                <a:extLst>
                  <a:ext uri="{FF2B5EF4-FFF2-40B4-BE49-F238E27FC236}">
                    <a16:creationId xmlns:a16="http://schemas.microsoft.com/office/drawing/2014/main" id="{818A4F32-68FA-4AC9-84D5-D83D4DDB8B93}"/>
                  </a:ext>
                </a:extLst>
              </p:cNvPr>
              <p:cNvSpPr/>
              <p:nvPr/>
            </p:nvSpPr>
            <p:spPr>
              <a:xfrm rot="16200000">
                <a:off x="1850151" y="4158833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4" name="Arco 50">
                <a:extLst>
                  <a:ext uri="{FF2B5EF4-FFF2-40B4-BE49-F238E27FC236}">
                    <a16:creationId xmlns:a16="http://schemas.microsoft.com/office/drawing/2014/main" id="{FD856E78-F17F-4478-A61C-40EBAE3F6E2E}"/>
                  </a:ext>
                </a:extLst>
              </p:cNvPr>
              <p:cNvSpPr/>
              <p:nvPr/>
            </p:nvSpPr>
            <p:spPr>
              <a:xfrm rot="16200000">
                <a:off x="2095568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5" name="Arco 51">
                <a:extLst>
                  <a:ext uri="{FF2B5EF4-FFF2-40B4-BE49-F238E27FC236}">
                    <a16:creationId xmlns:a16="http://schemas.microsoft.com/office/drawing/2014/main" id="{2E147AAA-B4BB-4C60-8B65-E567E16546A1}"/>
                  </a:ext>
                </a:extLst>
              </p:cNvPr>
              <p:cNvSpPr/>
              <p:nvPr/>
            </p:nvSpPr>
            <p:spPr>
              <a:xfrm rot="16200000">
                <a:off x="2340985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6" name="Arco 52">
                <a:extLst>
                  <a:ext uri="{FF2B5EF4-FFF2-40B4-BE49-F238E27FC236}">
                    <a16:creationId xmlns:a16="http://schemas.microsoft.com/office/drawing/2014/main" id="{2A5204F0-5D78-4C29-A6DE-DD0A582E44CA}"/>
                  </a:ext>
                </a:extLst>
              </p:cNvPr>
              <p:cNvSpPr/>
              <p:nvPr/>
            </p:nvSpPr>
            <p:spPr>
              <a:xfrm rot="16200000">
                <a:off x="2586402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7" name="Arco 53">
                <a:extLst>
                  <a:ext uri="{FF2B5EF4-FFF2-40B4-BE49-F238E27FC236}">
                    <a16:creationId xmlns:a16="http://schemas.microsoft.com/office/drawing/2014/main" id="{EFCA27BD-15B2-4891-94B5-88A34E8C25A5}"/>
                  </a:ext>
                </a:extLst>
              </p:cNvPr>
              <p:cNvSpPr/>
              <p:nvPr/>
            </p:nvSpPr>
            <p:spPr>
              <a:xfrm rot="16200000">
                <a:off x="2831819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lg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8" name="Arco 54">
                <a:extLst>
                  <a:ext uri="{FF2B5EF4-FFF2-40B4-BE49-F238E27FC236}">
                    <a16:creationId xmlns:a16="http://schemas.microsoft.com/office/drawing/2014/main" id="{6B073070-5866-4F71-B599-253090D75A6B}"/>
                  </a:ext>
                </a:extLst>
              </p:cNvPr>
              <p:cNvSpPr/>
              <p:nvPr/>
            </p:nvSpPr>
            <p:spPr>
              <a:xfrm rot="16200000">
                <a:off x="3077236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9" name="Arco 55">
                <a:extLst>
                  <a:ext uri="{FF2B5EF4-FFF2-40B4-BE49-F238E27FC236}">
                    <a16:creationId xmlns:a16="http://schemas.microsoft.com/office/drawing/2014/main" id="{5AEA99CE-2491-4F8F-ACC5-14B5C04F8632}"/>
                  </a:ext>
                </a:extLst>
              </p:cNvPr>
              <p:cNvSpPr/>
              <p:nvPr/>
            </p:nvSpPr>
            <p:spPr>
              <a:xfrm rot="16200000">
                <a:off x="3322652" y="4158834"/>
                <a:ext cx="1355834" cy="1224454"/>
              </a:xfrm>
              <a:prstGeom prst="arc">
                <a:avLst>
                  <a:gd name="adj1" fmla="val 10815916"/>
                  <a:gd name="adj2" fmla="val 0"/>
                </a:avLst>
              </a:prstGeom>
              <a:noFill/>
              <a:ln w="19050">
                <a:prstDash val="sysDot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0" name="Elipse 56">
                <a:extLst>
                  <a:ext uri="{FF2B5EF4-FFF2-40B4-BE49-F238E27FC236}">
                    <a16:creationId xmlns:a16="http://schemas.microsoft.com/office/drawing/2014/main" id="{AB67F684-63D9-4B70-97AD-0B6BCCF44799}"/>
                  </a:ext>
                </a:extLst>
              </p:cNvPr>
              <p:cNvSpPr/>
              <p:nvPr/>
            </p:nvSpPr>
            <p:spPr>
              <a:xfrm>
                <a:off x="4268052" y="4195618"/>
                <a:ext cx="956441" cy="1156137"/>
              </a:xfrm>
              <a:prstGeom prst="ellips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61" name="Elipse 57">
                <a:extLst>
                  <a:ext uri="{FF2B5EF4-FFF2-40B4-BE49-F238E27FC236}">
                    <a16:creationId xmlns:a16="http://schemas.microsoft.com/office/drawing/2014/main" id="{43730234-D34D-463E-A5AE-916FFCC8C5D1}"/>
                  </a:ext>
                </a:extLst>
              </p:cNvPr>
              <p:cNvSpPr/>
              <p:nvPr/>
            </p:nvSpPr>
            <p:spPr>
              <a:xfrm>
                <a:off x="4415196" y="4342761"/>
                <a:ext cx="667407" cy="846083"/>
              </a:xfrm>
              <a:prstGeom prst="ellipse">
                <a:avLst/>
              </a:prstGeom>
              <a:noFill/>
              <a:ln w="19050">
                <a:prstDash val="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62" name="Conector reto 58">
                <a:extLst>
                  <a:ext uri="{FF2B5EF4-FFF2-40B4-BE49-F238E27FC236}">
                    <a16:creationId xmlns:a16="http://schemas.microsoft.com/office/drawing/2014/main" id="{A67CFE62-8882-4D14-B652-ECC671B595A3}"/>
                  </a:ext>
                </a:extLst>
              </p:cNvPr>
              <p:cNvCxnSpPr/>
              <p:nvPr/>
            </p:nvCxnSpPr>
            <p:spPr>
              <a:xfrm flipV="1">
                <a:off x="1573243" y="415357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Conector reto 59">
                <a:extLst>
                  <a:ext uri="{FF2B5EF4-FFF2-40B4-BE49-F238E27FC236}">
                    <a16:creationId xmlns:a16="http://schemas.microsoft.com/office/drawing/2014/main" id="{D222E07A-14C7-4FA9-87E0-0656EFD23A80}"/>
                  </a:ext>
                </a:extLst>
              </p:cNvPr>
              <p:cNvCxnSpPr/>
              <p:nvPr/>
            </p:nvCxnSpPr>
            <p:spPr>
              <a:xfrm flipV="1">
                <a:off x="1416913" y="427838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Conector reto 60">
                <a:extLst>
                  <a:ext uri="{FF2B5EF4-FFF2-40B4-BE49-F238E27FC236}">
                    <a16:creationId xmlns:a16="http://schemas.microsoft.com/office/drawing/2014/main" id="{48796489-C887-4B9F-A712-678D178C1EE7}"/>
                  </a:ext>
                </a:extLst>
              </p:cNvPr>
              <p:cNvCxnSpPr/>
              <p:nvPr/>
            </p:nvCxnSpPr>
            <p:spPr>
              <a:xfrm flipV="1">
                <a:off x="1264513" y="450698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Conector reto 61">
                <a:extLst>
                  <a:ext uri="{FF2B5EF4-FFF2-40B4-BE49-F238E27FC236}">
                    <a16:creationId xmlns:a16="http://schemas.microsoft.com/office/drawing/2014/main" id="{60A07167-F9A5-43CF-B1CF-382D2A62D7CB}"/>
                  </a:ext>
                </a:extLst>
              </p:cNvPr>
              <p:cNvCxnSpPr/>
              <p:nvPr/>
            </p:nvCxnSpPr>
            <p:spPr>
              <a:xfrm flipV="1">
                <a:off x="1226413" y="489433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Conector reto 62">
                <a:extLst>
                  <a:ext uri="{FF2B5EF4-FFF2-40B4-BE49-F238E27FC236}">
                    <a16:creationId xmlns:a16="http://schemas.microsoft.com/office/drawing/2014/main" id="{DFCF103F-1D3B-474C-981B-087EB271F586}"/>
                  </a:ext>
                </a:extLst>
              </p:cNvPr>
              <p:cNvCxnSpPr/>
              <p:nvPr/>
            </p:nvCxnSpPr>
            <p:spPr>
              <a:xfrm flipV="1">
                <a:off x="1315313" y="512293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Conector reto 63">
                <a:extLst>
                  <a:ext uri="{FF2B5EF4-FFF2-40B4-BE49-F238E27FC236}">
                    <a16:creationId xmlns:a16="http://schemas.microsoft.com/office/drawing/2014/main" id="{5B55FB47-7067-4E55-B704-087FFDA943F2}"/>
                  </a:ext>
                </a:extLst>
              </p:cNvPr>
              <p:cNvCxnSpPr/>
              <p:nvPr/>
            </p:nvCxnSpPr>
            <p:spPr>
              <a:xfrm flipV="1">
                <a:off x="1423263" y="528168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Conector reto 64">
                <a:extLst>
                  <a:ext uri="{FF2B5EF4-FFF2-40B4-BE49-F238E27FC236}">
                    <a16:creationId xmlns:a16="http://schemas.microsoft.com/office/drawing/2014/main" id="{E526510F-2B48-431A-B8AE-E627723D1B4A}"/>
                  </a:ext>
                </a:extLst>
              </p:cNvPr>
              <p:cNvCxnSpPr/>
              <p:nvPr/>
            </p:nvCxnSpPr>
            <p:spPr>
              <a:xfrm flipV="1">
                <a:off x="1550263" y="5376936"/>
                <a:ext cx="2911366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Conector reto 65">
                <a:extLst>
                  <a:ext uri="{FF2B5EF4-FFF2-40B4-BE49-F238E27FC236}">
                    <a16:creationId xmlns:a16="http://schemas.microsoft.com/office/drawing/2014/main" id="{D27B33FC-8F6B-4910-AF59-8775DF4E9505}"/>
                  </a:ext>
                </a:extLst>
              </p:cNvPr>
              <p:cNvCxnSpPr/>
              <p:nvPr/>
            </p:nvCxnSpPr>
            <p:spPr>
              <a:xfrm>
                <a:off x="4491178" y="4150510"/>
                <a:ext cx="546100" cy="121920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Conector reto 66">
                <a:extLst>
                  <a:ext uri="{FF2B5EF4-FFF2-40B4-BE49-F238E27FC236}">
                    <a16:creationId xmlns:a16="http://schemas.microsoft.com/office/drawing/2014/main" id="{774D10A4-E9C7-4BB7-8FF2-D032FB623D2B}"/>
                  </a:ext>
                </a:extLst>
              </p:cNvPr>
              <p:cNvCxnSpPr/>
              <p:nvPr/>
            </p:nvCxnSpPr>
            <p:spPr>
              <a:xfrm>
                <a:off x="4319728" y="4271160"/>
                <a:ext cx="889000" cy="93980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Conector reto 67">
                <a:extLst>
                  <a:ext uri="{FF2B5EF4-FFF2-40B4-BE49-F238E27FC236}">
                    <a16:creationId xmlns:a16="http://schemas.microsoft.com/office/drawing/2014/main" id="{FF94CA29-B363-4696-9DD7-C096BA368E7D}"/>
                  </a:ext>
                </a:extLst>
              </p:cNvPr>
              <p:cNvCxnSpPr/>
              <p:nvPr/>
            </p:nvCxnSpPr>
            <p:spPr>
              <a:xfrm>
                <a:off x="4180028" y="4506110"/>
                <a:ext cx="1143000" cy="45720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Conector reto 68">
                <a:extLst>
                  <a:ext uri="{FF2B5EF4-FFF2-40B4-BE49-F238E27FC236}">
                    <a16:creationId xmlns:a16="http://schemas.microsoft.com/office/drawing/2014/main" id="{81CD9783-EA10-4C37-98DD-E7842CDF22DB}"/>
                  </a:ext>
                </a:extLst>
              </p:cNvPr>
              <p:cNvCxnSpPr/>
              <p:nvPr/>
            </p:nvCxnSpPr>
            <p:spPr>
              <a:xfrm flipV="1">
                <a:off x="4154628" y="4595010"/>
                <a:ext cx="1162050" cy="30480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Conector reto 69">
                <a:extLst>
                  <a:ext uri="{FF2B5EF4-FFF2-40B4-BE49-F238E27FC236}">
                    <a16:creationId xmlns:a16="http://schemas.microsoft.com/office/drawing/2014/main" id="{B2672D2D-A38A-4AFD-8269-6D4239C61E42}"/>
                  </a:ext>
                </a:extLst>
              </p:cNvPr>
              <p:cNvCxnSpPr/>
              <p:nvPr/>
            </p:nvCxnSpPr>
            <p:spPr>
              <a:xfrm flipV="1">
                <a:off x="4218128" y="4404510"/>
                <a:ext cx="1009650" cy="71755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Conector reto 70">
                <a:extLst>
                  <a:ext uri="{FF2B5EF4-FFF2-40B4-BE49-F238E27FC236}">
                    <a16:creationId xmlns:a16="http://schemas.microsoft.com/office/drawing/2014/main" id="{B03C48F8-46E5-4089-AFAF-DBA48E9B03FD}"/>
                  </a:ext>
                </a:extLst>
              </p:cNvPr>
              <p:cNvCxnSpPr/>
              <p:nvPr/>
            </p:nvCxnSpPr>
            <p:spPr>
              <a:xfrm flipV="1">
                <a:off x="4332428" y="4264810"/>
                <a:ext cx="787400" cy="1009650"/>
              </a:xfrm>
              <a:prstGeom prst="line">
                <a:avLst/>
              </a:prstGeom>
              <a:noFill/>
              <a:ln w="19050">
                <a:prstDash val="lg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Conector reto 71">
                <a:extLst>
                  <a:ext uri="{FF2B5EF4-FFF2-40B4-BE49-F238E27FC236}">
                    <a16:creationId xmlns:a16="http://schemas.microsoft.com/office/drawing/2014/main" id="{E4254096-8357-4D69-A2A3-F84836889090}"/>
                  </a:ext>
                </a:extLst>
              </p:cNvPr>
              <p:cNvCxnSpPr/>
              <p:nvPr/>
            </p:nvCxnSpPr>
            <p:spPr>
              <a:xfrm flipV="1">
                <a:off x="4446728" y="4175910"/>
                <a:ext cx="558800" cy="1193800"/>
              </a:xfrm>
              <a:prstGeom prst="line">
                <a:avLst/>
              </a:prstGeom>
              <a:noFill/>
              <a:ln w="19050">
                <a:prstDash val="dash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Conector reto 72">
                <a:extLst>
                  <a:ext uri="{FF2B5EF4-FFF2-40B4-BE49-F238E27FC236}">
                    <a16:creationId xmlns:a16="http://schemas.microsoft.com/office/drawing/2014/main" id="{FC7784CC-0BB3-4B38-BAAD-44A75DA77535}"/>
                  </a:ext>
                </a:extLst>
              </p:cNvPr>
              <p:cNvCxnSpPr/>
              <p:nvPr/>
            </p:nvCxnSpPr>
            <p:spPr>
              <a:xfrm flipH="1">
                <a:off x="4662628" y="4106060"/>
                <a:ext cx="165100" cy="1333500"/>
              </a:xfrm>
              <a:prstGeom prst="line">
                <a:avLst/>
              </a:prstGeom>
              <a:noFill/>
              <a:ln w="19050">
                <a:prstDash val="sysDot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Conector reto 76">
                <a:extLst>
                  <a:ext uri="{FF2B5EF4-FFF2-40B4-BE49-F238E27FC236}">
                    <a16:creationId xmlns:a16="http://schemas.microsoft.com/office/drawing/2014/main" id="{A7CAAE7C-8E9D-4E28-AFAD-672FEAB00704}"/>
                  </a:ext>
                </a:extLst>
              </p:cNvPr>
              <p:cNvCxnSpPr/>
              <p:nvPr/>
            </p:nvCxnSpPr>
            <p:spPr>
              <a:xfrm flipV="1">
                <a:off x="5274417" y="3890817"/>
                <a:ext cx="675290" cy="479753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Conector reto 77">
                <a:extLst>
                  <a:ext uri="{FF2B5EF4-FFF2-40B4-BE49-F238E27FC236}">
                    <a16:creationId xmlns:a16="http://schemas.microsoft.com/office/drawing/2014/main" id="{6AD209CF-BF64-4B8F-9660-6997AC035D2A}"/>
                  </a:ext>
                </a:extLst>
              </p:cNvPr>
              <p:cNvCxnSpPr/>
              <p:nvPr/>
            </p:nvCxnSpPr>
            <p:spPr>
              <a:xfrm flipV="1">
                <a:off x="5358062" y="4374293"/>
                <a:ext cx="770320" cy="215462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9" name="Arco 78">
                <a:extLst>
                  <a:ext uri="{FF2B5EF4-FFF2-40B4-BE49-F238E27FC236}">
                    <a16:creationId xmlns:a16="http://schemas.microsoft.com/office/drawing/2014/main" id="{92B14306-4CBF-4937-89B4-44AF7A8F5D1F}"/>
                  </a:ext>
                </a:extLst>
              </p:cNvPr>
              <p:cNvSpPr/>
              <p:nvPr/>
            </p:nvSpPr>
            <p:spPr>
              <a:xfrm rot="3710877">
                <a:off x="4646845" y="3974527"/>
                <a:ext cx="1355834" cy="1072515"/>
              </a:xfrm>
              <a:prstGeom prst="arc">
                <a:avLst>
                  <a:gd name="adj1" fmla="val 14959439"/>
                  <a:gd name="adj2" fmla="val 17336192"/>
                </a:avLst>
              </a:prstGeom>
              <a:noFill/>
              <a:ln w="19050">
                <a:prstDash val="solid"/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0" name="CaixaDeTexto 79">
                <a:extLst>
                  <a:ext uri="{FF2B5EF4-FFF2-40B4-BE49-F238E27FC236}">
                    <a16:creationId xmlns:a16="http://schemas.microsoft.com/office/drawing/2014/main" id="{C816B699-93B7-4EC3-A4CC-15897970D68E}"/>
                  </a:ext>
                </a:extLst>
              </p:cNvPr>
              <p:cNvSpPr txBox="1"/>
              <p:nvPr/>
            </p:nvSpPr>
            <p:spPr>
              <a:xfrm>
                <a:off x="5792932" y="3998548"/>
                <a:ext cx="3513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baseline="-25000" dirty="0"/>
                  <a:t>Δ</a:t>
                </a:r>
                <a:r>
                  <a:rPr lang="az-Cyrl-AZ" b="1" baseline="-25000" dirty="0"/>
                  <a:t>ѳ</a:t>
                </a:r>
                <a:endParaRPr lang="pt-BR" b="1" baseline="-25000" dirty="0"/>
              </a:p>
            </p:txBody>
          </p:sp>
          <p:cxnSp>
            <p:nvCxnSpPr>
              <p:cNvPr id="481" name="Conector reto 80">
                <a:extLst>
                  <a:ext uri="{FF2B5EF4-FFF2-40B4-BE49-F238E27FC236}">
                    <a16:creationId xmlns:a16="http://schemas.microsoft.com/office/drawing/2014/main" id="{B786D633-3663-4445-A8F9-2081E1FB5712}"/>
                  </a:ext>
                </a:extLst>
              </p:cNvPr>
              <p:cNvCxnSpPr/>
              <p:nvPr/>
            </p:nvCxnSpPr>
            <p:spPr>
              <a:xfrm flipV="1">
                <a:off x="1466942" y="3821036"/>
                <a:ext cx="320566" cy="677916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Conector reto 81">
                <a:extLst>
                  <a:ext uri="{FF2B5EF4-FFF2-40B4-BE49-F238E27FC236}">
                    <a16:creationId xmlns:a16="http://schemas.microsoft.com/office/drawing/2014/main" id="{51D21366-E5DD-4FF7-818E-649028D28AC4}"/>
                  </a:ext>
                </a:extLst>
              </p:cNvPr>
              <p:cNvCxnSpPr/>
              <p:nvPr/>
            </p:nvCxnSpPr>
            <p:spPr>
              <a:xfrm flipV="1">
                <a:off x="1724438" y="3826291"/>
                <a:ext cx="320566" cy="677916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Conector reto 82">
                <a:extLst>
                  <a:ext uri="{FF2B5EF4-FFF2-40B4-BE49-F238E27FC236}">
                    <a16:creationId xmlns:a16="http://schemas.microsoft.com/office/drawing/2014/main" id="{56D8EF83-71C4-4D21-A9A6-5E267EA9552A}"/>
                  </a:ext>
                </a:extLst>
              </p:cNvPr>
              <p:cNvCxnSpPr/>
              <p:nvPr/>
            </p:nvCxnSpPr>
            <p:spPr>
              <a:xfrm flipV="1">
                <a:off x="1761232" y="3920883"/>
                <a:ext cx="215455" cy="0"/>
              </a:xfrm>
              <a:prstGeom prst="line">
                <a:avLst/>
              </a:prstGeom>
              <a:noFill/>
              <a:ln w="19050">
                <a:prstDash val="solid"/>
                <a:headEnd type="none" w="med" len="med"/>
                <a:tailEnd type="arrow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4" name="CaixaDeTexto 83">
                <a:extLst>
                  <a:ext uri="{FF2B5EF4-FFF2-40B4-BE49-F238E27FC236}">
                    <a16:creationId xmlns:a16="http://schemas.microsoft.com/office/drawing/2014/main" id="{B2154762-36AF-4000-906C-5DF89D939A05}"/>
                  </a:ext>
                </a:extLst>
              </p:cNvPr>
              <p:cNvSpPr txBox="1"/>
              <p:nvPr/>
            </p:nvSpPr>
            <p:spPr>
              <a:xfrm>
                <a:off x="1988084" y="3729070"/>
                <a:ext cx="33855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b="1" baseline="-25000" dirty="0"/>
                  <a:t>Δ</a:t>
                </a:r>
                <a:r>
                  <a:rPr lang="pt-BR" b="1" baseline="-25000" dirty="0"/>
                  <a:t>L</a:t>
                </a:r>
              </a:p>
            </p:txBody>
          </p:sp>
          <p:sp>
            <p:nvSpPr>
              <p:cNvPr id="485" name="Elipse 84">
                <a:extLst>
                  <a:ext uri="{FF2B5EF4-FFF2-40B4-BE49-F238E27FC236}">
                    <a16:creationId xmlns:a16="http://schemas.microsoft.com/office/drawing/2014/main" id="{AB8E8902-3898-45FA-982F-37B53097723D}"/>
                  </a:ext>
                </a:extLst>
              </p:cNvPr>
              <p:cNvSpPr/>
              <p:nvPr/>
            </p:nvSpPr>
            <p:spPr>
              <a:xfrm>
                <a:off x="4572851" y="4510928"/>
                <a:ext cx="378372" cy="483475"/>
              </a:xfrm>
              <a:prstGeom prst="ellipse">
                <a:avLst/>
              </a:prstGeom>
              <a:gradFill flip="none" rotWithShape="1">
                <a:gsLst>
                  <a:gs pos="53000">
                    <a:schemeClr val="bg1">
                      <a:lumMod val="85000"/>
                    </a:schemeClr>
                  </a:gs>
                  <a:gs pos="0">
                    <a:schemeClr val="tx1">
                      <a:lumMod val="65000"/>
                      <a:lumOff val="3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1"/>
                <a:tileRect/>
              </a:gra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6" name="Conector reto 180">
                <a:extLst>
                  <a:ext uri="{FF2B5EF4-FFF2-40B4-BE49-F238E27FC236}">
                    <a16:creationId xmlns:a16="http://schemas.microsoft.com/office/drawing/2014/main" id="{9A8C7042-20D5-4AEF-8CBC-12C6651E26C2}"/>
                  </a:ext>
                </a:extLst>
              </p:cNvPr>
              <p:cNvCxnSpPr/>
              <p:nvPr/>
            </p:nvCxnSpPr>
            <p:spPr>
              <a:xfrm flipV="1">
                <a:off x="4745643" y="4995275"/>
                <a:ext cx="900000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Conector reto 182">
                <a:extLst>
                  <a:ext uri="{FF2B5EF4-FFF2-40B4-BE49-F238E27FC236}">
                    <a16:creationId xmlns:a16="http://schemas.microsoft.com/office/drawing/2014/main" id="{9AA3334D-CDAA-40F9-BAC5-093F3777EA6E}"/>
                  </a:ext>
                </a:extLst>
              </p:cNvPr>
              <p:cNvCxnSpPr/>
              <p:nvPr/>
            </p:nvCxnSpPr>
            <p:spPr>
              <a:xfrm flipV="1">
                <a:off x="4752158" y="5446353"/>
                <a:ext cx="900000" cy="0"/>
              </a:xfrm>
              <a:prstGeom prst="line">
                <a:avLst/>
              </a:prstGeom>
              <a:noFill/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Conector reto 183">
                <a:extLst>
                  <a:ext uri="{FF2B5EF4-FFF2-40B4-BE49-F238E27FC236}">
                    <a16:creationId xmlns:a16="http://schemas.microsoft.com/office/drawing/2014/main" id="{92CD9EB5-9791-4AB8-A3AA-BE0461DB85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71373" y="4988959"/>
                <a:ext cx="0" cy="457394"/>
              </a:xfrm>
              <a:prstGeom prst="line">
                <a:avLst/>
              </a:prstGeom>
              <a:noFill/>
              <a:ln w="19050">
                <a:prstDash val="solid"/>
                <a:headEnd type="arrow" w="med" len="med"/>
                <a:tailEnd type="arrow" w="med" len="me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9" name="CaixaDeTexto 186">
                <a:extLst>
                  <a:ext uri="{FF2B5EF4-FFF2-40B4-BE49-F238E27FC236}">
                    <a16:creationId xmlns:a16="http://schemas.microsoft.com/office/drawing/2014/main" id="{BEED3BCF-CE53-41E4-9807-6B09B5B200A2}"/>
                  </a:ext>
                </a:extLst>
              </p:cNvPr>
              <p:cNvSpPr txBox="1"/>
              <p:nvPr/>
            </p:nvSpPr>
            <p:spPr>
              <a:xfrm>
                <a:off x="5424614" y="5022818"/>
                <a:ext cx="34336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b="1" baseline="-25000" dirty="0"/>
                  <a:t>Ep</a:t>
                </a:r>
              </a:p>
            </p:txBody>
          </p:sp>
        </p:grpSp>
        <p:cxnSp>
          <p:nvCxnSpPr>
            <p:cNvPr id="446" name="Conector reto 11">
              <a:extLst>
                <a:ext uri="{FF2B5EF4-FFF2-40B4-BE49-F238E27FC236}">
                  <a16:creationId xmlns:a16="http://schemas.microsoft.com/office/drawing/2014/main" id="{0D1CB573-9814-4C7A-AAA0-7D9FD8F81E46}"/>
                </a:ext>
              </a:extLst>
            </p:cNvPr>
            <p:cNvCxnSpPr/>
            <p:nvPr/>
          </p:nvCxnSpPr>
          <p:spPr>
            <a:xfrm flipV="1">
              <a:off x="3114280" y="1193544"/>
              <a:ext cx="1188000" cy="151525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Conector reto 12">
              <a:extLst>
                <a:ext uri="{FF2B5EF4-FFF2-40B4-BE49-F238E27FC236}">
                  <a16:creationId xmlns:a16="http://schemas.microsoft.com/office/drawing/2014/main" id="{509A4587-C54D-48AA-A18F-BD31AD4D560A}"/>
                </a:ext>
              </a:extLst>
            </p:cNvPr>
            <p:cNvCxnSpPr/>
            <p:nvPr/>
          </p:nvCxnSpPr>
          <p:spPr>
            <a:xfrm>
              <a:off x="3584297" y="1926618"/>
              <a:ext cx="1440000" cy="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8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0146" y="904389"/>
              <a:ext cx="0" cy="2016000"/>
            </a:xfrm>
            <a:prstGeom prst="line">
              <a:avLst/>
            </a:prstGeom>
            <a:ln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49" name="CaixaDeTexto 32">
              <a:extLst>
                <a:ext uri="{FF2B5EF4-FFF2-40B4-BE49-F238E27FC236}">
                  <a16:creationId xmlns:a16="http://schemas.microsoft.com/office/drawing/2014/main" id="{4AE2AD74-6F30-439C-A712-1A6367C12FAE}"/>
                </a:ext>
              </a:extLst>
            </p:cNvPr>
            <p:cNvSpPr txBox="1"/>
            <p:nvPr/>
          </p:nvSpPr>
          <p:spPr>
            <a:xfrm>
              <a:off x="3524070" y="1688421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</p:grpSp>
      <p:grpSp>
        <p:nvGrpSpPr>
          <p:cNvPr id="490" name="Agrupar 173">
            <a:extLst>
              <a:ext uri="{FF2B5EF4-FFF2-40B4-BE49-F238E27FC236}">
                <a16:creationId xmlns:a16="http://schemas.microsoft.com/office/drawing/2014/main" id="{F2D47306-62D8-4D77-B598-259696ED0D7F}"/>
              </a:ext>
            </a:extLst>
          </p:cNvPr>
          <p:cNvGrpSpPr/>
          <p:nvPr/>
        </p:nvGrpSpPr>
        <p:grpSpPr>
          <a:xfrm>
            <a:off x="534203" y="3891974"/>
            <a:ext cx="3985824" cy="2365604"/>
            <a:chOff x="2739457" y="3588007"/>
            <a:chExt cx="3985824" cy="2365604"/>
          </a:xfrm>
        </p:grpSpPr>
        <p:cxnSp>
          <p:nvCxnSpPr>
            <p:cNvPr id="491" name="Conector reto 154">
              <a:extLst>
                <a:ext uri="{FF2B5EF4-FFF2-40B4-BE49-F238E27FC236}">
                  <a16:creationId xmlns:a16="http://schemas.microsoft.com/office/drawing/2014/main" id="{6DE63415-1A66-42E3-8BF1-C80E1AEBBA0E}"/>
                </a:ext>
              </a:extLst>
            </p:cNvPr>
            <p:cNvCxnSpPr>
              <a:cxnSpLocks/>
              <a:stCxn id="541" idx="7"/>
              <a:endCxn id="509" idx="3"/>
            </p:cNvCxnSpPr>
            <p:nvPr/>
          </p:nvCxnSpPr>
          <p:spPr>
            <a:xfrm flipV="1">
              <a:off x="5199616" y="4095673"/>
              <a:ext cx="492407" cy="196029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2" name="Conector reto 158">
              <a:extLst>
                <a:ext uri="{FF2B5EF4-FFF2-40B4-BE49-F238E27FC236}">
                  <a16:creationId xmlns:a16="http://schemas.microsoft.com/office/drawing/2014/main" id="{757D8FB7-0637-4679-A510-48C3D41EA68C}"/>
                </a:ext>
              </a:extLst>
            </p:cNvPr>
            <p:cNvCxnSpPr>
              <a:cxnSpLocks/>
              <a:stCxn id="539" idx="7"/>
              <a:endCxn id="507" idx="3"/>
            </p:cNvCxnSpPr>
            <p:nvPr/>
          </p:nvCxnSpPr>
          <p:spPr>
            <a:xfrm flipV="1">
              <a:off x="3277823" y="4095673"/>
              <a:ext cx="492407" cy="196029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3" name="Conector reto 161">
              <a:extLst>
                <a:ext uri="{FF2B5EF4-FFF2-40B4-BE49-F238E27FC236}">
                  <a16:creationId xmlns:a16="http://schemas.microsoft.com/office/drawing/2014/main" id="{4CC5CA08-C452-46B7-92B3-4FFBBD648DC9}"/>
                </a:ext>
              </a:extLst>
            </p:cNvPr>
            <p:cNvCxnSpPr>
              <a:cxnSpLocks/>
              <a:stCxn id="542" idx="7"/>
              <a:endCxn id="510" idx="3"/>
            </p:cNvCxnSpPr>
            <p:nvPr/>
          </p:nvCxnSpPr>
          <p:spPr>
            <a:xfrm flipV="1">
              <a:off x="5672978" y="5025470"/>
              <a:ext cx="492407" cy="592269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4" name="Conector reto 162">
              <a:extLst>
                <a:ext uri="{FF2B5EF4-FFF2-40B4-BE49-F238E27FC236}">
                  <a16:creationId xmlns:a16="http://schemas.microsoft.com/office/drawing/2014/main" id="{508EC5AC-CF3A-4158-BC58-93563761B487}"/>
                </a:ext>
              </a:extLst>
            </p:cNvPr>
            <p:cNvCxnSpPr>
              <a:cxnSpLocks/>
              <a:stCxn id="540" idx="7"/>
              <a:endCxn id="508" idx="3"/>
            </p:cNvCxnSpPr>
            <p:nvPr/>
          </p:nvCxnSpPr>
          <p:spPr>
            <a:xfrm flipV="1">
              <a:off x="3751185" y="5025470"/>
              <a:ext cx="492407" cy="592269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5" name="Conector reto 112">
              <a:extLst>
                <a:ext uri="{FF2B5EF4-FFF2-40B4-BE49-F238E27FC236}">
                  <a16:creationId xmlns:a16="http://schemas.microsoft.com/office/drawing/2014/main" id="{FD2D8D43-1D3B-4AB0-8C46-E000EAB569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5033" y="4057477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6" name="Conector reto 114">
              <a:extLst>
                <a:ext uri="{FF2B5EF4-FFF2-40B4-BE49-F238E27FC236}">
                  <a16:creationId xmlns:a16="http://schemas.microsoft.com/office/drawing/2014/main" id="{A8FCBF2B-21BC-4A2F-8348-0B9FEBA576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1183" y="4978885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Conector reto 115">
              <a:extLst>
                <a:ext uri="{FF2B5EF4-FFF2-40B4-BE49-F238E27FC236}">
                  <a16:creationId xmlns:a16="http://schemas.microsoft.com/office/drawing/2014/main" id="{C012919B-4BF4-45CE-9B3B-EA763986E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3069" y="4028271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Conector reto 116">
              <a:extLst>
                <a:ext uri="{FF2B5EF4-FFF2-40B4-BE49-F238E27FC236}">
                  <a16:creationId xmlns:a16="http://schemas.microsoft.com/office/drawing/2014/main" id="{C32BDE6F-5237-4ACC-80C2-0E16742E9D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9219" y="4949679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9" name="Forma Livre: Forma 110">
              <a:extLst>
                <a:ext uri="{FF2B5EF4-FFF2-40B4-BE49-F238E27FC236}">
                  <a16:creationId xmlns:a16="http://schemas.microsoft.com/office/drawing/2014/main" id="{027581B8-3A38-43AE-AB4C-5AD0FB5F126D}"/>
                </a:ext>
              </a:extLst>
            </p:cNvPr>
            <p:cNvSpPr/>
            <p:nvPr/>
          </p:nvSpPr>
          <p:spPr>
            <a:xfrm>
              <a:off x="5745008" y="3588007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0" name="Forma Livre: Forma 111">
              <a:extLst>
                <a:ext uri="{FF2B5EF4-FFF2-40B4-BE49-F238E27FC236}">
                  <a16:creationId xmlns:a16="http://schemas.microsoft.com/office/drawing/2014/main" id="{CB8798E6-C636-4168-B79E-AA1149AF7549}"/>
                </a:ext>
              </a:extLst>
            </p:cNvPr>
            <p:cNvSpPr/>
            <p:nvPr/>
          </p:nvSpPr>
          <p:spPr>
            <a:xfrm>
              <a:off x="6223180" y="4947373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1" name="Forma Livre: Forma 108">
              <a:extLst>
                <a:ext uri="{FF2B5EF4-FFF2-40B4-BE49-F238E27FC236}">
                  <a16:creationId xmlns:a16="http://schemas.microsoft.com/office/drawing/2014/main" id="{7EE867E1-5D20-4F0A-929D-008A01014678}"/>
                </a:ext>
              </a:extLst>
            </p:cNvPr>
            <p:cNvSpPr/>
            <p:nvPr/>
          </p:nvSpPr>
          <p:spPr>
            <a:xfrm>
              <a:off x="3813126" y="3600722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2" name="Forma Livre: Forma 109">
              <a:extLst>
                <a:ext uri="{FF2B5EF4-FFF2-40B4-BE49-F238E27FC236}">
                  <a16:creationId xmlns:a16="http://schemas.microsoft.com/office/drawing/2014/main" id="{79CEDDB3-0FD4-4C49-B702-99A7D108A028}"/>
                </a:ext>
              </a:extLst>
            </p:cNvPr>
            <p:cNvSpPr/>
            <p:nvPr/>
          </p:nvSpPr>
          <p:spPr>
            <a:xfrm>
              <a:off x="4291298" y="4960088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03" name="Conector reto 106">
              <a:extLst>
                <a:ext uri="{FF2B5EF4-FFF2-40B4-BE49-F238E27FC236}">
                  <a16:creationId xmlns:a16="http://schemas.microsoft.com/office/drawing/2014/main" id="{15FB4412-C14A-46B9-847C-C4F5B53FA0CA}"/>
                </a:ext>
              </a:extLst>
            </p:cNvPr>
            <p:cNvCxnSpPr>
              <a:cxnSpLocks/>
            </p:cNvCxnSpPr>
            <p:nvPr/>
          </p:nvCxnSpPr>
          <p:spPr>
            <a:xfrm>
              <a:off x="4315144" y="4978885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4" name="Forma Livre: Forma 107">
              <a:extLst>
                <a:ext uri="{FF2B5EF4-FFF2-40B4-BE49-F238E27FC236}">
                  <a16:creationId xmlns:a16="http://schemas.microsoft.com/office/drawing/2014/main" id="{3B0AA128-86D9-433E-853B-25B5EAE5842E}"/>
                </a:ext>
              </a:extLst>
            </p:cNvPr>
            <p:cNvSpPr/>
            <p:nvPr/>
          </p:nvSpPr>
          <p:spPr>
            <a:xfrm>
              <a:off x="5703063" y="4064135"/>
              <a:ext cx="516518" cy="90000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5" name="Conector reto 104">
              <a:extLst>
                <a:ext uri="{FF2B5EF4-FFF2-40B4-BE49-F238E27FC236}">
                  <a16:creationId xmlns:a16="http://schemas.microsoft.com/office/drawing/2014/main" id="{25BF241B-2C6F-4842-8067-E41A1A0FA46B}"/>
                </a:ext>
              </a:extLst>
            </p:cNvPr>
            <p:cNvCxnSpPr>
              <a:cxnSpLocks/>
            </p:cNvCxnSpPr>
            <p:nvPr/>
          </p:nvCxnSpPr>
          <p:spPr>
            <a:xfrm>
              <a:off x="3844817" y="4045338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06" name="Forma Livre: Forma 103">
              <a:extLst>
                <a:ext uri="{FF2B5EF4-FFF2-40B4-BE49-F238E27FC236}">
                  <a16:creationId xmlns:a16="http://schemas.microsoft.com/office/drawing/2014/main" id="{E49A0C80-DE3F-4614-9CEE-864C1DAE28A0}"/>
                </a:ext>
              </a:extLst>
            </p:cNvPr>
            <p:cNvSpPr/>
            <p:nvPr/>
          </p:nvSpPr>
          <p:spPr>
            <a:xfrm>
              <a:off x="3774780" y="4075818"/>
              <a:ext cx="516518" cy="90000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Fluxograma: Conector 97">
              <a:extLst>
                <a:ext uri="{FF2B5EF4-FFF2-40B4-BE49-F238E27FC236}">
                  <a16:creationId xmlns:a16="http://schemas.microsoft.com/office/drawing/2014/main" id="{E9016BCE-6A20-4E92-8C01-FC32EC9C5107}"/>
                </a:ext>
              </a:extLst>
            </p:cNvPr>
            <p:cNvSpPr/>
            <p:nvPr/>
          </p:nvSpPr>
          <p:spPr>
            <a:xfrm>
              <a:off x="3750934" y="3983208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8" name="Fluxograma: Conector 99">
              <a:extLst>
                <a:ext uri="{FF2B5EF4-FFF2-40B4-BE49-F238E27FC236}">
                  <a16:creationId xmlns:a16="http://schemas.microsoft.com/office/drawing/2014/main" id="{E8B28186-3673-4354-AEC7-FD80A5474D0C}"/>
                </a:ext>
              </a:extLst>
            </p:cNvPr>
            <p:cNvSpPr/>
            <p:nvPr/>
          </p:nvSpPr>
          <p:spPr>
            <a:xfrm>
              <a:off x="4224296" y="4913005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9" name="Fluxograma: Conector 101">
              <a:extLst>
                <a:ext uri="{FF2B5EF4-FFF2-40B4-BE49-F238E27FC236}">
                  <a16:creationId xmlns:a16="http://schemas.microsoft.com/office/drawing/2014/main" id="{548CE0B0-D8D2-464B-926B-808D5EBB855C}"/>
                </a:ext>
              </a:extLst>
            </p:cNvPr>
            <p:cNvSpPr/>
            <p:nvPr/>
          </p:nvSpPr>
          <p:spPr>
            <a:xfrm>
              <a:off x="5672727" y="3983208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0" name="Fluxograma: Conector 102">
              <a:extLst>
                <a:ext uri="{FF2B5EF4-FFF2-40B4-BE49-F238E27FC236}">
                  <a16:creationId xmlns:a16="http://schemas.microsoft.com/office/drawing/2014/main" id="{732DEF0F-8E75-4355-A905-21177F325965}"/>
                </a:ext>
              </a:extLst>
            </p:cNvPr>
            <p:cNvSpPr/>
            <p:nvPr/>
          </p:nvSpPr>
          <p:spPr>
            <a:xfrm>
              <a:off x="6146089" y="4913005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11" name="Conector reto 121">
              <a:extLst>
                <a:ext uri="{FF2B5EF4-FFF2-40B4-BE49-F238E27FC236}">
                  <a16:creationId xmlns:a16="http://schemas.microsoft.com/office/drawing/2014/main" id="{F293F605-719D-4813-BE3E-9826BC0EE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32245" y="4198266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2" name="Conector reto 122">
              <a:extLst>
                <a:ext uri="{FF2B5EF4-FFF2-40B4-BE49-F238E27FC236}">
                  <a16:creationId xmlns:a16="http://schemas.microsoft.com/office/drawing/2014/main" id="{89C0FAA1-03F0-472E-9279-201ABE5AC7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395" y="5287314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3" name="Conector reto 123">
              <a:extLst>
                <a:ext uri="{FF2B5EF4-FFF2-40B4-BE49-F238E27FC236}">
                  <a16:creationId xmlns:a16="http://schemas.microsoft.com/office/drawing/2014/main" id="{426A5F8A-CD1C-471E-89C6-82E74584B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0281" y="4169060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4" name="Conector reto 124">
              <a:extLst>
                <a:ext uri="{FF2B5EF4-FFF2-40B4-BE49-F238E27FC236}">
                  <a16:creationId xmlns:a16="http://schemas.microsoft.com/office/drawing/2014/main" id="{D4BA75D6-D282-448F-A2A7-D5946AF13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6431" y="5258108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5" name="Forma Livre: Forma 125">
              <a:extLst>
                <a:ext uri="{FF2B5EF4-FFF2-40B4-BE49-F238E27FC236}">
                  <a16:creationId xmlns:a16="http://schemas.microsoft.com/office/drawing/2014/main" id="{C0F51944-0452-4A02-A153-60B16C4F905F}"/>
                </a:ext>
              </a:extLst>
            </p:cNvPr>
            <p:cNvSpPr/>
            <p:nvPr/>
          </p:nvSpPr>
          <p:spPr>
            <a:xfrm>
              <a:off x="5452220" y="3728796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6" name="Forma Livre: Forma 126">
              <a:extLst>
                <a:ext uri="{FF2B5EF4-FFF2-40B4-BE49-F238E27FC236}">
                  <a16:creationId xmlns:a16="http://schemas.microsoft.com/office/drawing/2014/main" id="{FE44FA04-6579-483D-80A4-F37AAD471067}"/>
                </a:ext>
              </a:extLst>
            </p:cNvPr>
            <p:cNvSpPr/>
            <p:nvPr/>
          </p:nvSpPr>
          <p:spPr>
            <a:xfrm>
              <a:off x="5930392" y="5278662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7" name="Forma Livre: Forma 127">
              <a:extLst>
                <a:ext uri="{FF2B5EF4-FFF2-40B4-BE49-F238E27FC236}">
                  <a16:creationId xmlns:a16="http://schemas.microsoft.com/office/drawing/2014/main" id="{6D5856A5-0F2D-42BC-80AF-CC8A9B46243A}"/>
                </a:ext>
              </a:extLst>
            </p:cNvPr>
            <p:cNvSpPr/>
            <p:nvPr/>
          </p:nvSpPr>
          <p:spPr>
            <a:xfrm>
              <a:off x="3520338" y="3741511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8" name="Forma Livre: Forma 128">
              <a:extLst>
                <a:ext uri="{FF2B5EF4-FFF2-40B4-BE49-F238E27FC236}">
                  <a16:creationId xmlns:a16="http://schemas.microsoft.com/office/drawing/2014/main" id="{E5057CFC-0C74-4F83-A49A-7308D0130D82}"/>
                </a:ext>
              </a:extLst>
            </p:cNvPr>
            <p:cNvSpPr/>
            <p:nvPr/>
          </p:nvSpPr>
          <p:spPr>
            <a:xfrm>
              <a:off x="3998510" y="5291377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19" name="Conector reto 129">
              <a:extLst>
                <a:ext uri="{FF2B5EF4-FFF2-40B4-BE49-F238E27FC236}">
                  <a16:creationId xmlns:a16="http://schemas.microsoft.com/office/drawing/2014/main" id="{A8A8AC06-D75F-4CBD-ACFD-78FDD3D90217}"/>
                </a:ext>
              </a:extLst>
            </p:cNvPr>
            <p:cNvCxnSpPr>
              <a:cxnSpLocks/>
            </p:cNvCxnSpPr>
            <p:nvPr/>
          </p:nvCxnSpPr>
          <p:spPr>
            <a:xfrm>
              <a:off x="4022356" y="5287314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0" name="Forma Livre: Forma 130">
              <a:extLst>
                <a:ext uri="{FF2B5EF4-FFF2-40B4-BE49-F238E27FC236}">
                  <a16:creationId xmlns:a16="http://schemas.microsoft.com/office/drawing/2014/main" id="{07B3ED27-9F50-4992-B0BD-824489270B7B}"/>
                </a:ext>
              </a:extLst>
            </p:cNvPr>
            <p:cNvSpPr/>
            <p:nvPr/>
          </p:nvSpPr>
          <p:spPr>
            <a:xfrm>
              <a:off x="5410275" y="4204924"/>
              <a:ext cx="516518" cy="108000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1" name="Conector reto 131">
              <a:extLst>
                <a:ext uri="{FF2B5EF4-FFF2-40B4-BE49-F238E27FC236}">
                  <a16:creationId xmlns:a16="http://schemas.microsoft.com/office/drawing/2014/main" id="{CF38A760-1883-4FD8-8D57-16E3C286306A}"/>
                </a:ext>
              </a:extLst>
            </p:cNvPr>
            <p:cNvCxnSpPr>
              <a:cxnSpLocks/>
            </p:cNvCxnSpPr>
            <p:nvPr/>
          </p:nvCxnSpPr>
          <p:spPr>
            <a:xfrm>
              <a:off x="3552029" y="4186127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22" name="Forma Livre: Forma 132">
              <a:extLst>
                <a:ext uri="{FF2B5EF4-FFF2-40B4-BE49-F238E27FC236}">
                  <a16:creationId xmlns:a16="http://schemas.microsoft.com/office/drawing/2014/main" id="{A9EDDCCF-75E8-40D1-AFB4-EA18292E329F}"/>
                </a:ext>
              </a:extLst>
            </p:cNvPr>
            <p:cNvSpPr/>
            <p:nvPr/>
          </p:nvSpPr>
          <p:spPr>
            <a:xfrm>
              <a:off x="3481992" y="4208987"/>
              <a:ext cx="516518" cy="108000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Fluxograma: Conector 133">
              <a:extLst>
                <a:ext uri="{FF2B5EF4-FFF2-40B4-BE49-F238E27FC236}">
                  <a16:creationId xmlns:a16="http://schemas.microsoft.com/office/drawing/2014/main" id="{BE9A93CA-6075-4432-8DB7-EE61D73C6F53}"/>
                </a:ext>
              </a:extLst>
            </p:cNvPr>
            <p:cNvSpPr/>
            <p:nvPr/>
          </p:nvSpPr>
          <p:spPr>
            <a:xfrm>
              <a:off x="3458146" y="4123997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4" name="Fluxograma: Conector 134">
              <a:extLst>
                <a:ext uri="{FF2B5EF4-FFF2-40B4-BE49-F238E27FC236}">
                  <a16:creationId xmlns:a16="http://schemas.microsoft.com/office/drawing/2014/main" id="{9BA63D21-89BC-48C8-8CFF-401A30F208C7}"/>
                </a:ext>
              </a:extLst>
            </p:cNvPr>
            <p:cNvSpPr/>
            <p:nvPr/>
          </p:nvSpPr>
          <p:spPr>
            <a:xfrm>
              <a:off x="3931508" y="5221434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5" name="Fluxograma: Conector 135">
              <a:extLst>
                <a:ext uri="{FF2B5EF4-FFF2-40B4-BE49-F238E27FC236}">
                  <a16:creationId xmlns:a16="http://schemas.microsoft.com/office/drawing/2014/main" id="{75A8D3FC-3F0C-4C81-BE57-544E8BE528B3}"/>
                </a:ext>
              </a:extLst>
            </p:cNvPr>
            <p:cNvSpPr/>
            <p:nvPr/>
          </p:nvSpPr>
          <p:spPr>
            <a:xfrm>
              <a:off x="5379939" y="4123997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6" name="Fluxograma: Conector 136">
              <a:extLst>
                <a:ext uri="{FF2B5EF4-FFF2-40B4-BE49-F238E27FC236}">
                  <a16:creationId xmlns:a16="http://schemas.microsoft.com/office/drawing/2014/main" id="{26B10491-68DB-44AE-BA6C-3B36967A7BA6}"/>
                </a:ext>
              </a:extLst>
            </p:cNvPr>
            <p:cNvSpPr/>
            <p:nvPr/>
          </p:nvSpPr>
          <p:spPr>
            <a:xfrm>
              <a:off x="5853301" y="5221434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527" name="Conector reto 138">
              <a:extLst>
                <a:ext uri="{FF2B5EF4-FFF2-40B4-BE49-F238E27FC236}">
                  <a16:creationId xmlns:a16="http://schemas.microsoft.com/office/drawing/2014/main" id="{0F8B6E44-752A-4EF1-8E87-5935B22F48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9457" y="4346675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8" name="Conector reto 139">
              <a:extLst>
                <a:ext uri="{FF2B5EF4-FFF2-40B4-BE49-F238E27FC236}">
                  <a16:creationId xmlns:a16="http://schemas.microsoft.com/office/drawing/2014/main" id="{BF395C05-B174-4BC7-A142-B1BD2AA9C4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5607" y="5664323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9" name="Conector reto 140">
              <a:extLst>
                <a:ext uri="{FF2B5EF4-FFF2-40B4-BE49-F238E27FC236}">
                  <a16:creationId xmlns:a16="http://schemas.microsoft.com/office/drawing/2014/main" id="{375682D1-8C90-496F-A628-9F7D528D9D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7493" y="4317469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0" name="Conector reto 141">
              <a:extLst>
                <a:ext uri="{FF2B5EF4-FFF2-40B4-BE49-F238E27FC236}">
                  <a16:creationId xmlns:a16="http://schemas.microsoft.com/office/drawing/2014/main" id="{81BCCDF6-F00D-4525-9FCF-D681F0EE79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3643" y="5635117"/>
              <a:ext cx="456062" cy="6210"/>
            </a:xfrm>
            <a:prstGeom prst="line">
              <a:avLst/>
            </a:pr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1" name="Forma Livre: Forma 142">
              <a:extLst>
                <a:ext uri="{FF2B5EF4-FFF2-40B4-BE49-F238E27FC236}">
                  <a16:creationId xmlns:a16="http://schemas.microsoft.com/office/drawing/2014/main" id="{A1929C2B-2D87-4DAE-9454-5AAA54382EFB}"/>
                </a:ext>
              </a:extLst>
            </p:cNvPr>
            <p:cNvSpPr/>
            <p:nvPr/>
          </p:nvSpPr>
          <p:spPr>
            <a:xfrm>
              <a:off x="5159432" y="3877205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2" name="Forma Livre: Forma 143">
              <a:extLst>
                <a:ext uri="{FF2B5EF4-FFF2-40B4-BE49-F238E27FC236}">
                  <a16:creationId xmlns:a16="http://schemas.microsoft.com/office/drawing/2014/main" id="{3EA31193-4DB1-4925-B423-36F68F4C40D3}"/>
                </a:ext>
              </a:extLst>
            </p:cNvPr>
            <p:cNvSpPr/>
            <p:nvPr/>
          </p:nvSpPr>
          <p:spPr>
            <a:xfrm>
              <a:off x="5637604" y="5655671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3" name="Forma Livre: Forma 144">
              <a:extLst>
                <a:ext uri="{FF2B5EF4-FFF2-40B4-BE49-F238E27FC236}">
                  <a16:creationId xmlns:a16="http://schemas.microsoft.com/office/drawing/2014/main" id="{D77B9255-288C-4C9C-8A50-F8B54754FD0C}"/>
                </a:ext>
              </a:extLst>
            </p:cNvPr>
            <p:cNvSpPr/>
            <p:nvPr/>
          </p:nvSpPr>
          <p:spPr>
            <a:xfrm>
              <a:off x="3227550" y="3889920"/>
              <a:ext cx="184558" cy="461394"/>
            </a:xfrm>
            <a:custGeom>
              <a:avLst/>
              <a:gdLst>
                <a:gd name="connsiteX0" fmla="*/ 0 w 184558"/>
                <a:gd name="connsiteY0" fmla="*/ 461394 h 461394"/>
                <a:gd name="connsiteX1" fmla="*/ 50334 w 184558"/>
                <a:gd name="connsiteY1" fmla="*/ 293614 h 461394"/>
                <a:gd name="connsiteX2" fmla="*/ 109057 w 184558"/>
                <a:gd name="connsiteY2" fmla="*/ 142612 h 461394"/>
                <a:gd name="connsiteX3" fmla="*/ 184558 w 184558"/>
                <a:gd name="connsiteY3" fmla="*/ 0 h 461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558" h="461394">
                  <a:moveTo>
                    <a:pt x="0" y="461394"/>
                  </a:moveTo>
                  <a:cubicBezTo>
                    <a:pt x="16079" y="404069"/>
                    <a:pt x="32158" y="346744"/>
                    <a:pt x="50334" y="293614"/>
                  </a:cubicBezTo>
                  <a:cubicBezTo>
                    <a:pt x="68510" y="240484"/>
                    <a:pt x="86686" y="191548"/>
                    <a:pt x="109057" y="142612"/>
                  </a:cubicBezTo>
                  <a:cubicBezTo>
                    <a:pt x="131428" y="93676"/>
                    <a:pt x="151002" y="20972"/>
                    <a:pt x="184558" y="0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4" name="Forma Livre: Forma 145">
              <a:extLst>
                <a:ext uri="{FF2B5EF4-FFF2-40B4-BE49-F238E27FC236}">
                  <a16:creationId xmlns:a16="http://schemas.microsoft.com/office/drawing/2014/main" id="{0E036EC6-B4C1-4AEB-819D-3FE5B7029EE0}"/>
                </a:ext>
              </a:extLst>
            </p:cNvPr>
            <p:cNvSpPr/>
            <p:nvPr/>
          </p:nvSpPr>
          <p:spPr>
            <a:xfrm>
              <a:off x="3705722" y="5668386"/>
              <a:ext cx="478173" cy="285225"/>
            </a:xfrm>
            <a:custGeom>
              <a:avLst/>
              <a:gdLst>
                <a:gd name="connsiteX0" fmla="*/ 0 w 478173"/>
                <a:gd name="connsiteY0" fmla="*/ 0 h 285225"/>
                <a:gd name="connsiteX1" fmla="*/ 201336 w 478173"/>
                <a:gd name="connsiteY1" fmla="*/ 176168 h 285225"/>
                <a:gd name="connsiteX2" fmla="*/ 478173 w 478173"/>
                <a:gd name="connsiteY2" fmla="*/ 285225 h 285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8173" h="285225">
                  <a:moveTo>
                    <a:pt x="0" y="0"/>
                  </a:moveTo>
                  <a:cubicBezTo>
                    <a:pt x="60820" y="64315"/>
                    <a:pt x="121641" y="128631"/>
                    <a:pt x="201336" y="176168"/>
                  </a:cubicBezTo>
                  <a:cubicBezTo>
                    <a:pt x="281031" y="223705"/>
                    <a:pt x="379602" y="254465"/>
                    <a:pt x="478173" y="285225"/>
                  </a:cubicBezTo>
                </a:path>
              </a:pathLst>
            </a:custGeom>
            <a:ln w="28575">
              <a:solidFill>
                <a:srgbClr val="C00000"/>
              </a:solidFill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35" name="Conector reto 146">
              <a:extLst>
                <a:ext uri="{FF2B5EF4-FFF2-40B4-BE49-F238E27FC236}">
                  <a16:creationId xmlns:a16="http://schemas.microsoft.com/office/drawing/2014/main" id="{B21F8DA5-6059-42E7-A40C-A9EE4A5F8C4A}"/>
                </a:ext>
              </a:extLst>
            </p:cNvPr>
            <p:cNvCxnSpPr>
              <a:cxnSpLocks/>
            </p:cNvCxnSpPr>
            <p:nvPr/>
          </p:nvCxnSpPr>
          <p:spPr>
            <a:xfrm>
              <a:off x="3729568" y="5664323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6" name="Forma Livre: Forma 147">
              <a:extLst>
                <a:ext uri="{FF2B5EF4-FFF2-40B4-BE49-F238E27FC236}">
                  <a16:creationId xmlns:a16="http://schemas.microsoft.com/office/drawing/2014/main" id="{D168A9ED-689D-429A-BF78-9A5BAD41175F}"/>
                </a:ext>
              </a:extLst>
            </p:cNvPr>
            <p:cNvSpPr/>
            <p:nvPr/>
          </p:nvSpPr>
          <p:spPr>
            <a:xfrm>
              <a:off x="5117487" y="4330473"/>
              <a:ext cx="516518" cy="133385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7" name="Conector reto 148">
              <a:extLst>
                <a:ext uri="{FF2B5EF4-FFF2-40B4-BE49-F238E27FC236}">
                  <a16:creationId xmlns:a16="http://schemas.microsoft.com/office/drawing/2014/main" id="{C5C88136-4F2C-4510-B120-4330FFDFB31E}"/>
                </a:ext>
              </a:extLst>
            </p:cNvPr>
            <p:cNvCxnSpPr>
              <a:cxnSpLocks/>
            </p:cNvCxnSpPr>
            <p:nvPr/>
          </p:nvCxnSpPr>
          <p:spPr>
            <a:xfrm>
              <a:off x="3259241" y="4334536"/>
              <a:ext cx="1869855" cy="375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38" name="Forma Livre: Forma 149">
              <a:extLst>
                <a:ext uri="{FF2B5EF4-FFF2-40B4-BE49-F238E27FC236}">
                  <a16:creationId xmlns:a16="http://schemas.microsoft.com/office/drawing/2014/main" id="{664DBD15-F73D-4A3C-BB8E-6B28C9843F2C}"/>
                </a:ext>
              </a:extLst>
            </p:cNvPr>
            <p:cNvSpPr/>
            <p:nvPr/>
          </p:nvSpPr>
          <p:spPr>
            <a:xfrm>
              <a:off x="3189204" y="4334536"/>
              <a:ext cx="516518" cy="1333850"/>
            </a:xfrm>
            <a:custGeom>
              <a:avLst/>
              <a:gdLst>
                <a:gd name="connsiteX0" fmla="*/ 38346 w 516518"/>
                <a:gd name="connsiteY0" fmla="*/ 0 h 1333850"/>
                <a:gd name="connsiteX1" fmla="*/ 4790 w 516518"/>
                <a:gd name="connsiteY1" fmla="*/ 478172 h 1333850"/>
                <a:gd name="connsiteX2" fmla="*/ 130625 w 516518"/>
                <a:gd name="connsiteY2" fmla="*/ 931178 h 1333850"/>
                <a:gd name="connsiteX3" fmla="*/ 516518 w 516518"/>
                <a:gd name="connsiteY3" fmla="*/ 1333850 h 133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6518" h="1333850">
                  <a:moveTo>
                    <a:pt x="38346" y="0"/>
                  </a:moveTo>
                  <a:cubicBezTo>
                    <a:pt x="13878" y="161488"/>
                    <a:pt x="-10590" y="322976"/>
                    <a:pt x="4790" y="478172"/>
                  </a:cubicBezTo>
                  <a:cubicBezTo>
                    <a:pt x="20170" y="633368"/>
                    <a:pt x="45337" y="788565"/>
                    <a:pt x="130625" y="931178"/>
                  </a:cubicBezTo>
                  <a:cubicBezTo>
                    <a:pt x="215913" y="1073791"/>
                    <a:pt x="366215" y="1203820"/>
                    <a:pt x="516518" y="1333850"/>
                  </a:cubicBezTo>
                </a:path>
              </a:pathLst>
            </a:custGeom>
            <a:ln w="28575">
              <a:solidFill>
                <a:srgbClr val="C00000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Fluxograma: Conector 150">
              <a:extLst>
                <a:ext uri="{FF2B5EF4-FFF2-40B4-BE49-F238E27FC236}">
                  <a16:creationId xmlns:a16="http://schemas.microsoft.com/office/drawing/2014/main" id="{26F5E331-7AD7-46BC-A516-566B97C1F95D}"/>
                </a:ext>
              </a:extLst>
            </p:cNvPr>
            <p:cNvSpPr/>
            <p:nvPr/>
          </p:nvSpPr>
          <p:spPr>
            <a:xfrm>
              <a:off x="3165358" y="4272406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0" name="Fluxograma: Conector 151">
              <a:extLst>
                <a:ext uri="{FF2B5EF4-FFF2-40B4-BE49-F238E27FC236}">
                  <a16:creationId xmlns:a16="http://schemas.microsoft.com/office/drawing/2014/main" id="{04E5E493-CD5F-488F-93F4-C6367E2BDC43}"/>
                </a:ext>
              </a:extLst>
            </p:cNvPr>
            <p:cNvSpPr/>
            <p:nvPr/>
          </p:nvSpPr>
          <p:spPr>
            <a:xfrm>
              <a:off x="3638720" y="5598443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1" name="Fluxograma: Conector 152">
              <a:extLst>
                <a:ext uri="{FF2B5EF4-FFF2-40B4-BE49-F238E27FC236}">
                  <a16:creationId xmlns:a16="http://schemas.microsoft.com/office/drawing/2014/main" id="{D69EC8FF-81B4-4D33-B417-D34539B0B5E2}"/>
                </a:ext>
              </a:extLst>
            </p:cNvPr>
            <p:cNvSpPr/>
            <p:nvPr/>
          </p:nvSpPr>
          <p:spPr>
            <a:xfrm>
              <a:off x="5087151" y="4272406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2" name="Fluxograma: Conector 153">
              <a:extLst>
                <a:ext uri="{FF2B5EF4-FFF2-40B4-BE49-F238E27FC236}">
                  <a16:creationId xmlns:a16="http://schemas.microsoft.com/office/drawing/2014/main" id="{2D093E76-6CAA-4CC2-980D-8DE2CB119E41}"/>
                </a:ext>
              </a:extLst>
            </p:cNvPr>
            <p:cNvSpPr/>
            <p:nvPr/>
          </p:nvSpPr>
          <p:spPr>
            <a:xfrm>
              <a:off x="5560513" y="5598443"/>
              <a:ext cx="131761" cy="131761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 sz="1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43" name="Texto Explicativo 2 (Sem Bordas) 171">
            <a:extLst>
              <a:ext uri="{FF2B5EF4-FFF2-40B4-BE49-F238E27FC236}">
                <a16:creationId xmlns:a16="http://schemas.microsoft.com/office/drawing/2014/main" id="{49575ADD-1DDF-4628-8A3F-709FFD9D7387}"/>
              </a:ext>
            </a:extLst>
          </p:cNvPr>
          <p:cNvSpPr/>
          <p:nvPr/>
        </p:nvSpPr>
        <p:spPr>
          <a:xfrm>
            <a:off x="2030906" y="3518688"/>
            <a:ext cx="1105643" cy="41473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35021"/>
              <a:gd name="adj6" fmla="val -81799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8900000" scaled="1"/>
            <a:tileRect/>
          </a:gradFill>
          <a:ln w="28575">
            <a:solidFill>
              <a:srgbClr val="C00000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1400" dirty="0" err="1">
                <a:solidFill>
                  <a:schemeClr val="tx1"/>
                </a:solidFill>
              </a:rPr>
              <a:t>Multilayer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shell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model</a:t>
            </a:r>
            <a:endParaRPr lang="pt-BR" sz="1400" dirty="0">
              <a:solidFill>
                <a:schemeClr val="tx1"/>
              </a:solidFill>
            </a:endParaRPr>
          </a:p>
        </p:txBody>
      </p:sp>
      <p:grpSp>
        <p:nvGrpSpPr>
          <p:cNvPr id="544" name="Group 543">
            <a:extLst>
              <a:ext uri="{FF2B5EF4-FFF2-40B4-BE49-F238E27FC236}">
                <a16:creationId xmlns:a16="http://schemas.microsoft.com/office/drawing/2014/main" id="{46759297-754C-4D76-A35C-42EF7F074799}"/>
              </a:ext>
            </a:extLst>
          </p:cNvPr>
          <p:cNvGrpSpPr/>
          <p:nvPr/>
        </p:nvGrpSpPr>
        <p:grpSpPr>
          <a:xfrm>
            <a:off x="900591" y="2016902"/>
            <a:ext cx="876122" cy="992980"/>
            <a:chOff x="900591" y="2156948"/>
            <a:chExt cx="876122" cy="992980"/>
          </a:xfrm>
        </p:grpSpPr>
        <p:cxnSp>
          <p:nvCxnSpPr>
            <p:cNvPr id="545" name="Straight Connector 50">
              <a:extLst>
                <a:ext uri="{FF2B5EF4-FFF2-40B4-BE49-F238E27FC236}">
                  <a16:creationId xmlns:a16="http://schemas.microsoft.com/office/drawing/2014/main" id="{C830AF64-0E87-4B4D-B0CD-FFFB81A7E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922" y="2800115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546" name="Arc 82">
              <a:extLst>
                <a:ext uri="{FF2B5EF4-FFF2-40B4-BE49-F238E27FC236}">
                  <a16:creationId xmlns:a16="http://schemas.microsoft.com/office/drawing/2014/main" id="{43BC9467-C629-474F-B187-8E53B0ADEF87}"/>
                </a:ext>
              </a:extLst>
            </p:cNvPr>
            <p:cNvSpPr/>
            <p:nvPr/>
          </p:nvSpPr>
          <p:spPr>
            <a:xfrm>
              <a:off x="900591" y="2235528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7" name="Arc 92">
              <a:extLst>
                <a:ext uri="{FF2B5EF4-FFF2-40B4-BE49-F238E27FC236}">
                  <a16:creationId xmlns:a16="http://schemas.microsoft.com/office/drawing/2014/main" id="{D5A62DA2-2F4D-4EC2-A220-99ECDD7C7F1A}"/>
                </a:ext>
              </a:extLst>
            </p:cNvPr>
            <p:cNvSpPr/>
            <p:nvPr/>
          </p:nvSpPr>
          <p:spPr>
            <a:xfrm>
              <a:off x="1148538" y="2233147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8" name="Arc 93">
              <a:extLst>
                <a:ext uri="{FF2B5EF4-FFF2-40B4-BE49-F238E27FC236}">
                  <a16:creationId xmlns:a16="http://schemas.microsoft.com/office/drawing/2014/main" id="{B4EB4943-5EA7-4CD1-85DF-2B1DE4F72779}"/>
                </a:ext>
              </a:extLst>
            </p:cNvPr>
            <p:cNvSpPr/>
            <p:nvPr/>
          </p:nvSpPr>
          <p:spPr>
            <a:xfrm>
              <a:off x="979372" y="2165203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9" name="Arc 94">
              <a:extLst>
                <a:ext uri="{FF2B5EF4-FFF2-40B4-BE49-F238E27FC236}">
                  <a16:creationId xmlns:a16="http://schemas.microsoft.com/office/drawing/2014/main" id="{80FF20D3-B2E7-405D-A7B1-E040B6687556}"/>
                </a:ext>
              </a:extLst>
            </p:cNvPr>
            <p:cNvSpPr/>
            <p:nvPr/>
          </p:nvSpPr>
          <p:spPr>
            <a:xfrm>
              <a:off x="1232808" y="2156948"/>
              <a:ext cx="543905" cy="914400"/>
            </a:xfrm>
            <a:prstGeom prst="arc">
              <a:avLst>
                <a:gd name="adj1" fmla="val 7057535"/>
                <a:gd name="adj2" fmla="val 9595968"/>
              </a:avLst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50" name="Straight Connector 97">
              <a:extLst>
                <a:ext uri="{FF2B5EF4-FFF2-40B4-BE49-F238E27FC236}">
                  <a16:creationId xmlns:a16="http://schemas.microsoft.com/office/drawing/2014/main" id="{2B74143C-3AAB-429B-8E8A-0BA7DED9EF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196" y="3030547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1" name="Straight Connector 98">
              <a:extLst>
                <a:ext uri="{FF2B5EF4-FFF2-40B4-BE49-F238E27FC236}">
                  <a16:creationId xmlns:a16="http://schemas.microsoft.com/office/drawing/2014/main" id="{A4CCC241-CF25-4214-81A9-5D50F0AAB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8846" y="2959658"/>
              <a:ext cx="252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52" name="Straight Connector 99">
              <a:extLst>
                <a:ext uri="{FF2B5EF4-FFF2-40B4-BE49-F238E27FC236}">
                  <a16:creationId xmlns:a16="http://schemas.microsoft.com/office/drawing/2014/main" id="{466498F7-EDE4-457E-9667-54D8929588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148" y="2721533"/>
              <a:ext cx="288000" cy="0"/>
            </a:xfrm>
            <a:prstGeom prst="line">
              <a:avLst/>
            </a:prstGeom>
            <a:ln w="2540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553" name="Agrupar 197">
            <a:extLst>
              <a:ext uri="{FF2B5EF4-FFF2-40B4-BE49-F238E27FC236}">
                <a16:creationId xmlns:a16="http://schemas.microsoft.com/office/drawing/2014/main" id="{E19A9645-FEE8-4946-BD3E-BEF5C4814046}"/>
              </a:ext>
            </a:extLst>
          </p:cNvPr>
          <p:cNvGrpSpPr/>
          <p:nvPr/>
        </p:nvGrpSpPr>
        <p:grpSpPr>
          <a:xfrm>
            <a:off x="376330" y="3834427"/>
            <a:ext cx="3820872" cy="2403132"/>
            <a:chOff x="44124" y="3362668"/>
            <a:chExt cx="3820872" cy="2403132"/>
          </a:xfrm>
        </p:grpSpPr>
        <p:cxnSp>
          <p:nvCxnSpPr>
            <p:cNvPr id="554" name="Conector reto 184">
              <a:extLst>
                <a:ext uri="{FF2B5EF4-FFF2-40B4-BE49-F238E27FC236}">
                  <a16:creationId xmlns:a16="http://schemas.microsoft.com/office/drawing/2014/main" id="{6A976ECC-ECD5-4D58-91B1-4EF5D0948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8733" y="3674453"/>
              <a:ext cx="1346430" cy="68400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5" name="Conector reto 188">
              <a:extLst>
                <a:ext uri="{FF2B5EF4-FFF2-40B4-BE49-F238E27FC236}">
                  <a16:creationId xmlns:a16="http://schemas.microsoft.com/office/drawing/2014/main" id="{9D98F01B-161B-48CB-988C-86C6969F7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24" y="4160807"/>
              <a:ext cx="3583801" cy="0"/>
            </a:xfrm>
            <a:prstGeom prst="line">
              <a:avLst/>
            </a:prstGeom>
            <a:ln>
              <a:solidFill>
                <a:srgbClr val="0070C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6" name="Forma Livre: Forma 192">
              <a:extLst>
                <a:ext uri="{FF2B5EF4-FFF2-40B4-BE49-F238E27FC236}">
                  <a16:creationId xmlns:a16="http://schemas.microsoft.com/office/drawing/2014/main" id="{22897760-C081-43CC-903B-2A4099D1C21C}"/>
                </a:ext>
              </a:extLst>
            </p:cNvPr>
            <p:cNvSpPr/>
            <p:nvPr/>
          </p:nvSpPr>
          <p:spPr>
            <a:xfrm>
              <a:off x="2580657" y="3674453"/>
              <a:ext cx="959468" cy="2091347"/>
            </a:xfrm>
            <a:custGeom>
              <a:avLst/>
              <a:gdLst>
                <a:gd name="connsiteX0" fmla="*/ 213343 w 959468"/>
                <a:gd name="connsiteY0" fmla="*/ 0 h 2041525"/>
                <a:gd name="connsiteX1" fmla="*/ 45068 w 959468"/>
                <a:gd name="connsiteY1" fmla="*/ 434975 h 2041525"/>
                <a:gd name="connsiteX2" fmla="*/ 618 w 959468"/>
                <a:gd name="connsiteY2" fmla="*/ 889000 h 2041525"/>
                <a:gd name="connsiteX3" fmla="*/ 67293 w 959468"/>
                <a:gd name="connsiteY3" fmla="*/ 1231900 h 2041525"/>
                <a:gd name="connsiteX4" fmla="*/ 213343 w 959468"/>
                <a:gd name="connsiteY4" fmla="*/ 1492250 h 2041525"/>
                <a:gd name="connsiteX5" fmla="*/ 514968 w 959468"/>
                <a:gd name="connsiteY5" fmla="*/ 1771650 h 2041525"/>
                <a:gd name="connsiteX6" fmla="*/ 730868 w 959468"/>
                <a:gd name="connsiteY6" fmla="*/ 1946275 h 2041525"/>
                <a:gd name="connsiteX7" fmla="*/ 959468 w 959468"/>
                <a:gd name="connsiteY7" fmla="*/ 2041525 h 204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9468" h="2041525">
                  <a:moveTo>
                    <a:pt x="213343" y="0"/>
                  </a:moveTo>
                  <a:cubicBezTo>
                    <a:pt x="146932" y="143404"/>
                    <a:pt x="80522" y="286809"/>
                    <a:pt x="45068" y="434975"/>
                  </a:cubicBezTo>
                  <a:cubicBezTo>
                    <a:pt x="9614" y="583141"/>
                    <a:pt x="-3086" y="756179"/>
                    <a:pt x="618" y="889000"/>
                  </a:cubicBezTo>
                  <a:cubicBezTo>
                    <a:pt x="4322" y="1021821"/>
                    <a:pt x="31839" y="1131358"/>
                    <a:pt x="67293" y="1231900"/>
                  </a:cubicBezTo>
                  <a:cubicBezTo>
                    <a:pt x="102747" y="1332442"/>
                    <a:pt x="138731" y="1402292"/>
                    <a:pt x="213343" y="1492250"/>
                  </a:cubicBezTo>
                  <a:cubicBezTo>
                    <a:pt x="287955" y="1582208"/>
                    <a:pt x="428714" y="1695979"/>
                    <a:pt x="514968" y="1771650"/>
                  </a:cubicBezTo>
                  <a:cubicBezTo>
                    <a:pt x="601222" y="1847321"/>
                    <a:pt x="656785" y="1901296"/>
                    <a:pt x="730868" y="1946275"/>
                  </a:cubicBezTo>
                  <a:cubicBezTo>
                    <a:pt x="804951" y="1991254"/>
                    <a:pt x="882209" y="2016389"/>
                    <a:pt x="959468" y="2041525"/>
                  </a:cubicBezTo>
                </a:path>
              </a:pathLst>
            </a:custGeom>
            <a:ln>
              <a:solidFill>
                <a:srgbClr val="0070C0"/>
              </a:solidFill>
              <a:prstDash val="sysDash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CaixaDeTexto 193">
              <a:extLst>
                <a:ext uri="{FF2B5EF4-FFF2-40B4-BE49-F238E27FC236}">
                  <a16:creationId xmlns:a16="http://schemas.microsoft.com/office/drawing/2014/main" id="{AB172EA3-50B1-43FB-8435-8CF655860105}"/>
                </a:ext>
              </a:extLst>
            </p:cNvPr>
            <p:cNvSpPr txBox="1"/>
            <p:nvPr/>
          </p:nvSpPr>
          <p:spPr>
            <a:xfrm>
              <a:off x="2454149" y="3493892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rgbClr val="0070C0"/>
                  </a:solidFill>
                </a:rPr>
                <a:t>α</a:t>
              </a:r>
              <a:endParaRPr lang="pt-BR" dirty="0">
                <a:solidFill>
                  <a:srgbClr val="0070C0"/>
                </a:solidFill>
              </a:endParaRPr>
            </a:p>
          </p:txBody>
        </p:sp>
        <p:sp>
          <p:nvSpPr>
            <p:cNvPr id="558" name="CaixaDeTexto 195">
              <a:extLst>
                <a:ext uri="{FF2B5EF4-FFF2-40B4-BE49-F238E27FC236}">
                  <a16:creationId xmlns:a16="http://schemas.microsoft.com/office/drawing/2014/main" id="{8BE31473-8480-4744-B9FE-C7CBD54F07E5}"/>
                </a:ext>
              </a:extLst>
            </p:cNvPr>
            <p:cNvSpPr txBox="1"/>
            <p:nvPr/>
          </p:nvSpPr>
          <p:spPr>
            <a:xfrm>
              <a:off x="3548884" y="4075377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>
                  <a:solidFill>
                    <a:srgbClr val="0070C0"/>
                  </a:solidFill>
                </a:rPr>
                <a:t>β</a:t>
              </a:r>
              <a:endParaRPr lang="pt-BR" dirty="0">
                <a:solidFill>
                  <a:srgbClr val="0070C0"/>
                </a:solidFill>
              </a:endParaRPr>
            </a:p>
          </p:txBody>
        </p:sp>
        <p:sp>
          <p:nvSpPr>
            <p:cNvPr id="559" name="CaixaDeTexto 196">
              <a:extLst>
                <a:ext uri="{FF2B5EF4-FFF2-40B4-BE49-F238E27FC236}">
                  <a16:creationId xmlns:a16="http://schemas.microsoft.com/office/drawing/2014/main" id="{55C83AF8-CE2E-4C6B-A11C-B094A3E95E74}"/>
                </a:ext>
              </a:extLst>
            </p:cNvPr>
            <p:cNvSpPr txBox="1"/>
            <p:nvPr/>
          </p:nvSpPr>
          <p:spPr>
            <a:xfrm>
              <a:off x="3500917" y="3362668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z</a:t>
              </a:r>
              <a:endParaRPr lang="pt-BR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753C7DD6-CECC-446D-B20E-DC70E27B9471}"/>
              </a:ext>
            </a:extLst>
          </p:cNvPr>
          <p:cNvGrpSpPr/>
          <p:nvPr/>
        </p:nvGrpSpPr>
        <p:grpSpPr>
          <a:xfrm>
            <a:off x="4648187" y="3849872"/>
            <a:ext cx="1311970" cy="2513955"/>
            <a:chOff x="4652535" y="3342645"/>
            <a:chExt cx="1311970" cy="2513955"/>
          </a:xfrm>
        </p:grpSpPr>
        <p:grpSp>
          <p:nvGrpSpPr>
            <p:cNvPr id="561" name="Agrupar 243">
              <a:extLst>
                <a:ext uri="{FF2B5EF4-FFF2-40B4-BE49-F238E27FC236}">
                  <a16:creationId xmlns:a16="http://schemas.microsoft.com/office/drawing/2014/main" id="{F77E1395-199B-4A16-9272-5A10685506D7}"/>
                </a:ext>
              </a:extLst>
            </p:cNvPr>
            <p:cNvGrpSpPr/>
            <p:nvPr/>
          </p:nvGrpSpPr>
          <p:grpSpPr>
            <a:xfrm>
              <a:off x="4652535" y="3350310"/>
              <a:ext cx="1272844" cy="2254917"/>
              <a:chOff x="4917615" y="3074713"/>
              <a:chExt cx="1272844" cy="2254917"/>
            </a:xfrm>
          </p:grpSpPr>
          <p:grpSp>
            <p:nvGrpSpPr>
              <p:cNvPr id="576" name="Agrupar 241">
                <a:extLst>
                  <a:ext uri="{FF2B5EF4-FFF2-40B4-BE49-F238E27FC236}">
                    <a16:creationId xmlns:a16="http://schemas.microsoft.com/office/drawing/2014/main" id="{AC5F2E13-EC74-438A-B1A9-FF490EE97305}"/>
                  </a:ext>
                </a:extLst>
              </p:cNvPr>
              <p:cNvGrpSpPr/>
              <p:nvPr/>
            </p:nvGrpSpPr>
            <p:grpSpPr>
              <a:xfrm>
                <a:off x="5247871" y="3445774"/>
                <a:ext cx="942588" cy="1883856"/>
                <a:chOff x="5247871" y="3445774"/>
                <a:chExt cx="942588" cy="1883856"/>
              </a:xfrm>
            </p:grpSpPr>
            <p:sp>
              <p:nvSpPr>
                <p:cNvPr id="578" name="Triângulo isósceles 234">
                  <a:extLst>
                    <a:ext uri="{FF2B5EF4-FFF2-40B4-BE49-F238E27FC236}">
                      <a16:creationId xmlns:a16="http://schemas.microsoft.com/office/drawing/2014/main" id="{5CD85ABD-2835-431D-857D-DD6D301602CC}"/>
                    </a:ext>
                  </a:extLst>
                </p:cNvPr>
                <p:cNvSpPr/>
                <p:nvPr/>
              </p:nvSpPr>
              <p:spPr>
                <a:xfrm rot="5400000">
                  <a:off x="5734540" y="3339419"/>
                  <a:ext cx="130644" cy="343353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9" name="Triângulo isósceles 235">
                  <a:extLst>
                    <a:ext uri="{FF2B5EF4-FFF2-40B4-BE49-F238E27FC236}">
                      <a16:creationId xmlns:a16="http://schemas.microsoft.com/office/drawing/2014/main" id="{A22C5F11-764A-4EB3-B946-FC21C22751CC}"/>
                    </a:ext>
                  </a:extLst>
                </p:cNvPr>
                <p:cNvSpPr/>
                <p:nvPr/>
              </p:nvSpPr>
              <p:spPr>
                <a:xfrm rot="16200000">
                  <a:off x="5366647" y="3457639"/>
                  <a:ext cx="142179" cy="379732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0" name="Triângulo isósceles 236">
                  <a:extLst>
                    <a:ext uri="{FF2B5EF4-FFF2-40B4-BE49-F238E27FC236}">
                      <a16:creationId xmlns:a16="http://schemas.microsoft.com/office/drawing/2014/main" id="{74AB6AC8-EB23-4E34-A7E9-C6912C5EA11C}"/>
                    </a:ext>
                  </a:extLst>
                </p:cNvPr>
                <p:cNvSpPr/>
                <p:nvPr/>
              </p:nvSpPr>
              <p:spPr>
                <a:xfrm rot="10800000">
                  <a:off x="5265272" y="3719245"/>
                  <a:ext cx="362621" cy="379732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1" name="Triângulo isósceles 237">
                  <a:extLst>
                    <a:ext uri="{FF2B5EF4-FFF2-40B4-BE49-F238E27FC236}">
                      <a16:creationId xmlns:a16="http://schemas.microsoft.com/office/drawing/2014/main" id="{FDDED271-2F8D-46AA-B29D-5FC2AEBF97C1}"/>
                    </a:ext>
                  </a:extLst>
                </p:cNvPr>
                <p:cNvSpPr/>
                <p:nvPr/>
              </p:nvSpPr>
              <p:spPr>
                <a:xfrm>
                  <a:off x="5632312" y="4098977"/>
                  <a:ext cx="99678" cy="115307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2" name="Fluxograma: Entrada Manual 238">
                  <a:extLst>
                    <a:ext uri="{FF2B5EF4-FFF2-40B4-BE49-F238E27FC236}">
                      <a16:creationId xmlns:a16="http://schemas.microsoft.com/office/drawing/2014/main" id="{EF89899E-C959-4CF6-B3F4-0DDCD2DAF546}"/>
                    </a:ext>
                  </a:extLst>
                </p:cNvPr>
                <p:cNvSpPr/>
                <p:nvPr/>
              </p:nvSpPr>
              <p:spPr>
                <a:xfrm rot="5400000">
                  <a:off x="5365780" y="4470832"/>
                  <a:ext cx="655403" cy="131760"/>
                </a:xfrm>
                <a:prstGeom prst="flowChartManualInput">
                  <a:avLst/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3" name="Triângulo isósceles 239">
                  <a:extLst>
                    <a:ext uri="{FF2B5EF4-FFF2-40B4-BE49-F238E27FC236}">
                      <a16:creationId xmlns:a16="http://schemas.microsoft.com/office/drawing/2014/main" id="{69D652F3-E6E0-4CC5-B46F-962B4AD2363F}"/>
                    </a:ext>
                  </a:extLst>
                </p:cNvPr>
                <p:cNvSpPr/>
                <p:nvPr/>
              </p:nvSpPr>
              <p:spPr>
                <a:xfrm>
                  <a:off x="5761742" y="4859897"/>
                  <a:ext cx="428717" cy="469733"/>
                </a:xfrm>
                <a:prstGeom prst="triangle">
                  <a:avLst>
                    <a:gd name="adj" fmla="val 0"/>
                  </a:avLst>
                </a:prstGeom>
                <a:solidFill>
                  <a:schemeClr val="accent1"/>
                </a:solidFill>
                <a:ln w="19050"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4" name="Retângulo 240">
                  <a:extLst>
                    <a:ext uri="{FF2B5EF4-FFF2-40B4-BE49-F238E27FC236}">
                      <a16:creationId xmlns:a16="http://schemas.microsoft.com/office/drawing/2014/main" id="{FEEEC93E-3196-4C1C-B1B1-D72EC237A9ED}"/>
                    </a:ext>
                  </a:extLst>
                </p:cNvPr>
                <p:cNvSpPr/>
                <p:nvPr/>
              </p:nvSpPr>
              <p:spPr>
                <a:xfrm>
                  <a:off x="5632312" y="4864060"/>
                  <a:ext cx="139547" cy="458770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noFill/>
                  <a:prstDash val="solid"/>
                </a:ln>
                <a:effectLst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77" name="CaixaDeTexto 242">
                <a:extLst>
                  <a:ext uri="{FF2B5EF4-FFF2-40B4-BE49-F238E27FC236}">
                    <a16:creationId xmlns:a16="http://schemas.microsoft.com/office/drawing/2014/main" id="{EE63B69C-CC65-487F-BD90-9543A94C7B77}"/>
                  </a:ext>
                </a:extLst>
              </p:cNvPr>
              <p:cNvSpPr txBox="1"/>
              <p:nvPr/>
            </p:nvSpPr>
            <p:spPr>
              <a:xfrm>
                <a:off x="4917615" y="3074713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 = 1</a:t>
                </a:r>
              </a:p>
            </p:txBody>
          </p:sp>
        </p:grpSp>
        <p:grpSp>
          <p:nvGrpSpPr>
            <p:cNvPr id="562" name="Agrupar 249">
              <a:extLst>
                <a:ext uri="{FF2B5EF4-FFF2-40B4-BE49-F238E27FC236}">
                  <a16:creationId xmlns:a16="http://schemas.microsoft.com/office/drawing/2014/main" id="{5493BEED-6E93-415D-AB2C-272EB9C1AF8A}"/>
                </a:ext>
              </a:extLst>
            </p:cNvPr>
            <p:cNvGrpSpPr/>
            <p:nvPr/>
          </p:nvGrpSpPr>
          <p:grpSpPr>
            <a:xfrm>
              <a:off x="4804794" y="3342645"/>
              <a:ext cx="1159711" cy="2513955"/>
              <a:chOff x="5066823" y="3065100"/>
              <a:chExt cx="1159711" cy="2513955"/>
            </a:xfrm>
          </p:grpSpPr>
          <p:grpSp>
            <p:nvGrpSpPr>
              <p:cNvPr id="563" name="Agrupar 233">
                <a:extLst>
                  <a:ext uri="{FF2B5EF4-FFF2-40B4-BE49-F238E27FC236}">
                    <a16:creationId xmlns:a16="http://schemas.microsoft.com/office/drawing/2014/main" id="{B1A1BF30-9A89-427F-9D1E-6CCA75031CCD}"/>
                  </a:ext>
                </a:extLst>
              </p:cNvPr>
              <p:cNvGrpSpPr/>
              <p:nvPr/>
            </p:nvGrpSpPr>
            <p:grpSpPr>
              <a:xfrm>
                <a:off x="5066823" y="3065100"/>
                <a:ext cx="1116000" cy="2513955"/>
                <a:chOff x="5066823" y="3065100"/>
                <a:chExt cx="1116000" cy="2513955"/>
              </a:xfrm>
            </p:grpSpPr>
            <p:sp>
              <p:nvSpPr>
                <p:cNvPr id="569" name="CaixaDeTexto 206">
                  <a:extLst>
                    <a:ext uri="{FF2B5EF4-FFF2-40B4-BE49-F238E27FC236}">
                      <a16:creationId xmlns:a16="http://schemas.microsoft.com/office/drawing/2014/main" id="{AD274C44-CACC-4B29-B13C-999F33CD561D}"/>
                    </a:ext>
                  </a:extLst>
                </p:cNvPr>
                <p:cNvSpPr txBox="1"/>
                <p:nvPr/>
              </p:nvSpPr>
              <p:spPr>
                <a:xfrm>
                  <a:off x="5673438" y="3065100"/>
                  <a:ext cx="276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z</a:t>
                  </a:r>
                </a:p>
              </p:txBody>
            </p:sp>
            <p:cxnSp>
              <p:nvCxnSpPr>
                <p:cNvPr id="570" name="Conector reto 199">
                  <a:extLst>
                    <a:ext uri="{FF2B5EF4-FFF2-40B4-BE49-F238E27FC236}">
                      <a16:creationId xmlns:a16="http://schemas.microsoft.com/office/drawing/2014/main" id="{7BCEA024-9293-4E9E-9EFE-AB6ADAC43040}"/>
                    </a:ext>
                  </a:extLst>
                </p:cNvPr>
                <p:cNvCxnSpPr/>
                <p:nvPr/>
              </p:nvCxnSpPr>
              <p:spPr>
                <a:xfrm>
                  <a:off x="5624823" y="3124276"/>
                  <a:ext cx="0" cy="2454779"/>
                </a:xfrm>
                <a:prstGeom prst="line">
                  <a:avLst/>
                </a:prstGeom>
                <a:ln>
                  <a:head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Conector reto 200">
                  <a:extLst>
                    <a:ext uri="{FF2B5EF4-FFF2-40B4-BE49-F238E27FC236}">
                      <a16:creationId xmlns:a16="http://schemas.microsoft.com/office/drawing/2014/main" id="{0D820AE8-C578-4322-8AD6-FC80704911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44519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Conector reto 202">
                  <a:extLst>
                    <a:ext uri="{FF2B5EF4-FFF2-40B4-BE49-F238E27FC236}">
                      <a16:creationId xmlns:a16="http://schemas.microsoft.com/office/drawing/2014/main" id="{22014DA4-5110-40EA-99A4-58BEC4DF2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718599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Conector reto 203">
                  <a:extLst>
                    <a:ext uri="{FF2B5EF4-FFF2-40B4-BE49-F238E27FC236}">
                      <a16:creationId xmlns:a16="http://schemas.microsoft.com/office/drawing/2014/main" id="{6F564DA7-3413-4A7C-9D80-7539F2054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21012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Conector reto 204">
                  <a:extLst>
                    <a:ext uri="{FF2B5EF4-FFF2-40B4-BE49-F238E27FC236}">
                      <a16:creationId xmlns:a16="http://schemas.microsoft.com/office/drawing/2014/main" id="{4F7E27AC-B4B4-4C66-AD41-B6201C719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86103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Conector reto 205">
                  <a:extLst>
                    <a:ext uri="{FF2B5EF4-FFF2-40B4-BE49-F238E27FC236}">
                      <a16:creationId xmlns:a16="http://schemas.microsoft.com/office/drawing/2014/main" id="{97D53A6D-00A6-4EDB-B27A-B94F5D915B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532625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4" name="Fluxograma: Conector 244">
                <a:extLst>
                  <a:ext uri="{FF2B5EF4-FFF2-40B4-BE49-F238E27FC236}">
                    <a16:creationId xmlns:a16="http://schemas.microsoft.com/office/drawing/2014/main" id="{3F8DD8F5-8715-482D-BC2A-AF50DFB00BF3}"/>
                  </a:ext>
                </a:extLst>
              </p:cNvPr>
              <p:cNvSpPr/>
              <p:nvPr/>
            </p:nvSpPr>
            <p:spPr>
              <a:xfrm>
                <a:off x="5940421" y="340833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5" name="Fluxograma: Conector 245">
                <a:extLst>
                  <a:ext uri="{FF2B5EF4-FFF2-40B4-BE49-F238E27FC236}">
                    <a16:creationId xmlns:a16="http://schemas.microsoft.com/office/drawing/2014/main" id="{FAEDAF87-FB55-478E-978F-4A1631B2E534}"/>
                  </a:ext>
                </a:extLst>
              </p:cNvPr>
              <p:cNvSpPr/>
              <p:nvPr/>
            </p:nvSpPr>
            <p:spPr>
              <a:xfrm>
                <a:off x="5224688" y="3684183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6" name="Fluxograma: Conector 246">
                <a:extLst>
                  <a:ext uri="{FF2B5EF4-FFF2-40B4-BE49-F238E27FC236}">
                    <a16:creationId xmlns:a16="http://schemas.microsoft.com/office/drawing/2014/main" id="{01C4B8A5-3D35-40E3-A37A-CD013AE374CC}"/>
                  </a:ext>
                </a:extLst>
              </p:cNvPr>
              <p:cNvSpPr/>
              <p:nvPr/>
            </p:nvSpPr>
            <p:spPr>
              <a:xfrm>
                <a:off x="5695990" y="4172612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7" name="Fluxograma: Conector 247">
                <a:extLst>
                  <a:ext uri="{FF2B5EF4-FFF2-40B4-BE49-F238E27FC236}">
                    <a16:creationId xmlns:a16="http://schemas.microsoft.com/office/drawing/2014/main" id="{6F6E4756-097E-4A1D-9CAD-19D990AEC48E}"/>
                  </a:ext>
                </a:extLst>
              </p:cNvPr>
              <p:cNvSpPr/>
              <p:nvPr/>
            </p:nvSpPr>
            <p:spPr>
              <a:xfrm>
                <a:off x="5735818" y="482932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68" name="Fluxograma: Conector 248">
                <a:extLst>
                  <a:ext uri="{FF2B5EF4-FFF2-40B4-BE49-F238E27FC236}">
                    <a16:creationId xmlns:a16="http://schemas.microsoft.com/office/drawing/2014/main" id="{F61736F3-82F4-4B15-B249-DE7B178AF5A3}"/>
                  </a:ext>
                </a:extLst>
              </p:cNvPr>
              <p:cNvSpPr/>
              <p:nvPr/>
            </p:nvSpPr>
            <p:spPr>
              <a:xfrm>
                <a:off x="6154534" y="5292726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85" name="Texto Explicativo 2 (Sem Bordas) 171">
            <a:extLst>
              <a:ext uri="{FF2B5EF4-FFF2-40B4-BE49-F238E27FC236}">
                <a16:creationId xmlns:a16="http://schemas.microsoft.com/office/drawing/2014/main" id="{7558C883-4ACC-4F49-8793-F8469AED91B1}"/>
              </a:ext>
            </a:extLst>
          </p:cNvPr>
          <p:cNvSpPr/>
          <p:nvPr/>
        </p:nvSpPr>
        <p:spPr>
          <a:xfrm>
            <a:off x="5616831" y="3092422"/>
            <a:ext cx="2196148" cy="666967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80"/>
              <a:gd name="adj6" fmla="val -67855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8900000" scaled="1"/>
            <a:tileRect/>
          </a:gradFill>
          <a:ln w="28575">
            <a:solidFill>
              <a:srgbClr val="C00000"/>
            </a:solidFill>
            <a:prstDash val="soli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pt-BR" sz="1400" dirty="0">
                <a:solidFill>
                  <a:schemeClr val="tx1"/>
                </a:solidFill>
              </a:rPr>
              <a:t>Stress and displacement continuity between layers in the thickness direction</a:t>
            </a:r>
          </a:p>
        </p:txBody>
      </p:sp>
      <p:grpSp>
        <p:nvGrpSpPr>
          <p:cNvPr id="586" name="Group 585">
            <a:extLst>
              <a:ext uri="{FF2B5EF4-FFF2-40B4-BE49-F238E27FC236}">
                <a16:creationId xmlns:a16="http://schemas.microsoft.com/office/drawing/2014/main" id="{992A5129-A961-45D2-B293-1B95800771DD}"/>
              </a:ext>
            </a:extLst>
          </p:cNvPr>
          <p:cNvGrpSpPr/>
          <p:nvPr/>
        </p:nvGrpSpPr>
        <p:grpSpPr>
          <a:xfrm>
            <a:off x="6049669" y="3849872"/>
            <a:ext cx="1305575" cy="2513955"/>
            <a:chOff x="6054017" y="3342645"/>
            <a:chExt cx="1305575" cy="2513955"/>
          </a:xfrm>
        </p:grpSpPr>
        <p:grpSp>
          <p:nvGrpSpPr>
            <p:cNvPr id="587" name="Agrupar 262">
              <a:extLst>
                <a:ext uri="{FF2B5EF4-FFF2-40B4-BE49-F238E27FC236}">
                  <a16:creationId xmlns:a16="http://schemas.microsoft.com/office/drawing/2014/main" id="{FD3F0696-BD15-4AC0-BFBC-E72758930707}"/>
                </a:ext>
              </a:extLst>
            </p:cNvPr>
            <p:cNvGrpSpPr/>
            <p:nvPr/>
          </p:nvGrpSpPr>
          <p:grpSpPr>
            <a:xfrm>
              <a:off x="6054017" y="3352549"/>
              <a:ext cx="1305575" cy="2269449"/>
              <a:chOff x="4917615" y="3074713"/>
              <a:chExt cx="1305575" cy="2269449"/>
            </a:xfrm>
          </p:grpSpPr>
          <p:sp>
            <p:nvSpPr>
              <p:cNvPr id="602" name="CaixaDeTexto 250">
                <a:extLst>
                  <a:ext uri="{FF2B5EF4-FFF2-40B4-BE49-F238E27FC236}">
                    <a16:creationId xmlns:a16="http://schemas.microsoft.com/office/drawing/2014/main" id="{F253451B-E381-4107-B702-6A4098A45E95}"/>
                  </a:ext>
                </a:extLst>
              </p:cNvPr>
              <p:cNvSpPr txBox="1"/>
              <p:nvPr/>
            </p:nvSpPr>
            <p:spPr>
              <a:xfrm>
                <a:off x="4917615" y="3074713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 = 2</a:t>
                </a:r>
              </a:p>
            </p:txBody>
          </p:sp>
          <p:sp>
            <p:nvSpPr>
              <p:cNvPr id="603" name="Forma Livre: Forma 261">
                <a:extLst>
                  <a:ext uri="{FF2B5EF4-FFF2-40B4-BE49-F238E27FC236}">
                    <a16:creationId xmlns:a16="http://schemas.microsoft.com/office/drawing/2014/main" id="{A7BDDC2D-0CE6-420C-BF3E-75AD611A9A4D}"/>
                  </a:ext>
                </a:extLst>
              </p:cNvPr>
              <p:cNvSpPr/>
              <p:nvPr/>
            </p:nvSpPr>
            <p:spPr>
              <a:xfrm>
                <a:off x="5624513" y="4852641"/>
                <a:ext cx="598677" cy="491521"/>
              </a:xfrm>
              <a:custGeom>
                <a:avLst/>
                <a:gdLst>
                  <a:gd name="connsiteX0" fmla="*/ 0 w 598677"/>
                  <a:gd name="connsiteY0" fmla="*/ 7490 h 491521"/>
                  <a:gd name="connsiteX1" fmla="*/ 128587 w 598677"/>
                  <a:gd name="connsiteY1" fmla="*/ 9872 h 491521"/>
                  <a:gd name="connsiteX2" fmla="*/ 154781 w 598677"/>
                  <a:gd name="connsiteY2" fmla="*/ 17015 h 491521"/>
                  <a:gd name="connsiteX3" fmla="*/ 100012 w 598677"/>
                  <a:gd name="connsiteY3" fmla="*/ 217040 h 491521"/>
                  <a:gd name="connsiteX4" fmla="*/ 561975 w 598677"/>
                  <a:gd name="connsiteY4" fmla="*/ 471834 h 491521"/>
                  <a:gd name="connsiteX5" fmla="*/ 569118 w 598677"/>
                  <a:gd name="connsiteY5" fmla="*/ 474215 h 491521"/>
                  <a:gd name="connsiteX6" fmla="*/ 2381 w 598677"/>
                  <a:gd name="connsiteY6" fmla="*/ 476597 h 491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8677" h="491521">
                    <a:moveTo>
                      <a:pt x="0" y="7490"/>
                    </a:moveTo>
                    <a:cubicBezTo>
                      <a:pt x="51395" y="7887"/>
                      <a:pt x="102790" y="8285"/>
                      <a:pt x="128587" y="9872"/>
                    </a:cubicBezTo>
                    <a:cubicBezTo>
                      <a:pt x="154384" y="11459"/>
                      <a:pt x="159544" y="-17513"/>
                      <a:pt x="154781" y="17015"/>
                    </a:cubicBezTo>
                    <a:cubicBezTo>
                      <a:pt x="150019" y="51543"/>
                      <a:pt x="32146" y="141237"/>
                      <a:pt x="100012" y="217040"/>
                    </a:cubicBezTo>
                    <a:cubicBezTo>
                      <a:pt x="167878" y="292843"/>
                      <a:pt x="561975" y="471834"/>
                      <a:pt x="561975" y="471834"/>
                    </a:cubicBezTo>
                    <a:cubicBezTo>
                      <a:pt x="640159" y="514696"/>
                      <a:pt x="569118" y="474215"/>
                      <a:pt x="569118" y="474215"/>
                    </a:cubicBezTo>
                    <a:lnTo>
                      <a:pt x="2381" y="476597"/>
                    </a:ln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4" name="Forma Livre: Forma 260">
                <a:extLst>
                  <a:ext uri="{FF2B5EF4-FFF2-40B4-BE49-F238E27FC236}">
                    <a16:creationId xmlns:a16="http://schemas.microsoft.com/office/drawing/2014/main" id="{A5E52315-827C-4DC5-805B-30B81D1F8AB4}"/>
                  </a:ext>
                </a:extLst>
              </p:cNvPr>
              <p:cNvSpPr/>
              <p:nvPr/>
            </p:nvSpPr>
            <p:spPr>
              <a:xfrm>
                <a:off x="5629275" y="4188250"/>
                <a:ext cx="374164" cy="684827"/>
              </a:xfrm>
              <a:custGeom>
                <a:avLst/>
                <a:gdLst>
                  <a:gd name="connsiteX0" fmla="*/ 0 w 374164"/>
                  <a:gd name="connsiteY0" fmla="*/ 21800 h 684827"/>
                  <a:gd name="connsiteX1" fmla="*/ 90488 w 374164"/>
                  <a:gd name="connsiteY1" fmla="*/ 24181 h 684827"/>
                  <a:gd name="connsiteX2" fmla="*/ 109538 w 374164"/>
                  <a:gd name="connsiteY2" fmla="*/ 21800 h 684827"/>
                  <a:gd name="connsiteX3" fmla="*/ 373856 w 374164"/>
                  <a:gd name="connsiteY3" fmla="*/ 326600 h 684827"/>
                  <a:gd name="connsiteX4" fmla="*/ 161925 w 374164"/>
                  <a:gd name="connsiteY4" fmla="*/ 657594 h 684827"/>
                  <a:gd name="connsiteX5" fmla="*/ 126206 w 374164"/>
                  <a:gd name="connsiteY5" fmla="*/ 667119 h 684827"/>
                  <a:gd name="connsiteX6" fmla="*/ 0 w 374164"/>
                  <a:gd name="connsiteY6" fmla="*/ 674263 h 684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4164" h="684827">
                    <a:moveTo>
                      <a:pt x="0" y="21800"/>
                    </a:moveTo>
                    <a:lnTo>
                      <a:pt x="90488" y="24181"/>
                    </a:lnTo>
                    <a:cubicBezTo>
                      <a:pt x="108744" y="24181"/>
                      <a:pt x="62310" y="-28603"/>
                      <a:pt x="109538" y="21800"/>
                    </a:cubicBezTo>
                    <a:cubicBezTo>
                      <a:pt x="156766" y="72203"/>
                      <a:pt x="365125" y="220634"/>
                      <a:pt x="373856" y="326600"/>
                    </a:cubicBezTo>
                    <a:cubicBezTo>
                      <a:pt x="382587" y="432566"/>
                      <a:pt x="203200" y="600841"/>
                      <a:pt x="161925" y="657594"/>
                    </a:cubicBezTo>
                    <a:cubicBezTo>
                      <a:pt x="120650" y="714347"/>
                      <a:pt x="153193" y="664341"/>
                      <a:pt x="126206" y="667119"/>
                    </a:cubicBezTo>
                    <a:cubicBezTo>
                      <a:pt x="99219" y="669897"/>
                      <a:pt x="49609" y="672080"/>
                      <a:pt x="0" y="674263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5" name="Forma Livre: Forma 257">
                <a:extLst>
                  <a:ext uri="{FF2B5EF4-FFF2-40B4-BE49-F238E27FC236}">
                    <a16:creationId xmlns:a16="http://schemas.microsoft.com/office/drawing/2014/main" id="{9A36CECF-9AD0-4E88-9970-87DACD4C2328}"/>
                  </a:ext>
                </a:extLst>
              </p:cNvPr>
              <p:cNvSpPr/>
              <p:nvPr/>
            </p:nvSpPr>
            <p:spPr>
              <a:xfrm>
                <a:off x="5624513" y="3843338"/>
                <a:ext cx="377242" cy="379311"/>
              </a:xfrm>
              <a:custGeom>
                <a:avLst/>
                <a:gdLst>
                  <a:gd name="connsiteX0" fmla="*/ 0 w 377242"/>
                  <a:gd name="connsiteY0" fmla="*/ 0 h 379311"/>
                  <a:gd name="connsiteX1" fmla="*/ 376237 w 377242"/>
                  <a:gd name="connsiteY1" fmla="*/ 147637 h 379311"/>
                  <a:gd name="connsiteX2" fmla="*/ 109537 w 377242"/>
                  <a:gd name="connsiteY2" fmla="*/ 361950 h 379311"/>
                  <a:gd name="connsiteX3" fmla="*/ 80962 w 377242"/>
                  <a:gd name="connsiteY3" fmla="*/ 366712 h 379311"/>
                  <a:gd name="connsiteX4" fmla="*/ 9525 w 377242"/>
                  <a:gd name="connsiteY4" fmla="*/ 366712 h 379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242" h="379311">
                    <a:moveTo>
                      <a:pt x="0" y="0"/>
                    </a:moveTo>
                    <a:cubicBezTo>
                      <a:pt x="178990" y="43656"/>
                      <a:pt x="357981" y="87312"/>
                      <a:pt x="376237" y="147637"/>
                    </a:cubicBezTo>
                    <a:cubicBezTo>
                      <a:pt x="394493" y="207962"/>
                      <a:pt x="158750" y="325438"/>
                      <a:pt x="109537" y="361950"/>
                    </a:cubicBezTo>
                    <a:cubicBezTo>
                      <a:pt x="60325" y="398463"/>
                      <a:pt x="97631" y="365918"/>
                      <a:pt x="80962" y="366712"/>
                    </a:cubicBezTo>
                    <a:cubicBezTo>
                      <a:pt x="64293" y="367506"/>
                      <a:pt x="36909" y="367109"/>
                      <a:pt x="9525" y="366712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6" name="Triângulo isósceles 255">
                <a:extLst>
                  <a:ext uri="{FF2B5EF4-FFF2-40B4-BE49-F238E27FC236}">
                    <a16:creationId xmlns:a16="http://schemas.microsoft.com/office/drawing/2014/main" id="{94B94EED-638B-45C1-A577-0A4EC9461E0C}"/>
                  </a:ext>
                </a:extLst>
              </p:cNvPr>
              <p:cNvSpPr/>
              <p:nvPr/>
            </p:nvSpPr>
            <p:spPr>
              <a:xfrm rot="16200000">
                <a:off x="5314433" y="3403537"/>
                <a:ext cx="204787" cy="415373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 w="19050">
                <a:noFill/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7" name="Triângulo isósceles 252">
                <a:extLst>
                  <a:ext uri="{FF2B5EF4-FFF2-40B4-BE49-F238E27FC236}">
                    <a16:creationId xmlns:a16="http://schemas.microsoft.com/office/drawing/2014/main" id="{8335C52C-69F1-4C38-BFA7-9E0C83C0B650}"/>
                  </a:ext>
                </a:extLst>
              </p:cNvPr>
              <p:cNvSpPr/>
              <p:nvPr/>
            </p:nvSpPr>
            <p:spPr>
              <a:xfrm rot="5400000">
                <a:off x="5760498" y="3308729"/>
                <a:ext cx="72002" cy="343353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8" name="Forma Livre: Forma 253">
                <a:extLst>
                  <a:ext uri="{FF2B5EF4-FFF2-40B4-BE49-F238E27FC236}">
                    <a16:creationId xmlns:a16="http://schemas.microsoft.com/office/drawing/2014/main" id="{D1249DD9-18B8-429A-AD2E-E90778F7B771}"/>
                  </a:ext>
                </a:extLst>
              </p:cNvPr>
              <p:cNvSpPr/>
              <p:nvPr/>
            </p:nvSpPr>
            <p:spPr>
              <a:xfrm>
                <a:off x="5109435" y="3519488"/>
                <a:ext cx="515078" cy="204787"/>
              </a:xfrm>
              <a:custGeom>
                <a:avLst/>
                <a:gdLst>
                  <a:gd name="connsiteX0" fmla="*/ 515078 w 515078"/>
                  <a:gd name="connsiteY0" fmla="*/ 0 h 204787"/>
                  <a:gd name="connsiteX1" fmla="*/ 115028 w 515078"/>
                  <a:gd name="connsiteY1" fmla="*/ 76200 h 204787"/>
                  <a:gd name="connsiteX2" fmla="*/ 728 w 515078"/>
                  <a:gd name="connsiteY2" fmla="*/ 138112 h 204787"/>
                  <a:gd name="connsiteX3" fmla="*/ 153128 w 515078"/>
                  <a:gd name="connsiteY3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5078" h="204787">
                    <a:moveTo>
                      <a:pt x="515078" y="0"/>
                    </a:moveTo>
                    <a:cubicBezTo>
                      <a:pt x="357915" y="26590"/>
                      <a:pt x="200753" y="53181"/>
                      <a:pt x="115028" y="76200"/>
                    </a:cubicBezTo>
                    <a:cubicBezTo>
                      <a:pt x="29303" y="99219"/>
                      <a:pt x="-5622" y="116681"/>
                      <a:pt x="728" y="138112"/>
                    </a:cubicBezTo>
                    <a:cubicBezTo>
                      <a:pt x="7078" y="159543"/>
                      <a:pt x="84072" y="177799"/>
                      <a:pt x="153128" y="204787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609" name="Triângulo isósceles 258">
                <a:extLst>
                  <a:ext uri="{FF2B5EF4-FFF2-40B4-BE49-F238E27FC236}">
                    <a16:creationId xmlns:a16="http://schemas.microsoft.com/office/drawing/2014/main" id="{E21D2430-96AB-4134-9920-9E7F93F41671}"/>
                  </a:ext>
                </a:extLst>
              </p:cNvPr>
              <p:cNvSpPr/>
              <p:nvPr/>
            </p:nvSpPr>
            <p:spPr>
              <a:xfrm rot="10800000">
                <a:off x="5253311" y="3722350"/>
                <a:ext cx="362621" cy="120988"/>
              </a:xfrm>
              <a:prstGeom prst="triangle">
                <a:avLst>
                  <a:gd name="adj" fmla="val 0"/>
                </a:avLst>
              </a:pr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8" name="Agrupar 249">
              <a:extLst>
                <a:ext uri="{FF2B5EF4-FFF2-40B4-BE49-F238E27FC236}">
                  <a16:creationId xmlns:a16="http://schemas.microsoft.com/office/drawing/2014/main" id="{632201EC-D881-4A8B-A3E0-DC9238BA9264}"/>
                </a:ext>
              </a:extLst>
            </p:cNvPr>
            <p:cNvGrpSpPr/>
            <p:nvPr/>
          </p:nvGrpSpPr>
          <p:grpSpPr>
            <a:xfrm>
              <a:off x="6196129" y="3342645"/>
              <a:ext cx="1159711" cy="2513955"/>
              <a:chOff x="5066823" y="3065100"/>
              <a:chExt cx="1159711" cy="2513955"/>
            </a:xfrm>
          </p:grpSpPr>
          <p:grpSp>
            <p:nvGrpSpPr>
              <p:cNvPr id="589" name="Agrupar 233">
                <a:extLst>
                  <a:ext uri="{FF2B5EF4-FFF2-40B4-BE49-F238E27FC236}">
                    <a16:creationId xmlns:a16="http://schemas.microsoft.com/office/drawing/2014/main" id="{50F2D485-53C1-419B-82FF-5149D3013571}"/>
                  </a:ext>
                </a:extLst>
              </p:cNvPr>
              <p:cNvGrpSpPr/>
              <p:nvPr/>
            </p:nvGrpSpPr>
            <p:grpSpPr>
              <a:xfrm>
                <a:off x="5066823" y="3065100"/>
                <a:ext cx="1116000" cy="2513955"/>
                <a:chOff x="5066823" y="3065100"/>
                <a:chExt cx="1116000" cy="2513955"/>
              </a:xfrm>
            </p:grpSpPr>
            <p:sp>
              <p:nvSpPr>
                <p:cNvPr id="595" name="CaixaDeTexto 206">
                  <a:extLst>
                    <a:ext uri="{FF2B5EF4-FFF2-40B4-BE49-F238E27FC236}">
                      <a16:creationId xmlns:a16="http://schemas.microsoft.com/office/drawing/2014/main" id="{A4BDF679-DFF9-4BF8-8FC9-717AB1650B5C}"/>
                    </a:ext>
                  </a:extLst>
                </p:cNvPr>
                <p:cNvSpPr txBox="1"/>
                <p:nvPr/>
              </p:nvSpPr>
              <p:spPr>
                <a:xfrm>
                  <a:off x="5673438" y="3065100"/>
                  <a:ext cx="276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z</a:t>
                  </a:r>
                </a:p>
              </p:txBody>
            </p:sp>
            <p:cxnSp>
              <p:nvCxnSpPr>
                <p:cNvPr id="596" name="Conector reto 199">
                  <a:extLst>
                    <a:ext uri="{FF2B5EF4-FFF2-40B4-BE49-F238E27FC236}">
                      <a16:creationId xmlns:a16="http://schemas.microsoft.com/office/drawing/2014/main" id="{E9E07E8B-A2EB-413D-97A2-3ADCA2B2883F}"/>
                    </a:ext>
                  </a:extLst>
                </p:cNvPr>
                <p:cNvCxnSpPr/>
                <p:nvPr/>
              </p:nvCxnSpPr>
              <p:spPr>
                <a:xfrm>
                  <a:off x="5624823" y="3124276"/>
                  <a:ext cx="0" cy="2454779"/>
                </a:xfrm>
                <a:prstGeom prst="line">
                  <a:avLst/>
                </a:prstGeom>
                <a:ln>
                  <a:head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Conector reto 200">
                  <a:extLst>
                    <a:ext uri="{FF2B5EF4-FFF2-40B4-BE49-F238E27FC236}">
                      <a16:creationId xmlns:a16="http://schemas.microsoft.com/office/drawing/2014/main" id="{BFE3B9C6-69FF-4BB6-89FC-FF00AA2005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44519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Conector reto 202">
                  <a:extLst>
                    <a:ext uri="{FF2B5EF4-FFF2-40B4-BE49-F238E27FC236}">
                      <a16:creationId xmlns:a16="http://schemas.microsoft.com/office/drawing/2014/main" id="{4F302618-80CB-4109-A960-080CC0E40E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718599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Conector reto 203">
                  <a:extLst>
                    <a:ext uri="{FF2B5EF4-FFF2-40B4-BE49-F238E27FC236}">
                      <a16:creationId xmlns:a16="http://schemas.microsoft.com/office/drawing/2014/main" id="{E56C7C06-EDCA-40F5-A13E-2285AAD3CB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21012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Conector reto 204">
                  <a:extLst>
                    <a:ext uri="{FF2B5EF4-FFF2-40B4-BE49-F238E27FC236}">
                      <a16:creationId xmlns:a16="http://schemas.microsoft.com/office/drawing/2014/main" id="{D5EBECE3-0F13-4197-B9ED-AD625639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86103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Conector reto 205">
                  <a:extLst>
                    <a:ext uri="{FF2B5EF4-FFF2-40B4-BE49-F238E27FC236}">
                      <a16:creationId xmlns:a16="http://schemas.microsoft.com/office/drawing/2014/main" id="{E7824112-8026-4549-BE88-45FA39B133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532625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0" name="Fluxograma: Conector 244">
                <a:extLst>
                  <a:ext uri="{FF2B5EF4-FFF2-40B4-BE49-F238E27FC236}">
                    <a16:creationId xmlns:a16="http://schemas.microsoft.com/office/drawing/2014/main" id="{810D7623-9445-456F-91E2-4F30457DCFEA}"/>
                  </a:ext>
                </a:extLst>
              </p:cNvPr>
              <p:cNvSpPr/>
              <p:nvPr/>
            </p:nvSpPr>
            <p:spPr>
              <a:xfrm>
                <a:off x="5940421" y="340833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1" name="Fluxograma: Conector 245">
                <a:extLst>
                  <a:ext uri="{FF2B5EF4-FFF2-40B4-BE49-F238E27FC236}">
                    <a16:creationId xmlns:a16="http://schemas.microsoft.com/office/drawing/2014/main" id="{D7185874-3945-44F2-9810-8E3FF0F11F2F}"/>
                  </a:ext>
                </a:extLst>
              </p:cNvPr>
              <p:cNvSpPr/>
              <p:nvPr/>
            </p:nvSpPr>
            <p:spPr>
              <a:xfrm>
                <a:off x="5224688" y="3684183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2" name="Fluxograma: Conector 246">
                <a:extLst>
                  <a:ext uri="{FF2B5EF4-FFF2-40B4-BE49-F238E27FC236}">
                    <a16:creationId xmlns:a16="http://schemas.microsoft.com/office/drawing/2014/main" id="{43B7D370-636E-4EA6-BCBA-5801A77CEC84}"/>
                  </a:ext>
                </a:extLst>
              </p:cNvPr>
              <p:cNvSpPr/>
              <p:nvPr/>
            </p:nvSpPr>
            <p:spPr>
              <a:xfrm>
                <a:off x="5695990" y="4172612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3" name="Fluxograma: Conector 247">
                <a:extLst>
                  <a:ext uri="{FF2B5EF4-FFF2-40B4-BE49-F238E27FC236}">
                    <a16:creationId xmlns:a16="http://schemas.microsoft.com/office/drawing/2014/main" id="{081D1E1A-FC5B-4921-BFEE-498D6C563F57}"/>
                  </a:ext>
                </a:extLst>
              </p:cNvPr>
              <p:cNvSpPr/>
              <p:nvPr/>
            </p:nvSpPr>
            <p:spPr>
              <a:xfrm>
                <a:off x="5735818" y="482932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94" name="Fluxograma: Conector 248">
                <a:extLst>
                  <a:ext uri="{FF2B5EF4-FFF2-40B4-BE49-F238E27FC236}">
                    <a16:creationId xmlns:a16="http://schemas.microsoft.com/office/drawing/2014/main" id="{42DD255F-DDE0-4769-B07B-D2CA4E1C37AD}"/>
                  </a:ext>
                </a:extLst>
              </p:cNvPr>
              <p:cNvSpPr/>
              <p:nvPr/>
            </p:nvSpPr>
            <p:spPr>
              <a:xfrm>
                <a:off x="6154534" y="5292726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610" name="Group 609">
            <a:extLst>
              <a:ext uri="{FF2B5EF4-FFF2-40B4-BE49-F238E27FC236}">
                <a16:creationId xmlns:a16="http://schemas.microsoft.com/office/drawing/2014/main" id="{500AFB32-0CBD-4190-BCC0-80E0EBEDE1D5}"/>
              </a:ext>
            </a:extLst>
          </p:cNvPr>
          <p:cNvGrpSpPr/>
          <p:nvPr/>
        </p:nvGrpSpPr>
        <p:grpSpPr>
          <a:xfrm>
            <a:off x="7442687" y="3849872"/>
            <a:ext cx="1338729" cy="2513955"/>
            <a:chOff x="7447035" y="3342645"/>
            <a:chExt cx="1338729" cy="2513955"/>
          </a:xfrm>
        </p:grpSpPr>
        <p:grpSp>
          <p:nvGrpSpPr>
            <p:cNvPr id="611" name="Group 610">
              <a:extLst>
                <a:ext uri="{FF2B5EF4-FFF2-40B4-BE49-F238E27FC236}">
                  <a16:creationId xmlns:a16="http://schemas.microsoft.com/office/drawing/2014/main" id="{C6FC5C91-B1F9-4AC6-852C-C8F5CEB098C1}"/>
                </a:ext>
              </a:extLst>
            </p:cNvPr>
            <p:cNvGrpSpPr/>
            <p:nvPr/>
          </p:nvGrpSpPr>
          <p:grpSpPr>
            <a:xfrm>
              <a:off x="7447035" y="3351764"/>
              <a:ext cx="1338729" cy="2261996"/>
              <a:chOff x="4917615" y="3074713"/>
              <a:chExt cx="1338729" cy="2261996"/>
            </a:xfrm>
          </p:grpSpPr>
          <p:sp>
            <p:nvSpPr>
              <p:cNvPr id="626" name="CaixaDeTexto 263">
                <a:extLst>
                  <a:ext uri="{FF2B5EF4-FFF2-40B4-BE49-F238E27FC236}">
                    <a16:creationId xmlns:a16="http://schemas.microsoft.com/office/drawing/2014/main" id="{BC184306-8696-42F2-819C-9C1028623C21}"/>
                  </a:ext>
                </a:extLst>
              </p:cNvPr>
              <p:cNvSpPr txBox="1"/>
              <p:nvPr/>
            </p:nvSpPr>
            <p:spPr>
              <a:xfrm>
                <a:off x="4917615" y="3074713"/>
                <a:ext cx="6447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 = 3</a:t>
                </a: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3EDF7D5E-248B-418B-A522-17A884CF44DC}"/>
                  </a:ext>
                </a:extLst>
              </p:cNvPr>
              <p:cNvSpPr/>
              <p:nvPr/>
            </p:nvSpPr>
            <p:spPr>
              <a:xfrm>
                <a:off x="5622131" y="3441947"/>
                <a:ext cx="382496" cy="60872"/>
              </a:xfrm>
              <a:custGeom>
                <a:avLst/>
                <a:gdLst>
                  <a:gd name="connsiteX0" fmla="*/ 0 w 382496"/>
                  <a:gd name="connsiteY0" fmla="*/ 6103 h 60872"/>
                  <a:gd name="connsiteX1" fmla="*/ 328613 w 382496"/>
                  <a:gd name="connsiteY1" fmla="*/ 1341 h 60872"/>
                  <a:gd name="connsiteX2" fmla="*/ 350044 w 382496"/>
                  <a:gd name="connsiteY2" fmla="*/ 6103 h 60872"/>
                  <a:gd name="connsiteX3" fmla="*/ 7144 w 382496"/>
                  <a:gd name="connsiteY3" fmla="*/ 60872 h 60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2496" h="60872">
                    <a:moveTo>
                      <a:pt x="0" y="6103"/>
                    </a:moveTo>
                    <a:lnTo>
                      <a:pt x="328613" y="1341"/>
                    </a:lnTo>
                    <a:cubicBezTo>
                      <a:pt x="386954" y="1341"/>
                      <a:pt x="403622" y="-3819"/>
                      <a:pt x="350044" y="6103"/>
                    </a:cubicBezTo>
                    <a:cubicBezTo>
                      <a:pt x="296466" y="16025"/>
                      <a:pt x="77788" y="50950"/>
                      <a:pt x="7144" y="60872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5C5A3DD6-A881-45F3-AAE5-190BDF894C10}"/>
                  </a:ext>
                </a:extLst>
              </p:cNvPr>
              <p:cNvSpPr/>
              <p:nvPr/>
            </p:nvSpPr>
            <p:spPr>
              <a:xfrm>
                <a:off x="5083962" y="3498056"/>
                <a:ext cx="545313" cy="280988"/>
              </a:xfrm>
              <a:custGeom>
                <a:avLst/>
                <a:gdLst>
                  <a:gd name="connsiteX0" fmla="*/ 538169 w 545313"/>
                  <a:gd name="connsiteY0" fmla="*/ 0 h 280988"/>
                  <a:gd name="connsiteX1" fmla="*/ 83351 w 545313"/>
                  <a:gd name="connsiteY1" fmla="*/ 85725 h 280988"/>
                  <a:gd name="connsiteX2" fmla="*/ 7151 w 545313"/>
                  <a:gd name="connsiteY2" fmla="*/ 133350 h 280988"/>
                  <a:gd name="connsiteX3" fmla="*/ 176219 w 545313"/>
                  <a:gd name="connsiteY3" fmla="*/ 228600 h 280988"/>
                  <a:gd name="connsiteX4" fmla="*/ 545313 w 545313"/>
                  <a:gd name="connsiteY4" fmla="*/ 280988 h 28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45313" h="280988">
                    <a:moveTo>
                      <a:pt x="538169" y="0"/>
                    </a:moveTo>
                    <a:cubicBezTo>
                      <a:pt x="355011" y="31750"/>
                      <a:pt x="171854" y="63500"/>
                      <a:pt x="83351" y="85725"/>
                    </a:cubicBezTo>
                    <a:cubicBezTo>
                      <a:pt x="-5152" y="107950"/>
                      <a:pt x="-8327" y="109537"/>
                      <a:pt x="7151" y="133350"/>
                    </a:cubicBezTo>
                    <a:cubicBezTo>
                      <a:pt x="22629" y="157163"/>
                      <a:pt x="86525" y="203994"/>
                      <a:pt x="176219" y="228600"/>
                    </a:cubicBezTo>
                    <a:cubicBezTo>
                      <a:pt x="265913" y="253206"/>
                      <a:pt x="405613" y="267097"/>
                      <a:pt x="545313" y="280988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BB3B9158-73CD-49D3-BED8-488243CEEF9D}"/>
                  </a:ext>
                </a:extLst>
              </p:cNvPr>
              <p:cNvSpPr/>
              <p:nvPr/>
            </p:nvSpPr>
            <p:spPr>
              <a:xfrm>
                <a:off x="5624513" y="3783806"/>
                <a:ext cx="394688" cy="436148"/>
              </a:xfrm>
              <a:custGeom>
                <a:avLst/>
                <a:gdLst>
                  <a:gd name="connsiteX0" fmla="*/ 0 w 394688"/>
                  <a:gd name="connsiteY0" fmla="*/ 0 h 436148"/>
                  <a:gd name="connsiteX1" fmla="*/ 330993 w 394688"/>
                  <a:gd name="connsiteY1" fmla="*/ 57150 h 436148"/>
                  <a:gd name="connsiteX2" fmla="*/ 381000 w 394688"/>
                  <a:gd name="connsiteY2" fmla="*/ 111919 h 436148"/>
                  <a:gd name="connsiteX3" fmla="*/ 161925 w 394688"/>
                  <a:gd name="connsiteY3" fmla="*/ 228600 h 436148"/>
                  <a:gd name="connsiteX4" fmla="*/ 61912 w 394688"/>
                  <a:gd name="connsiteY4" fmla="*/ 342900 h 436148"/>
                  <a:gd name="connsiteX5" fmla="*/ 107156 w 394688"/>
                  <a:gd name="connsiteY5" fmla="*/ 431007 h 436148"/>
                  <a:gd name="connsiteX6" fmla="*/ 121443 w 394688"/>
                  <a:gd name="connsiteY6" fmla="*/ 426244 h 436148"/>
                  <a:gd name="connsiteX7" fmla="*/ 2381 w 394688"/>
                  <a:gd name="connsiteY7" fmla="*/ 431007 h 436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4688" h="436148">
                    <a:moveTo>
                      <a:pt x="0" y="0"/>
                    </a:moveTo>
                    <a:cubicBezTo>
                      <a:pt x="133746" y="19248"/>
                      <a:pt x="267493" y="38497"/>
                      <a:pt x="330993" y="57150"/>
                    </a:cubicBezTo>
                    <a:cubicBezTo>
                      <a:pt x="394493" y="75803"/>
                      <a:pt x="409178" y="83344"/>
                      <a:pt x="381000" y="111919"/>
                    </a:cubicBezTo>
                    <a:cubicBezTo>
                      <a:pt x="352822" y="140494"/>
                      <a:pt x="215106" y="190103"/>
                      <a:pt x="161925" y="228600"/>
                    </a:cubicBezTo>
                    <a:cubicBezTo>
                      <a:pt x="108744" y="267097"/>
                      <a:pt x="71040" y="309165"/>
                      <a:pt x="61912" y="342900"/>
                    </a:cubicBezTo>
                    <a:cubicBezTo>
                      <a:pt x="52784" y="376635"/>
                      <a:pt x="97234" y="417116"/>
                      <a:pt x="107156" y="431007"/>
                    </a:cubicBezTo>
                    <a:cubicBezTo>
                      <a:pt x="117078" y="444898"/>
                      <a:pt x="138905" y="426244"/>
                      <a:pt x="121443" y="426244"/>
                    </a:cubicBezTo>
                    <a:cubicBezTo>
                      <a:pt x="103981" y="426244"/>
                      <a:pt x="53181" y="428625"/>
                      <a:pt x="2381" y="431007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30" name="Freeform: Shape 629">
                <a:extLst>
                  <a:ext uri="{FF2B5EF4-FFF2-40B4-BE49-F238E27FC236}">
                    <a16:creationId xmlns:a16="http://schemas.microsoft.com/office/drawing/2014/main" id="{43D7B300-84FA-4F42-B738-A5CDA8DB6048}"/>
                  </a:ext>
                </a:extLst>
              </p:cNvPr>
              <p:cNvSpPr/>
              <p:nvPr/>
            </p:nvSpPr>
            <p:spPr>
              <a:xfrm>
                <a:off x="5619750" y="4217194"/>
                <a:ext cx="376809" cy="651839"/>
              </a:xfrm>
              <a:custGeom>
                <a:avLst/>
                <a:gdLst>
                  <a:gd name="connsiteX0" fmla="*/ 0 w 376809"/>
                  <a:gd name="connsiteY0" fmla="*/ 0 h 651839"/>
                  <a:gd name="connsiteX1" fmla="*/ 109538 w 376809"/>
                  <a:gd name="connsiteY1" fmla="*/ 0 h 651839"/>
                  <a:gd name="connsiteX2" fmla="*/ 109538 w 376809"/>
                  <a:gd name="connsiteY2" fmla="*/ 0 h 651839"/>
                  <a:gd name="connsiteX3" fmla="*/ 280988 w 376809"/>
                  <a:gd name="connsiteY3" fmla="*/ 57150 h 651839"/>
                  <a:gd name="connsiteX4" fmla="*/ 373856 w 376809"/>
                  <a:gd name="connsiteY4" fmla="*/ 138112 h 651839"/>
                  <a:gd name="connsiteX5" fmla="*/ 342900 w 376809"/>
                  <a:gd name="connsiteY5" fmla="*/ 309562 h 651839"/>
                  <a:gd name="connsiteX6" fmla="*/ 235744 w 376809"/>
                  <a:gd name="connsiteY6" fmla="*/ 538162 h 651839"/>
                  <a:gd name="connsiteX7" fmla="*/ 150019 w 376809"/>
                  <a:gd name="connsiteY7" fmla="*/ 645319 h 651839"/>
                  <a:gd name="connsiteX8" fmla="*/ 128588 w 376809"/>
                  <a:gd name="connsiteY8" fmla="*/ 640556 h 651839"/>
                  <a:gd name="connsiteX9" fmla="*/ 9525 w 376809"/>
                  <a:gd name="connsiteY9" fmla="*/ 642937 h 65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76809" h="651839">
                    <a:moveTo>
                      <a:pt x="0" y="0"/>
                    </a:moveTo>
                    <a:lnTo>
                      <a:pt x="109538" y="0"/>
                    </a:lnTo>
                    <a:lnTo>
                      <a:pt x="109538" y="0"/>
                    </a:lnTo>
                    <a:cubicBezTo>
                      <a:pt x="138113" y="9525"/>
                      <a:pt x="236935" y="34131"/>
                      <a:pt x="280988" y="57150"/>
                    </a:cubicBezTo>
                    <a:cubicBezTo>
                      <a:pt x="325041" y="80169"/>
                      <a:pt x="363537" y="96043"/>
                      <a:pt x="373856" y="138112"/>
                    </a:cubicBezTo>
                    <a:cubicBezTo>
                      <a:pt x="384175" y="180181"/>
                      <a:pt x="365919" y="242887"/>
                      <a:pt x="342900" y="309562"/>
                    </a:cubicBezTo>
                    <a:cubicBezTo>
                      <a:pt x="319881" y="376237"/>
                      <a:pt x="267891" y="482203"/>
                      <a:pt x="235744" y="538162"/>
                    </a:cubicBezTo>
                    <a:cubicBezTo>
                      <a:pt x="203597" y="594122"/>
                      <a:pt x="167878" y="628253"/>
                      <a:pt x="150019" y="645319"/>
                    </a:cubicBezTo>
                    <a:cubicBezTo>
                      <a:pt x="132160" y="662385"/>
                      <a:pt x="128588" y="640556"/>
                      <a:pt x="128588" y="640556"/>
                    </a:cubicBezTo>
                    <a:lnTo>
                      <a:pt x="9525" y="642937"/>
                    </a:ln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28EE9129-6ECE-4211-A31C-14C0C9CB2F1E}"/>
                  </a:ext>
                </a:extLst>
              </p:cNvPr>
              <p:cNvSpPr/>
              <p:nvPr/>
            </p:nvSpPr>
            <p:spPr>
              <a:xfrm>
                <a:off x="5622131" y="4855369"/>
                <a:ext cx="170631" cy="71437"/>
              </a:xfrm>
              <a:custGeom>
                <a:avLst/>
                <a:gdLst>
                  <a:gd name="connsiteX0" fmla="*/ 0 w 170631"/>
                  <a:gd name="connsiteY0" fmla="*/ 0 h 71437"/>
                  <a:gd name="connsiteX1" fmla="*/ 145257 w 170631"/>
                  <a:gd name="connsiteY1" fmla="*/ 7144 h 71437"/>
                  <a:gd name="connsiteX2" fmla="*/ 157163 w 170631"/>
                  <a:gd name="connsiteY2" fmla="*/ 9525 h 71437"/>
                  <a:gd name="connsiteX3" fmla="*/ 4763 w 170631"/>
                  <a:gd name="connsiteY3" fmla="*/ 71437 h 71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0631" h="71437">
                    <a:moveTo>
                      <a:pt x="0" y="0"/>
                    </a:moveTo>
                    <a:lnTo>
                      <a:pt x="145257" y="7144"/>
                    </a:lnTo>
                    <a:cubicBezTo>
                      <a:pt x="171451" y="8732"/>
                      <a:pt x="180578" y="-1190"/>
                      <a:pt x="157163" y="9525"/>
                    </a:cubicBezTo>
                    <a:cubicBezTo>
                      <a:pt x="133748" y="20240"/>
                      <a:pt x="34925" y="61118"/>
                      <a:pt x="4763" y="71437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E8C25B3D-DA0D-4D75-ABB9-844CF6314D25}"/>
                  </a:ext>
                </a:extLst>
              </p:cNvPr>
              <p:cNvSpPr/>
              <p:nvPr/>
            </p:nvSpPr>
            <p:spPr>
              <a:xfrm>
                <a:off x="5345221" y="4919663"/>
                <a:ext cx="281673" cy="219075"/>
              </a:xfrm>
              <a:custGeom>
                <a:avLst/>
                <a:gdLst>
                  <a:gd name="connsiteX0" fmla="*/ 281673 w 281673"/>
                  <a:gd name="connsiteY0" fmla="*/ 0 h 219075"/>
                  <a:gd name="connsiteX1" fmla="*/ 181660 w 281673"/>
                  <a:gd name="connsiteY1" fmla="*/ 30956 h 219075"/>
                  <a:gd name="connsiteX2" fmla="*/ 3067 w 281673"/>
                  <a:gd name="connsiteY2" fmla="*/ 66675 h 219075"/>
                  <a:gd name="connsiteX3" fmla="*/ 84029 w 281673"/>
                  <a:gd name="connsiteY3" fmla="*/ 150018 h 219075"/>
                  <a:gd name="connsiteX4" fmla="*/ 276910 w 281673"/>
                  <a:gd name="connsiteY4" fmla="*/ 219075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673" h="219075">
                    <a:moveTo>
                      <a:pt x="281673" y="0"/>
                    </a:moveTo>
                    <a:cubicBezTo>
                      <a:pt x="254883" y="9922"/>
                      <a:pt x="228094" y="19844"/>
                      <a:pt x="181660" y="30956"/>
                    </a:cubicBezTo>
                    <a:cubicBezTo>
                      <a:pt x="135226" y="42069"/>
                      <a:pt x="19339" y="46831"/>
                      <a:pt x="3067" y="66675"/>
                    </a:cubicBezTo>
                    <a:cubicBezTo>
                      <a:pt x="-13205" y="86519"/>
                      <a:pt x="38389" y="124618"/>
                      <a:pt x="84029" y="150018"/>
                    </a:cubicBezTo>
                    <a:cubicBezTo>
                      <a:pt x="129669" y="175418"/>
                      <a:pt x="266591" y="200025"/>
                      <a:pt x="276910" y="219075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6A04F7CF-EE94-4B56-B807-67CB833375BD}"/>
                  </a:ext>
                </a:extLst>
              </p:cNvPr>
              <p:cNvSpPr/>
              <p:nvPr/>
            </p:nvSpPr>
            <p:spPr>
              <a:xfrm>
                <a:off x="5622131" y="5138738"/>
                <a:ext cx="634213" cy="197971"/>
              </a:xfrm>
              <a:custGeom>
                <a:avLst/>
                <a:gdLst>
                  <a:gd name="connsiteX0" fmla="*/ 0 w 634213"/>
                  <a:gd name="connsiteY0" fmla="*/ 0 h 197971"/>
                  <a:gd name="connsiteX1" fmla="*/ 197644 w 634213"/>
                  <a:gd name="connsiteY1" fmla="*/ 95250 h 197971"/>
                  <a:gd name="connsiteX2" fmla="*/ 569119 w 634213"/>
                  <a:gd name="connsiteY2" fmla="*/ 188118 h 197971"/>
                  <a:gd name="connsiteX3" fmla="*/ 578644 w 634213"/>
                  <a:gd name="connsiteY3" fmla="*/ 195262 h 197971"/>
                  <a:gd name="connsiteX4" fmla="*/ 7144 w 634213"/>
                  <a:gd name="connsiteY4" fmla="*/ 188118 h 19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4213" h="197971">
                    <a:moveTo>
                      <a:pt x="0" y="0"/>
                    </a:moveTo>
                    <a:cubicBezTo>
                      <a:pt x="51395" y="31948"/>
                      <a:pt x="102791" y="63897"/>
                      <a:pt x="197644" y="95250"/>
                    </a:cubicBezTo>
                    <a:cubicBezTo>
                      <a:pt x="292497" y="126603"/>
                      <a:pt x="505619" y="171449"/>
                      <a:pt x="569119" y="188118"/>
                    </a:cubicBezTo>
                    <a:cubicBezTo>
                      <a:pt x="632619" y="204787"/>
                      <a:pt x="672306" y="195262"/>
                      <a:pt x="578644" y="195262"/>
                    </a:cubicBezTo>
                    <a:cubicBezTo>
                      <a:pt x="484982" y="195262"/>
                      <a:pt x="246063" y="191690"/>
                      <a:pt x="7144" y="188118"/>
                    </a:cubicBezTo>
                  </a:path>
                </a:pathLst>
              </a:custGeom>
              <a:solidFill>
                <a:schemeClr val="accent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12" name="Agrupar 249">
              <a:extLst>
                <a:ext uri="{FF2B5EF4-FFF2-40B4-BE49-F238E27FC236}">
                  <a16:creationId xmlns:a16="http://schemas.microsoft.com/office/drawing/2014/main" id="{3C9AA86C-4671-4C65-BF25-9E9DF592ED55}"/>
                </a:ext>
              </a:extLst>
            </p:cNvPr>
            <p:cNvGrpSpPr/>
            <p:nvPr/>
          </p:nvGrpSpPr>
          <p:grpSpPr>
            <a:xfrm>
              <a:off x="7587464" y="3342645"/>
              <a:ext cx="1159711" cy="2513955"/>
              <a:chOff x="5066823" y="3065100"/>
              <a:chExt cx="1159711" cy="2513955"/>
            </a:xfrm>
          </p:grpSpPr>
          <p:grpSp>
            <p:nvGrpSpPr>
              <p:cNvPr id="613" name="Agrupar 233">
                <a:extLst>
                  <a:ext uri="{FF2B5EF4-FFF2-40B4-BE49-F238E27FC236}">
                    <a16:creationId xmlns:a16="http://schemas.microsoft.com/office/drawing/2014/main" id="{AAF14FC1-DC48-441B-8859-65E47FF17F12}"/>
                  </a:ext>
                </a:extLst>
              </p:cNvPr>
              <p:cNvGrpSpPr/>
              <p:nvPr/>
            </p:nvGrpSpPr>
            <p:grpSpPr>
              <a:xfrm>
                <a:off x="5066823" y="3065100"/>
                <a:ext cx="1116000" cy="2513955"/>
                <a:chOff x="5066823" y="3065100"/>
                <a:chExt cx="1116000" cy="2513955"/>
              </a:xfrm>
            </p:grpSpPr>
            <p:sp>
              <p:nvSpPr>
                <p:cNvPr id="619" name="CaixaDeTexto 206">
                  <a:extLst>
                    <a:ext uri="{FF2B5EF4-FFF2-40B4-BE49-F238E27FC236}">
                      <a16:creationId xmlns:a16="http://schemas.microsoft.com/office/drawing/2014/main" id="{F4D2ECD5-DD54-413B-A631-0FFD83398751}"/>
                    </a:ext>
                  </a:extLst>
                </p:cNvPr>
                <p:cNvSpPr txBox="1"/>
                <p:nvPr/>
              </p:nvSpPr>
              <p:spPr>
                <a:xfrm>
                  <a:off x="5673438" y="3065100"/>
                  <a:ext cx="2760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z</a:t>
                  </a:r>
                </a:p>
              </p:txBody>
            </p:sp>
            <p:cxnSp>
              <p:nvCxnSpPr>
                <p:cNvPr id="620" name="Conector reto 199">
                  <a:extLst>
                    <a:ext uri="{FF2B5EF4-FFF2-40B4-BE49-F238E27FC236}">
                      <a16:creationId xmlns:a16="http://schemas.microsoft.com/office/drawing/2014/main" id="{A5F4420E-D539-4EA0-8138-E4AB362055E2}"/>
                    </a:ext>
                  </a:extLst>
                </p:cNvPr>
                <p:cNvCxnSpPr/>
                <p:nvPr/>
              </p:nvCxnSpPr>
              <p:spPr>
                <a:xfrm>
                  <a:off x="5624823" y="3124276"/>
                  <a:ext cx="0" cy="2454779"/>
                </a:xfrm>
                <a:prstGeom prst="line">
                  <a:avLst/>
                </a:prstGeom>
                <a:ln>
                  <a:head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1" name="Conector reto 200">
                  <a:extLst>
                    <a:ext uri="{FF2B5EF4-FFF2-40B4-BE49-F238E27FC236}">
                      <a16:creationId xmlns:a16="http://schemas.microsoft.com/office/drawing/2014/main" id="{B32499E9-6AF3-42CC-A8E6-432878E3A0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44519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2" name="Conector reto 202">
                  <a:extLst>
                    <a:ext uri="{FF2B5EF4-FFF2-40B4-BE49-F238E27FC236}">
                      <a16:creationId xmlns:a16="http://schemas.microsoft.com/office/drawing/2014/main" id="{568F0F4B-82F4-4E8C-8378-507B6ED8A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3718599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3" name="Conector reto 203">
                  <a:extLst>
                    <a:ext uri="{FF2B5EF4-FFF2-40B4-BE49-F238E27FC236}">
                      <a16:creationId xmlns:a16="http://schemas.microsoft.com/office/drawing/2014/main" id="{F78C316A-BF2A-4291-A7F6-0DEBB131A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21012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4" name="Conector reto 204">
                  <a:extLst>
                    <a:ext uri="{FF2B5EF4-FFF2-40B4-BE49-F238E27FC236}">
                      <a16:creationId xmlns:a16="http://schemas.microsoft.com/office/drawing/2014/main" id="{B5B3CAB1-5440-4C8E-8859-4042AA1EC5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4861032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25" name="Conector reto 205">
                  <a:extLst>
                    <a:ext uri="{FF2B5EF4-FFF2-40B4-BE49-F238E27FC236}">
                      <a16:creationId xmlns:a16="http://schemas.microsoft.com/office/drawing/2014/main" id="{BE4E1EBB-2FA4-4DCD-BBA6-2F87B6AC9D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66823" y="5326250"/>
                  <a:ext cx="1116000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4" name="Fluxograma: Conector 244">
                <a:extLst>
                  <a:ext uri="{FF2B5EF4-FFF2-40B4-BE49-F238E27FC236}">
                    <a16:creationId xmlns:a16="http://schemas.microsoft.com/office/drawing/2014/main" id="{FF459F1F-A92C-4CE5-BB66-DCFDAEA85F9E}"/>
                  </a:ext>
                </a:extLst>
              </p:cNvPr>
              <p:cNvSpPr/>
              <p:nvPr/>
            </p:nvSpPr>
            <p:spPr>
              <a:xfrm>
                <a:off x="5940421" y="340833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5" name="Fluxograma: Conector 245">
                <a:extLst>
                  <a:ext uri="{FF2B5EF4-FFF2-40B4-BE49-F238E27FC236}">
                    <a16:creationId xmlns:a16="http://schemas.microsoft.com/office/drawing/2014/main" id="{E09B19AB-72A7-404C-9F5F-AE593E6A3692}"/>
                  </a:ext>
                </a:extLst>
              </p:cNvPr>
              <p:cNvSpPr/>
              <p:nvPr/>
            </p:nvSpPr>
            <p:spPr>
              <a:xfrm>
                <a:off x="5224688" y="3684183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6" name="Fluxograma: Conector 246">
                <a:extLst>
                  <a:ext uri="{FF2B5EF4-FFF2-40B4-BE49-F238E27FC236}">
                    <a16:creationId xmlns:a16="http://schemas.microsoft.com/office/drawing/2014/main" id="{33F2E90E-DE0D-4689-B750-72BCCB1CD25E}"/>
                  </a:ext>
                </a:extLst>
              </p:cNvPr>
              <p:cNvSpPr/>
              <p:nvPr/>
            </p:nvSpPr>
            <p:spPr>
              <a:xfrm>
                <a:off x="5695990" y="4172612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7" name="Fluxograma: Conector 247">
                <a:extLst>
                  <a:ext uri="{FF2B5EF4-FFF2-40B4-BE49-F238E27FC236}">
                    <a16:creationId xmlns:a16="http://schemas.microsoft.com/office/drawing/2014/main" id="{8688CEBF-DBDE-47AE-8C9A-6A8218442A15}"/>
                  </a:ext>
                </a:extLst>
              </p:cNvPr>
              <p:cNvSpPr/>
              <p:nvPr/>
            </p:nvSpPr>
            <p:spPr>
              <a:xfrm>
                <a:off x="5735818" y="4829329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618" name="Fluxograma: Conector 248">
                <a:extLst>
                  <a:ext uri="{FF2B5EF4-FFF2-40B4-BE49-F238E27FC236}">
                    <a16:creationId xmlns:a16="http://schemas.microsoft.com/office/drawing/2014/main" id="{0D81C84D-556A-4556-A50B-02378D1F2A68}"/>
                  </a:ext>
                </a:extLst>
              </p:cNvPr>
              <p:cNvSpPr/>
              <p:nvPr/>
            </p:nvSpPr>
            <p:spPr>
              <a:xfrm>
                <a:off x="6154534" y="5292726"/>
                <a:ext cx="72000" cy="72000"/>
              </a:xfrm>
              <a:prstGeom prst="flowChartConnector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634" name="CaixaDeTexto 11">
            <a:extLst>
              <a:ext uri="{FF2B5EF4-FFF2-40B4-BE49-F238E27FC236}">
                <a16:creationId xmlns:a16="http://schemas.microsoft.com/office/drawing/2014/main" id="{35468E41-DBFE-41D8-9747-280B69AE0B19}"/>
              </a:ext>
            </a:extLst>
          </p:cNvPr>
          <p:cNvSpPr txBox="1"/>
          <p:nvPr/>
        </p:nvSpPr>
        <p:spPr>
          <a:xfrm>
            <a:off x="2128187" y="2459504"/>
            <a:ext cx="4887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360000">
              <a:spcAft>
                <a:spcPts val="1200"/>
              </a:spcAft>
            </a:pPr>
            <a:r>
              <a:rPr lang="pt-BR" sz="2400" noProof="1"/>
              <a:t>	</a:t>
            </a:r>
            <a:r>
              <a:rPr lang="en-US" sz="2400" noProof="1"/>
              <a:t>But more than an LSDT theory approximation for the composite, we strive for an </a:t>
            </a:r>
            <a:r>
              <a:rPr lang="en-US" sz="2400" b="1" noProof="1"/>
              <a:t>orthotropic multilayer model</a:t>
            </a:r>
            <a:r>
              <a:rPr lang="en-US" sz="2400" noProof="1"/>
              <a:t>, with theoretical exact solution for the static case.</a:t>
            </a:r>
          </a:p>
        </p:txBody>
      </p:sp>
      <p:sp>
        <p:nvSpPr>
          <p:cNvPr id="196" name="CaixaDeTexto 69"/>
          <p:cNvSpPr txBox="1"/>
          <p:nvPr/>
        </p:nvSpPr>
        <p:spPr>
          <a:xfrm>
            <a:off x="211439" y="93165"/>
            <a:ext cx="419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layerwise shell – qualify vergilio</a:t>
            </a:r>
          </a:p>
        </p:txBody>
      </p:sp>
    </p:spTree>
    <p:extLst>
      <p:ext uri="{BB962C8B-B14F-4D97-AF65-F5344CB8AC3E}">
        <p14:creationId xmlns:p14="http://schemas.microsoft.com/office/powerpoint/2010/main" val="309425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27118 -0.1740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59" y="-870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" grpId="0" animBg="1"/>
      <p:bldP spid="585" grpId="0" animBg="1"/>
      <p:bldP spid="634" grpId="0" build="allAtOnce"/>
      <p:bldP spid="634" grpId="1" build="allAtOnce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3A8144E-5D29-4939-97E3-E27410852EFB}"/>
              </a:ext>
            </a:extLst>
          </p:cNvPr>
          <p:cNvGrpSpPr/>
          <p:nvPr/>
        </p:nvGrpSpPr>
        <p:grpSpPr>
          <a:xfrm>
            <a:off x="1730693" y="1322490"/>
            <a:ext cx="5143500" cy="3417996"/>
            <a:chOff x="1090613" y="1764450"/>
            <a:chExt cx="5143500" cy="3417996"/>
          </a:xfrm>
        </p:grpSpPr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09FECE0F-BC12-4B29-B248-384D39B7EB17}"/>
                </a:ext>
              </a:extLst>
            </p:cNvPr>
            <p:cNvSpPr/>
            <p:nvPr/>
          </p:nvSpPr>
          <p:spPr>
            <a:xfrm rot="11270675">
              <a:off x="4971932" y="2685049"/>
              <a:ext cx="778829" cy="2154369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88AADCD6-2B74-46FD-853D-1E72D864BB91}"/>
                </a:ext>
              </a:extLst>
            </p:cNvPr>
            <p:cNvSpPr/>
            <p:nvPr/>
          </p:nvSpPr>
          <p:spPr>
            <a:xfrm rot="463678">
              <a:off x="1935621" y="2332331"/>
              <a:ext cx="1202109" cy="2157628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BB1B43A-9490-4248-A1EB-90262813F23D}"/>
                </a:ext>
              </a:extLst>
            </p:cNvPr>
            <p:cNvSpPr/>
            <p:nvPr/>
          </p:nvSpPr>
          <p:spPr>
            <a:xfrm rot="472546">
              <a:off x="3116893" y="2527989"/>
              <a:ext cx="1866732" cy="211840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8DE7FA7-5E44-4174-A020-63A761641771}"/>
                </a:ext>
              </a:extLst>
            </p:cNvPr>
            <p:cNvSpPr/>
            <p:nvPr/>
          </p:nvSpPr>
          <p:spPr>
            <a:xfrm>
              <a:off x="4826000" y="2794000"/>
              <a:ext cx="1047750" cy="1993900"/>
            </a:xfrm>
            <a:custGeom>
              <a:avLst/>
              <a:gdLst>
                <a:gd name="connsiteX0" fmla="*/ 0 w 1047750"/>
                <a:gd name="connsiteY0" fmla="*/ 1993900 h 1993900"/>
                <a:gd name="connsiteX1" fmla="*/ 387350 w 1047750"/>
                <a:gd name="connsiteY1" fmla="*/ 952500 h 1993900"/>
                <a:gd name="connsiteX2" fmla="*/ 1047750 w 104775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1993900">
                  <a:moveTo>
                    <a:pt x="0" y="1993900"/>
                  </a:moveTo>
                  <a:cubicBezTo>
                    <a:pt x="106362" y="1639358"/>
                    <a:pt x="212725" y="1284817"/>
                    <a:pt x="387350" y="952500"/>
                  </a:cubicBezTo>
                  <a:cubicBezTo>
                    <a:pt x="561975" y="620183"/>
                    <a:pt x="804862" y="310091"/>
                    <a:pt x="1047750" y="0"/>
                  </a:cubicBezTo>
                </a:path>
              </a:pathLst>
            </a:custGeom>
            <a:solidFill>
              <a:schemeClr val="bg1"/>
            </a:solidFill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ACF6A9D-64CB-4B22-97F5-58254A4FF08E}"/>
                </a:ext>
              </a:extLst>
            </p:cNvPr>
            <p:cNvSpPr/>
            <p:nvPr/>
          </p:nvSpPr>
          <p:spPr>
            <a:xfrm>
              <a:off x="1816100" y="4425950"/>
              <a:ext cx="3009900" cy="349250"/>
            </a:xfrm>
            <a:custGeom>
              <a:avLst/>
              <a:gdLst>
                <a:gd name="connsiteX0" fmla="*/ 0 w 3009900"/>
                <a:gd name="connsiteY0" fmla="*/ 0 h 349250"/>
                <a:gd name="connsiteX1" fmla="*/ 1727200 w 3009900"/>
                <a:gd name="connsiteY1" fmla="*/ 101600 h 349250"/>
                <a:gd name="connsiteX2" fmla="*/ 3009900 w 3009900"/>
                <a:gd name="connsiteY2" fmla="*/ 34925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9900" h="349250">
                  <a:moveTo>
                    <a:pt x="0" y="0"/>
                  </a:moveTo>
                  <a:cubicBezTo>
                    <a:pt x="612775" y="21696"/>
                    <a:pt x="1225550" y="43392"/>
                    <a:pt x="1727200" y="101600"/>
                  </a:cubicBezTo>
                  <a:cubicBezTo>
                    <a:pt x="2228850" y="159808"/>
                    <a:pt x="2619375" y="254529"/>
                    <a:pt x="3009900" y="349250"/>
                  </a:cubicBezTo>
                </a:path>
              </a:pathLst>
            </a:custGeom>
            <a:solidFill>
              <a:schemeClr val="bg1"/>
            </a:solidFill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B9954BA-8B66-4421-8B4F-0393DBC46E5E}"/>
                </a:ext>
              </a:extLst>
            </p:cNvPr>
            <p:cNvSpPr/>
            <p:nvPr/>
          </p:nvSpPr>
          <p:spPr>
            <a:xfrm>
              <a:off x="3282950" y="2419070"/>
              <a:ext cx="2590800" cy="355880"/>
            </a:xfrm>
            <a:custGeom>
              <a:avLst/>
              <a:gdLst>
                <a:gd name="connsiteX0" fmla="*/ 0 w 2590800"/>
                <a:gd name="connsiteY0" fmla="*/ 280 h 355880"/>
                <a:gd name="connsiteX1" fmla="*/ 1416050 w 2590800"/>
                <a:gd name="connsiteY1" fmla="*/ 57430 h 355880"/>
                <a:gd name="connsiteX2" fmla="*/ 2590800 w 2590800"/>
                <a:gd name="connsiteY2" fmla="*/ 355880 h 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0" h="355880">
                  <a:moveTo>
                    <a:pt x="0" y="280"/>
                  </a:moveTo>
                  <a:cubicBezTo>
                    <a:pt x="492125" y="-779"/>
                    <a:pt x="984250" y="-1837"/>
                    <a:pt x="1416050" y="57430"/>
                  </a:cubicBezTo>
                  <a:cubicBezTo>
                    <a:pt x="1847850" y="116697"/>
                    <a:pt x="2453217" y="306138"/>
                    <a:pt x="2590800" y="35588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A278B28-29A0-4E9B-B9E6-F618B11978D0}"/>
                </a:ext>
              </a:extLst>
            </p:cNvPr>
            <p:cNvSpPr/>
            <p:nvPr/>
          </p:nvSpPr>
          <p:spPr>
            <a:xfrm>
              <a:off x="1828800" y="2432050"/>
              <a:ext cx="1460500" cy="1993900"/>
            </a:xfrm>
            <a:custGeom>
              <a:avLst/>
              <a:gdLst>
                <a:gd name="connsiteX0" fmla="*/ 0 w 1460500"/>
                <a:gd name="connsiteY0" fmla="*/ 1993900 h 1993900"/>
                <a:gd name="connsiteX1" fmla="*/ 558800 w 1460500"/>
                <a:gd name="connsiteY1" fmla="*/ 742950 h 1993900"/>
                <a:gd name="connsiteX2" fmla="*/ 1460500 w 146050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500" h="1993900">
                  <a:moveTo>
                    <a:pt x="0" y="1993900"/>
                  </a:moveTo>
                  <a:cubicBezTo>
                    <a:pt x="157691" y="1534583"/>
                    <a:pt x="315383" y="1075267"/>
                    <a:pt x="558800" y="742950"/>
                  </a:cubicBezTo>
                  <a:cubicBezTo>
                    <a:pt x="802217" y="410633"/>
                    <a:pt x="1131358" y="205316"/>
                    <a:pt x="146050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" name="Conector reto 64">
              <a:extLst>
                <a:ext uri="{FF2B5EF4-FFF2-40B4-BE49-F238E27FC236}">
                  <a16:creationId xmlns:a16="http://schemas.microsoft.com/office/drawing/2014/main" id="{5B7A9CE1-D17C-48B8-87A9-5FEDAF9ECF1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3538" y="3939524"/>
              <a:ext cx="394466" cy="1242922"/>
            </a:xfrm>
            <a:prstGeom prst="line">
              <a:avLst/>
            </a:prstGeom>
            <a:noFill/>
            <a:ln w="28575">
              <a:prstDash val="soli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81F7431-19B8-41ED-B3F4-DEA4E4B7C01D}"/>
                </a:ext>
              </a:extLst>
            </p:cNvPr>
            <p:cNvSpPr/>
            <p:nvPr/>
          </p:nvSpPr>
          <p:spPr>
            <a:xfrm>
              <a:off x="4767763" y="4709880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693E73A-85BB-4958-A066-981C1479CA9C}"/>
                </a:ext>
              </a:extLst>
            </p:cNvPr>
            <p:cNvSpPr/>
            <p:nvPr/>
          </p:nvSpPr>
          <p:spPr>
            <a:xfrm>
              <a:off x="5824852" y="2722138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F1AFC1D-4377-4C47-8BDE-66416C32A97B}"/>
                </a:ext>
              </a:extLst>
            </p:cNvPr>
            <p:cNvSpPr/>
            <p:nvPr/>
          </p:nvSpPr>
          <p:spPr>
            <a:xfrm>
              <a:off x="1773538" y="4358881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6E35F39-786D-42DC-9B36-FAB1546D9CE1}"/>
                </a:ext>
              </a:extLst>
            </p:cNvPr>
            <p:cNvSpPr/>
            <p:nvPr/>
          </p:nvSpPr>
          <p:spPr>
            <a:xfrm>
              <a:off x="3234642" y="2374452"/>
              <a:ext cx="108000" cy="108000"/>
            </a:xfrm>
            <a:prstGeom prst="ellipse">
              <a:avLst/>
            </a:prstGeom>
            <a:solidFill>
              <a:schemeClr val="tx1"/>
            </a:soli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E42CAF1-3345-450B-9ACE-CFE2A36B3F04}"/>
                </a:ext>
              </a:extLst>
            </p:cNvPr>
            <p:cNvSpPr/>
            <p:nvPr/>
          </p:nvSpPr>
          <p:spPr>
            <a:xfrm>
              <a:off x="4756714" y="2616060"/>
              <a:ext cx="1047750" cy="1993900"/>
            </a:xfrm>
            <a:custGeom>
              <a:avLst/>
              <a:gdLst>
                <a:gd name="connsiteX0" fmla="*/ 0 w 1047750"/>
                <a:gd name="connsiteY0" fmla="*/ 1993900 h 1993900"/>
                <a:gd name="connsiteX1" fmla="*/ 387350 w 1047750"/>
                <a:gd name="connsiteY1" fmla="*/ 952500 h 1993900"/>
                <a:gd name="connsiteX2" fmla="*/ 1047750 w 104775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1993900">
                  <a:moveTo>
                    <a:pt x="0" y="1993900"/>
                  </a:moveTo>
                  <a:cubicBezTo>
                    <a:pt x="106362" y="1639358"/>
                    <a:pt x="212725" y="1284817"/>
                    <a:pt x="387350" y="952500"/>
                  </a:cubicBezTo>
                  <a:cubicBezTo>
                    <a:pt x="561975" y="620183"/>
                    <a:pt x="804862" y="310091"/>
                    <a:pt x="1047750" y="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C6AE404-4DDA-4AF8-B665-28621455A829}"/>
                </a:ext>
              </a:extLst>
            </p:cNvPr>
            <p:cNvSpPr/>
            <p:nvPr/>
          </p:nvSpPr>
          <p:spPr>
            <a:xfrm>
              <a:off x="1746814" y="4248010"/>
              <a:ext cx="3009900" cy="349250"/>
            </a:xfrm>
            <a:custGeom>
              <a:avLst/>
              <a:gdLst>
                <a:gd name="connsiteX0" fmla="*/ 0 w 3009900"/>
                <a:gd name="connsiteY0" fmla="*/ 0 h 349250"/>
                <a:gd name="connsiteX1" fmla="*/ 1727200 w 3009900"/>
                <a:gd name="connsiteY1" fmla="*/ 101600 h 349250"/>
                <a:gd name="connsiteX2" fmla="*/ 3009900 w 3009900"/>
                <a:gd name="connsiteY2" fmla="*/ 34925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9900" h="349250">
                  <a:moveTo>
                    <a:pt x="0" y="0"/>
                  </a:moveTo>
                  <a:cubicBezTo>
                    <a:pt x="612775" y="21696"/>
                    <a:pt x="1225550" y="43392"/>
                    <a:pt x="1727200" y="101600"/>
                  </a:cubicBezTo>
                  <a:cubicBezTo>
                    <a:pt x="2228850" y="159808"/>
                    <a:pt x="2619375" y="254529"/>
                    <a:pt x="3009900" y="34925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B94C97B-693F-4772-BA6E-66E8051D5464}"/>
                </a:ext>
              </a:extLst>
            </p:cNvPr>
            <p:cNvSpPr/>
            <p:nvPr/>
          </p:nvSpPr>
          <p:spPr>
            <a:xfrm>
              <a:off x="3213664" y="2253830"/>
              <a:ext cx="2611188" cy="355880"/>
            </a:xfrm>
            <a:custGeom>
              <a:avLst/>
              <a:gdLst>
                <a:gd name="connsiteX0" fmla="*/ 0 w 2590800"/>
                <a:gd name="connsiteY0" fmla="*/ 280 h 355880"/>
                <a:gd name="connsiteX1" fmla="*/ 1416050 w 2590800"/>
                <a:gd name="connsiteY1" fmla="*/ 57430 h 355880"/>
                <a:gd name="connsiteX2" fmla="*/ 2590800 w 2590800"/>
                <a:gd name="connsiteY2" fmla="*/ 355880 h 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0" h="355880">
                  <a:moveTo>
                    <a:pt x="0" y="280"/>
                  </a:moveTo>
                  <a:cubicBezTo>
                    <a:pt x="492125" y="-779"/>
                    <a:pt x="984250" y="-1837"/>
                    <a:pt x="1416050" y="57430"/>
                  </a:cubicBezTo>
                  <a:cubicBezTo>
                    <a:pt x="1847850" y="116697"/>
                    <a:pt x="2453217" y="306138"/>
                    <a:pt x="2590800" y="35588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EF2E287-7483-4E9E-BEF6-45690E10788B}"/>
                </a:ext>
              </a:extLst>
            </p:cNvPr>
            <p:cNvSpPr/>
            <p:nvPr/>
          </p:nvSpPr>
          <p:spPr>
            <a:xfrm>
              <a:off x="1759514" y="2254110"/>
              <a:ext cx="1460500" cy="1993900"/>
            </a:xfrm>
            <a:custGeom>
              <a:avLst/>
              <a:gdLst>
                <a:gd name="connsiteX0" fmla="*/ 0 w 1460500"/>
                <a:gd name="connsiteY0" fmla="*/ 1993900 h 1993900"/>
                <a:gd name="connsiteX1" fmla="*/ 558800 w 1460500"/>
                <a:gd name="connsiteY1" fmla="*/ 742950 h 1993900"/>
                <a:gd name="connsiteX2" fmla="*/ 1460500 w 146050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500" h="1993900">
                  <a:moveTo>
                    <a:pt x="0" y="1993900"/>
                  </a:moveTo>
                  <a:cubicBezTo>
                    <a:pt x="157691" y="1534583"/>
                    <a:pt x="315383" y="1075267"/>
                    <a:pt x="558800" y="742950"/>
                  </a:cubicBezTo>
                  <a:cubicBezTo>
                    <a:pt x="802217" y="410633"/>
                    <a:pt x="1131358" y="205316"/>
                    <a:pt x="1460500" y="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D57FA7B-08E2-401E-B050-B986B1491D64}"/>
                </a:ext>
              </a:extLst>
            </p:cNvPr>
            <p:cNvSpPr/>
            <p:nvPr/>
          </p:nvSpPr>
          <p:spPr>
            <a:xfrm>
              <a:off x="4868819" y="2997859"/>
              <a:ext cx="1047750" cy="1993900"/>
            </a:xfrm>
            <a:custGeom>
              <a:avLst/>
              <a:gdLst>
                <a:gd name="connsiteX0" fmla="*/ 0 w 1047750"/>
                <a:gd name="connsiteY0" fmla="*/ 1993900 h 1993900"/>
                <a:gd name="connsiteX1" fmla="*/ 387350 w 1047750"/>
                <a:gd name="connsiteY1" fmla="*/ 952500 h 1993900"/>
                <a:gd name="connsiteX2" fmla="*/ 1047750 w 104775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47750" h="1993900">
                  <a:moveTo>
                    <a:pt x="0" y="1993900"/>
                  </a:moveTo>
                  <a:cubicBezTo>
                    <a:pt x="106362" y="1639358"/>
                    <a:pt x="212725" y="1284817"/>
                    <a:pt x="387350" y="952500"/>
                  </a:cubicBezTo>
                  <a:cubicBezTo>
                    <a:pt x="561975" y="620183"/>
                    <a:pt x="804862" y="310091"/>
                    <a:pt x="1047750" y="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BAA178C-D514-4DF5-B70B-BFC2F55C71EA}"/>
                </a:ext>
              </a:extLst>
            </p:cNvPr>
            <p:cNvSpPr/>
            <p:nvPr/>
          </p:nvSpPr>
          <p:spPr>
            <a:xfrm>
              <a:off x="1858919" y="4629809"/>
              <a:ext cx="3009900" cy="349250"/>
            </a:xfrm>
            <a:custGeom>
              <a:avLst/>
              <a:gdLst>
                <a:gd name="connsiteX0" fmla="*/ 0 w 3009900"/>
                <a:gd name="connsiteY0" fmla="*/ 0 h 349250"/>
                <a:gd name="connsiteX1" fmla="*/ 1727200 w 3009900"/>
                <a:gd name="connsiteY1" fmla="*/ 101600 h 349250"/>
                <a:gd name="connsiteX2" fmla="*/ 3009900 w 3009900"/>
                <a:gd name="connsiteY2" fmla="*/ 34925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09900" h="349250">
                  <a:moveTo>
                    <a:pt x="0" y="0"/>
                  </a:moveTo>
                  <a:cubicBezTo>
                    <a:pt x="612775" y="21696"/>
                    <a:pt x="1225550" y="43392"/>
                    <a:pt x="1727200" y="101600"/>
                  </a:cubicBezTo>
                  <a:cubicBezTo>
                    <a:pt x="2228850" y="159808"/>
                    <a:pt x="2619375" y="254529"/>
                    <a:pt x="3009900" y="34925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5472FB4-6E4B-4CA2-8381-9E60E795DC0B}"/>
                </a:ext>
              </a:extLst>
            </p:cNvPr>
            <p:cNvSpPr/>
            <p:nvPr/>
          </p:nvSpPr>
          <p:spPr>
            <a:xfrm>
              <a:off x="3325769" y="2635629"/>
              <a:ext cx="2611188" cy="355880"/>
            </a:xfrm>
            <a:custGeom>
              <a:avLst/>
              <a:gdLst>
                <a:gd name="connsiteX0" fmla="*/ 0 w 2590800"/>
                <a:gd name="connsiteY0" fmla="*/ 280 h 355880"/>
                <a:gd name="connsiteX1" fmla="*/ 1416050 w 2590800"/>
                <a:gd name="connsiteY1" fmla="*/ 57430 h 355880"/>
                <a:gd name="connsiteX2" fmla="*/ 2590800 w 2590800"/>
                <a:gd name="connsiteY2" fmla="*/ 355880 h 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0" h="355880">
                  <a:moveTo>
                    <a:pt x="0" y="280"/>
                  </a:moveTo>
                  <a:cubicBezTo>
                    <a:pt x="492125" y="-779"/>
                    <a:pt x="984250" y="-1837"/>
                    <a:pt x="1416050" y="57430"/>
                  </a:cubicBezTo>
                  <a:cubicBezTo>
                    <a:pt x="1847850" y="116697"/>
                    <a:pt x="2453217" y="306138"/>
                    <a:pt x="2590800" y="35588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3796209-232F-4C22-84A5-23078E01B418}"/>
                </a:ext>
              </a:extLst>
            </p:cNvPr>
            <p:cNvSpPr/>
            <p:nvPr/>
          </p:nvSpPr>
          <p:spPr>
            <a:xfrm>
              <a:off x="1871619" y="2635909"/>
              <a:ext cx="1460500" cy="1993900"/>
            </a:xfrm>
            <a:custGeom>
              <a:avLst/>
              <a:gdLst>
                <a:gd name="connsiteX0" fmla="*/ 0 w 1460500"/>
                <a:gd name="connsiteY0" fmla="*/ 1993900 h 1993900"/>
                <a:gd name="connsiteX1" fmla="*/ 558800 w 1460500"/>
                <a:gd name="connsiteY1" fmla="*/ 742950 h 1993900"/>
                <a:gd name="connsiteX2" fmla="*/ 1460500 w 1460500"/>
                <a:gd name="connsiteY2" fmla="*/ 0 h 199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0500" h="1993900">
                  <a:moveTo>
                    <a:pt x="0" y="1993900"/>
                  </a:moveTo>
                  <a:cubicBezTo>
                    <a:pt x="157691" y="1534583"/>
                    <a:pt x="315383" y="1075267"/>
                    <a:pt x="558800" y="742950"/>
                  </a:cubicBezTo>
                  <a:cubicBezTo>
                    <a:pt x="802217" y="410633"/>
                    <a:pt x="1131358" y="205316"/>
                    <a:pt x="1460500" y="0"/>
                  </a:cubicBezTo>
                </a:path>
              </a:pathLst>
            </a:custGeom>
            <a:noFill/>
            <a:ln/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E788E8-EBEF-4CBC-85D1-088F19A95690}"/>
                </a:ext>
              </a:extLst>
            </p:cNvPr>
            <p:cNvSpPr/>
            <p:nvPr/>
          </p:nvSpPr>
          <p:spPr>
            <a:xfrm>
              <a:off x="1090613" y="4386159"/>
              <a:ext cx="3729037" cy="385866"/>
            </a:xfrm>
            <a:custGeom>
              <a:avLst/>
              <a:gdLst>
                <a:gd name="connsiteX0" fmla="*/ 3729037 w 3729037"/>
                <a:gd name="connsiteY0" fmla="*/ 385866 h 385866"/>
                <a:gd name="connsiteX1" fmla="*/ 2543175 w 3729037"/>
                <a:gd name="connsiteY1" fmla="*/ 157266 h 385866"/>
                <a:gd name="connsiteX2" fmla="*/ 728662 w 3729037"/>
                <a:gd name="connsiteY2" fmla="*/ 28679 h 385866"/>
                <a:gd name="connsiteX3" fmla="*/ 0 w 3729037"/>
                <a:gd name="connsiteY3" fmla="*/ 104 h 3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29037" h="385866">
                  <a:moveTo>
                    <a:pt x="3729037" y="385866"/>
                  </a:moveTo>
                  <a:cubicBezTo>
                    <a:pt x="3386137" y="301331"/>
                    <a:pt x="3043237" y="216797"/>
                    <a:pt x="2543175" y="157266"/>
                  </a:cubicBezTo>
                  <a:cubicBezTo>
                    <a:pt x="2043113" y="97735"/>
                    <a:pt x="1152524" y="54873"/>
                    <a:pt x="728662" y="28679"/>
                  </a:cubicBezTo>
                  <a:cubicBezTo>
                    <a:pt x="304799" y="2485"/>
                    <a:pt x="122237" y="-690"/>
                    <a:pt x="0" y="104"/>
                  </a:cubicBezTo>
                </a:path>
              </a:pathLst>
            </a:custGeom>
            <a:noFill/>
            <a:ln w="28575">
              <a:prstDash val="soli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3933602F-1790-4BC8-98B3-9062ED4027C5}"/>
                </a:ext>
              </a:extLst>
            </p:cNvPr>
            <p:cNvSpPr/>
            <p:nvPr/>
          </p:nvSpPr>
          <p:spPr>
            <a:xfrm>
              <a:off x="4819650" y="2386013"/>
              <a:ext cx="1414463" cy="2386012"/>
            </a:xfrm>
            <a:custGeom>
              <a:avLst/>
              <a:gdLst>
                <a:gd name="connsiteX0" fmla="*/ 0 w 1414463"/>
                <a:gd name="connsiteY0" fmla="*/ 2386012 h 2386012"/>
                <a:gd name="connsiteX1" fmla="*/ 419100 w 1414463"/>
                <a:gd name="connsiteY1" fmla="*/ 1323975 h 2386012"/>
                <a:gd name="connsiteX2" fmla="*/ 1071563 w 1414463"/>
                <a:gd name="connsiteY2" fmla="*/ 395287 h 2386012"/>
                <a:gd name="connsiteX3" fmla="*/ 1414463 w 1414463"/>
                <a:gd name="connsiteY3" fmla="*/ 0 h 2386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4463" h="2386012">
                  <a:moveTo>
                    <a:pt x="0" y="2386012"/>
                  </a:moveTo>
                  <a:cubicBezTo>
                    <a:pt x="120253" y="2020887"/>
                    <a:pt x="240506" y="1655762"/>
                    <a:pt x="419100" y="1323975"/>
                  </a:cubicBezTo>
                  <a:cubicBezTo>
                    <a:pt x="597694" y="992188"/>
                    <a:pt x="905669" y="615949"/>
                    <a:pt x="1071563" y="395287"/>
                  </a:cubicBezTo>
                  <a:cubicBezTo>
                    <a:pt x="1237457" y="174625"/>
                    <a:pt x="1349376" y="50800"/>
                    <a:pt x="1414463" y="0"/>
                  </a:cubicBezTo>
                </a:path>
              </a:pathLst>
            </a:custGeom>
            <a:noFill/>
            <a:ln w="28575">
              <a:prstDash val="soli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pt-BR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29209DE-FDDB-4832-8D88-E7F8CF7546A0}"/>
                </a:ext>
              </a:extLst>
            </p:cNvPr>
            <p:cNvCxnSpPr>
              <a:cxnSpLocks/>
              <a:stCxn id="76" idx="0"/>
              <a:endCxn id="74" idx="0"/>
            </p:cNvCxnSpPr>
            <p:nvPr/>
          </p:nvCxnSpPr>
          <p:spPr>
            <a:xfrm flipH="1" flipV="1">
              <a:off x="1759514" y="4248010"/>
              <a:ext cx="99405" cy="381799"/>
            </a:xfrm>
            <a:prstGeom prst="line">
              <a:avLst/>
            </a:prstGeom>
            <a:noFill/>
            <a:ln w="28575">
              <a:prstDash val="soli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95395FA-E428-496F-AAD0-29491316D117}"/>
                </a:ext>
              </a:extLst>
            </p:cNvPr>
            <p:cNvCxnSpPr>
              <a:cxnSpLocks/>
              <a:stCxn id="76" idx="2"/>
              <a:endCxn id="72" idx="2"/>
            </p:cNvCxnSpPr>
            <p:nvPr/>
          </p:nvCxnSpPr>
          <p:spPr>
            <a:xfrm flipH="1" flipV="1">
              <a:off x="4756714" y="4597260"/>
              <a:ext cx="112105" cy="381799"/>
            </a:xfrm>
            <a:prstGeom prst="line">
              <a:avLst/>
            </a:prstGeom>
            <a:noFill/>
            <a:ln w="28575">
              <a:prstDash val="soli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21C85462-2ED2-46CE-9C26-A4EE3513C7F4}"/>
                </a:ext>
              </a:extLst>
            </p:cNvPr>
            <p:cNvCxnSpPr>
              <a:cxnSpLocks/>
              <a:stCxn id="78" idx="2"/>
              <a:endCxn id="73" idx="0"/>
            </p:cNvCxnSpPr>
            <p:nvPr/>
          </p:nvCxnSpPr>
          <p:spPr>
            <a:xfrm flipH="1" flipV="1">
              <a:off x="3213664" y="2254110"/>
              <a:ext cx="118455" cy="381799"/>
            </a:xfrm>
            <a:prstGeom prst="line">
              <a:avLst/>
            </a:prstGeom>
            <a:noFill/>
            <a:ln w="28575">
              <a:prstDash val="soli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BE2DB3A-37E8-47FB-BE92-AF6BFAD9B40A}"/>
                </a:ext>
              </a:extLst>
            </p:cNvPr>
            <p:cNvCxnSpPr>
              <a:cxnSpLocks/>
              <a:stCxn id="77" idx="2"/>
              <a:endCxn id="73" idx="2"/>
            </p:cNvCxnSpPr>
            <p:nvPr/>
          </p:nvCxnSpPr>
          <p:spPr>
            <a:xfrm flipH="1" flipV="1">
              <a:off x="5824852" y="2609710"/>
              <a:ext cx="112105" cy="381799"/>
            </a:xfrm>
            <a:prstGeom prst="line">
              <a:avLst/>
            </a:prstGeom>
            <a:noFill/>
            <a:ln w="28575">
              <a:prstDash val="solid"/>
              <a:tailEnd type="non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CaixaDeTexto 195">
              <a:extLst>
                <a:ext uri="{FF2B5EF4-FFF2-40B4-BE49-F238E27FC236}">
                  <a16:creationId xmlns:a16="http://schemas.microsoft.com/office/drawing/2014/main" id="{FB5C4538-9B22-41F6-92E6-4FE1197492FB}"/>
                </a:ext>
              </a:extLst>
            </p:cNvPr>
            <p:cNvSpPr txBox="1"/>
            <p:nvPr/>
          </p:nvSpPr>
          <p:spPr>
            <a:xfrm>
              <a:off x="1164575" y="4003188"/>
              <a:ext cx="3786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β</a:t>
              </a:r>
              <a:r>
                <a:rPr lang="pt-BR" baseline="-25000" dirty="0"/>
                <a:t>k</a:t>
              </a:r>
              <a:endParaRPr lang="pt-BR" dirty="0"/>
            </a:p>
          </p:txBody>
        </p:sp>
        <p:sp>
          <p:nvSpPr>
            <p:cNvPr id="96" name="CaixaDeTexto 193">
              <a:extLst>
                <a:ext uri="{FF2B5EF4-FFF2-40B4-BE49-F238E27FC236}">
                  <a16:creationId xmlns:a16="http://schemas.microsoft.com/office/drawing/2014/main" id="{A2C2CC9A-2A78-4C6A-9BD8-4CB875D13192}"/>
                </a:ext>
              </a:extLst>
            </p:cNvPr>
            <p:cNvSpPr txBox="1"/>
            <p:nvPr/>
          </p:nvSpPr>
          <p:spPr>
            <a:xfrm>
              <a:off x="5723247" y="2189786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α</a:t>
              </a:r>
              <a:r>
                <a:rPr lang="pt-BR" baseline="-25000" dirty="0"/>
                <a:t>k</a:t>
              </a:r>
              <a:endParaRPr lang="pt-BR" dirty="0"/>
            </a:p>
          </p:txBody>
        </p:sp>
        <p:sp>
          <p:nvSpPr>
            <p:cNvPr id="100" name="CaixaDeTexto 193">
              <a:extLst>
                <a:ext uri="{FF2B5EF4-FFF2-40B4-BE49-F238E27FC236}">
                  <a16:creationId xmlns:a16="http://schemas.microsoft.com/office/drawing/2014/main" id="{35C90786-BF82-409A-BB7B-547CEBDD719E}"/>
                </a:ext>
              </a:extLst>
            </p:cNvPr>
            <p:cNvSpPr txBox="1"/>
            <p:nvPr/>
          </p:nvSpPr>
          <p:spPr>
            <a:xfrm>
              <a:off x="4283622" y="4068992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  <a:r>
                <a:rPr lang="pt-BR" baseline="-25000" dirty="0"/>
                <a:t>k</a:t>
              </a:r>
              <a:endParaRPr lang="pt-BR" dirty="0"/>
            </a:p>
          </p:txBody>
        </p:sp>
        <p:sp>
          <p:nvSpPr>
            <p:cNvPr id="101" name="CaixaDeTexto 193">
              <a:extLst>
                <a:ext uri="{FF2B5EF4-FFF2-40B4-BE49-F238E27FC236}">
                  <a16:creationId xmlns:a16="http://schemas.microsoft.com/office/drawing/2014/main" id="{2B1CEDE3-EB4D-446B-B71B-8BFABA34E33E}"/>
                </a:ext>
              </a:extLst>
            </p:cNvPr>
            <p:cNvSpPr txBox="1"/>
            <p:nvPr/>
          </p:nvSpPr>
          <p:spPr>
            <a:xfrm>
              <a:off x="2870837" y="3142148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Ω</a:t>
              </a:r>
              <a:r>
                <a:rPr lang="pt-BR" baseline="-25000" dirty="0"/>
                <a:t>k</a:t>
              </a:r>
              <a:endParaRPr lang="pt-BR" dirty="0"/>
            </a:p>
          </p:txBody>
        </p:sp>
        <p:sp>
          <p:nvSpPr>
            <p:cNvPr id="102" name="CaixaDeTexto 193">
              <a:extLst>
                <a:ext uri="{FF2B5EF4-FFF2-40B4-BE49-F238E27FC236}">
                  <a16:creationId xmlns:a16="http://schemas.microsoft.com/office/drawing/2014/main" id="{FEC7195C-20C1-4042-AAAB-06374919512D}"/>
                </a:ext>
              </a:extLst>
            </p:cNvPr>
            <p:cNvSpPr txBox="1"/>
            <p:nvPr/>
          </p:nvSpPr>
          <p:spPr>
            <a:xfrm>
              <a:off x="5458184" y="3402526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/>
                <a:t>Γ</a:t>
              </a:r>
              <a:r>
                <a:rPr lang="pt-BR" baseline="-25000" dirty="0"/>
                <a:t>k</a:t>
              </a:r>
              <a:endParaRPr lang="pt-BR" dirty="0"/>
            </a:p>
          </p:txBody>
        </p:sp>
        <p:sp>
          <p:nvSpPr>
            <p:cNvPr id="103" name="CaixaDeTexto 193">
              <a:extLst>
                <a:ext uri="{FF2B5EF4-FFF2-40B4-BE49-F238E27FC236}">
                  <a16:creationId xmlns:a16="http://schemas.microsoft.com/office/drawing/2014/main" id="{52AE6CD9-0302-4785-8FBD-C4A04177CF36}"/>
                </a:ext>
              </a:extLst>
            </p:cNvPr>
            <p:cNvSpPr txBox="1"/>
            <p:nvPr/>
          </p:nvSpPr>
          <p:spPr>
            <a:xfrm>
              <a:off x="3413628" y="1764450"/>
              <a:ext cx="928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</a:t>
              </a:r>
              <a:r>
                <a:rPr lang="pt-BR" baseline="-25000" dirty="0"/>
                <a:t>th</a:t>
              </a:r>
              <a:r>
                <a:rPr lang="pt-BR" dirty="0"/>
                <a:t> layer</a:t>
              </a:r>
            </a:p>
          </p:txBody>
        </p:sp>
      </p:grpSp>
      <p:sp>
        <p:nvSpPr>
          <p:cNvPr id="35" name="CaixaDeTexto 69"/>
          <p:cNvSpPr txBox="1"/>
          <p:nvPr/>
        </p:nvSpPr>
        <p:spPr>
          <a:xfrm>
            <a:off x="211439" y="93165"/>
            <a:ext cx="419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layerwise shell – qualify vergilio</a:t>
            </a:r>
          </a:p>
        </p:txBody>
      </p:sp>
    </p:spTree>
    <p:extLst>
      <p:ext uri="{BB962C8B-B14F-4D97-AF65-F5344CB8AC3E}">
        <p14:creationId xmlns:p14="http://schemas.microsoft.com/office/powerpoint/2010/main" val="34796874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00B27893-3DE6-4118-93C1-2F84B6D5070E}"/>
              </a:ext>
            </a:extLst>
          </p:cNvPr>
          <p:cNvGrpSpPr/>
          <p:nvPr/>
        </p:nvGrpSpPr>
        <p:grpSpPr>
          <a:xfrm>
            <a:off x="1687447" y="2008831"/>
            <a:ext cx="6046102" cy="6349310"/>
            <a:chOff x="1052447" y="294331"/>
            <a:chExt cx="6046102" cy="634931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0F0AC0-FD6B-489E-864C-48C7C8F659ED}"/>
                </a:ext>
              </a:extLst>
            </p:cNvPr>
            <p:cNvGrpSpPr/>
            <p:nvPr/>
          </p:nvGrpSpPr>
          <p:grpSpPr>
            <a:xfrm>
              <a:off x="1052447" y="597539"/>
              <a:ext cx="6046102" cy="6046102"/>
              <a:chOff x="587990" y="1061940"/>
              <a:chExt cx="6046102" cy="6046102"/>
            </a:xfrm>
          </p:grpSpPr>
          <p:sp>
            <p:nvSpPr>
              <p:cNvPr id="5" name="Arc 4">
                <a:extLst>
                  <a:ext uri="{FF2B5EF4-FFF2-40B4-BE49-F238E27FC236}">
                    <a16:creationId xmlns:a16="http://schemas.microsoft.com/office/drawing/2014/main" id="{77104D41-7813-4BF3-AD4E-2DF2A0A0A73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2023458" y="2305818"/>
                <a:ext cx="3175166" cy="3175166"/>
              </a:xfrm>
              <a:prstGeom prst="arc">
                <a:avLst>
                  <a:gd name="adj1" fmla="val 17162314"/>
                  <a:gd name="adj2" fmla="val 20610733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DE85BED4-3AD7-4FB6-8504-CC2B9219BFA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2068072" y="2350431"/>
                <a:ext cx="3085940" cy="3085940"/>
              </a:xfrm>
              <a:prstGeom prst="arc">
                <a:avLst>
                  <a:gd name="adj1" fmla="val 17117807"/>
                  <a:gd name="adj2" fmla="val 2066808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9ADC670C-5E80-467F-B002-3FA3D8EEA1C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2535808" y="2818168"/>
                <a:ext cx="2150467" cy="2150467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742687F8-3CAB-4224-80DD-672D1C9E40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1370163" y="1652523"/>
                <a:ext cx="4481757" cy="4481757"/>
              </a:xfrm>
              <a:prstGeom prst="arc">
                <a:avLst>
                  <a:gd name="adj1" fmla="val 17701023"/>
                  <a:gd name="adj2" fmla="val 20095741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 11">
                <a:extLst>
                  <a:ext uri="{FF2B5EF4-FFF2-40B4-BE49-F238E27FC236}">
                    <a16:creationId xmlns:a16="http://schemas.microsoft.com/office/drawing/2014/main" id="{3F5B8644-03FB-477A-B1A4-8CF93FD2E4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1322126" y="1604486"/>
                <a:ext cx="4577830" cy="4577830"/>
              </a:xfrm>
              <a:prstGeom prst="arc">
                <a:avLst>
                  <a:gd name="adj1" fmla="val 17722681"/>
                  <a:gd name="adj2" fmla="val 20074144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07C94DA9-3A6E-4432-99EA-D910601FD04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587990" y="1061940"/>
                <a:ext cx="6046102" cy="6046102"/>
              </a:xfrm>
              <a:prstGeom prst="arc">
                <a:avLst>
                  <a:gd name="adj1" fmla="val 18021749"/>
                  <a:gd name="adj2" fmla="val 1977717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7B714C11-CB6C-488F-9071-BFE75918233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900000">
                <a:off x="1652904" y="1935264"/>
                <a:ext cx="3916275" cy="3916275"/>
              </a:xfrm>
              <a:prstGeom prst="arc">
                <a:avLst>
                  <a:gd name="adj1" fmla="val 17244097"/>
                  <a:gd name="adj2" fmla="val 20718659"/>
                </a:avLst>
              </a:prstGeom>
              <a:ln>
                <a:prstDash val="sysDot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93">
                <a:extLst>
                  <a:ext uri="{FF2B5EF4-FFF2-40B4-BE49-F238E27FC236}">
                    <a16:creationId xmlns:a16="http://schemas.microsoft.com/office/drawing/2014/main" id="{91EDA232-E96F-4564-9C05-0F6CA99E1916}"/>
                  </a:ext>
                </a:extLst>
              </p:cNvPr>
              <p:cNvSpPr txBox="1"/>
              <p:nvPr/>
            </p:nvSpPr>
            <p:spPr>
              <a:xfrm>
                <a:off x="4361646" y="1817820"/>
                <a:ext cx="3834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1600" dirty="0"/>
                  <a:t>Ω</a:t>
                </a:r>
                <a:r>
                  <a:rPr lang="pt-BR" sz="1600" baseline="-25000" dirty="0"/>
                  <a:t>k</a:t>
                </a:r>
                <a:endParaRPr lang="pt-BR" sz="1600" dirty="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6072310-F213-45DB-9430-DBD0DD7CB3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5326" y="1409553"/>
                <a:ext cx="0" cy="1157287"/>
              </a:xfrm>
              <a:prstGeom prst="line">
                <a:avLst/>
              </a:prstGeom>
              <a:ln>
                <a:prstDash val="sysDot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CaixaDeTexto 193">
                <a:extLst>
                  <a:ext uri="{FF2B5EF4-FFF2-40B4-BE49-F238E27FC236}">
                    <a16:creationId xmlns:a16="http://schemas.microsoft.com/office/drawing/2014/main" id="{C8479C2E-E84E-4326-9F0A-9C8F8EEFD29C}"/>
                  </a:ext>
                </a:extLst>
              </p:cNvPr>
              <p:cNvSpPr txBox="1"/>
              <p:nvPr/>
            </p:nvSpPr>
            <p:spPr>
              <a:xfrm>
                <a:off x="3542841" y="1150488"/>
                <a:ext cx="3289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z</a:t>
                </a:r>
                <a:r>
                  <a:rPr lang="pt-BR" sz="1600" baseline="-25000" dirty="0"/>
                  <a:t>k</a:t>
                </a:r>
                <a:endParaRPr lang="pt-BR" sz="1600" dirty="0"/>
              </a:p>
            </p:txBody>
          </p:sp>
          <p:sp>
            <p:nvSpPr>
              <p:cNvPr id="23" name="CaixaDeTexto 193">
                <a:extLst>
                  <a:ext uri="{FF2B5EF4-FFF2-40B4-BE49-F238E27FC236}">
                    <a16:creationId xmlns:a16="http://schemas.microsoft.com/office/drawing/2014/main" id="{C7ADCBB0-ADB5-481B-97D5-BA46F7530E9E}"/>
                  </a:ext>
                </a:extLst>
              </p:cNvPr>
              <p:cNvSpPr txBox="1"/>
              <p:nvPr/>
            </p:nvSpPr>
            <p:spPr>
              <a:xfrm>
                <a:off x="2785630" y="1715837"/>
                <a:ext cx="2920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</a:t>
                </a:r>
              </a:p>
            </p:txBody>
          </p:sp>
          <p:sp>
            <p:nvSpPr>
              <p:cNvPr id="24" name="CaixaDeTexto 193">
                <a:extLst>
                  <a:ext uri="{FF2B5EF4-FFF2-40B4-BE49-F238E27FC236}">
                    <a16:creationId xmlns:a16="http://schemas.microsoft.com/office/drawing/2014/main" id="{A0B2458A-2830-4B79-9E65-378FEF8F0251}"/>
                  </a:ext>
                </a:extLst>
              </p:cNvPr>
              <p:cNvSpPr txBox="1"/>
              <p:nvPr/>
            </p:nvSpPr>
            <p:spPr>
              <a:xfrm>
                <a:off x="2785630" y="1104683"/>
                <a:ext cx="4988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K+1</a:t>
                </a:r>
              </a:p>
            </p:txBody>
          </p:sp>
          <p:sp>
            <p:nvSpPr>
              <p:cNvPr id="25" name="CaixaDeTexto 193">
                <a:extLst>
                  <a:ext uri="{FF2B5EF4-FFF2-40B4-BE49-F238E27FC236}">
                    <a16:creationId xmlns:a16="http://schemas.microsoft.com/office/drawing/2014/main" id="{68035E7F-31FD-4536-BC75-D0D556A69BF8}"/>
                  </a:ext>
                </a:extLst>
              </p:cNvPr>
              <p:cNvSpPr txBox="1"/>
              <p:nvPr/>
            </p:nvSpPr>
            <p:spPr>
              <a:xfrm>
                <a:off x="2775731" y="2477090"/>
                <a:ext cx="45878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K-1</a:t>
                </a:r>
              </a:p>
            </p:txBody>
          </p:sp>
          <p:sp>
            <p:nvSpPr>
              <p:cNvPr id="26" name="CaixaDeTexto 193">
                <a:extLst>
                  <a:ext uri="{FF2B5EF4-FFF2-40B4-BE49-F238E27FC236}">
                    <a16:creationId xmlns:a16="http://schemas.microsoft.com/office/drawing/2014/main" id="{551600C6-44F0-4CC7-B060-BF9CE8C0F695}"/>
                  </a:ext>
                </a:extLst>
              </p:cNvPr>
              <p:cNvSpPr txBox="1"/>
              <p:nvPr/>
            </p:nvSpPr>
            <p:spPr>
              <a:xfrm>
                <a:off x="3834017" y="1602939"/>
                <a:ext cx="4660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</a:t>
                </a:r>
                <a:r>
                  <a:rPr lang="pt-BR" sz="1600" baseline="-25000" dirty="0"/>
                  <a:t>top</a:t>
                </a:r>
                <a:endParaRPr lang="pt-BR" sz="1600" dirty="0"/>
              </a:p>
            </p:txBody>
          </p:sp>
          <p:sp>
            <p:nvSpPr>
              <p:cNvPr id="27" name="CaixaDeTexto 193">
                <a:extLst>
                  <a:ext uri="{FF2B5EF4-FFF2-40B4-BE49-F238E27FC236}">
                    <a16:creationId xmlns:a16="http://schemas.microsoft.com/office/drawing/2014/main" id="{07B8E4D3-520D-4BF9-BB0F-A27590DBE836}"/>
                  </a:ext>
                </a:extLst>
              </p:cNvPr>
              <p:cNvSpPr txBox="1"/>
              <p:nvPr/>
            </p:nvSpPr>
            <p:spPr>
              <a:xfrm>
                <a:off x="3722350" y="2034238"/>
                <a:ext cx="6927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</a:t>
                </a:r>
                <a:r>
                  <a:rPr lang="pt-BR" sz="1600" baseline="-25000" dirty="0"/>
                  <a:t>bottom</a:t>
                </a:r>
                <a:endParaRPr lang="pt-BR" sz="1600" dirty="0"/>
              </a:p>
            </p:txBody>
          </p:sp>
          <p:sp>
            <p:nvSpPr>
              <p:cNvPr id="28" name="CaixaDeTexto 193">
                <a:extLst>
                  <a:ext uri="{FF2B5EF4-FFF2-40B4-BE49-F238E27FC236}">
                    <a16:creationId xmlns:a16="http://schemas.microsoft.com/office/drawing/2014/main" id="{BB4DF982-BBA7-4032-AB87-08915582201A}"/>
                  </a:ext>
                </a:extLst>
              </p:cNvPr>
              <p:cNvSpPr txBox="1"/>
              <p:nvPr/>
            </p:nvSpPr>
            <p:spPr>
              <a:xfrm>
                <a:off x="3834017" y="1360337"/>
                <a:ext cx="9139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k+1</a:t>
                </a:r>
                <a:r>
                  <a:rPr lang="pt-BR" sz="1600" baseline="-25000" dirty="0"/>
                  <a:t>bottom</a:t>
                </a:r>
                <a:endParaRPr lang="pt-BR" sz="1600" dirty="0"/>
              </a:p>
            </p:txBody>
          </p:sp>
          <p:sp>
            <p:nvSpPr>
              <p:cNvPr id="29" name="CaixaDeTexto 193">
                <a:extLst>
                  <a:ext uri="{FF2B5EF4-FFF2-40B4-BE49-F238E27FC236}">
                    <a16:creationId xmlns:a16="http://schemas.microsoft.com/office/drawing/2014/main" id="{48929EC9-5A2C-4300-98FE-05EC99096368}"/>
                  </a:ext>
                </a:extLst>
              </p:cNvPr>
              <p:cNvSpPr txBox="1"/>
              <p:nvPr/>
            </p:nvSpPr>
            <p:spPr>
              <a:xfrm>
                <a:off x="3697391" y="2322120"/>
                <a:ext cx="6337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k-1</a:t>
                </a:r>
                <a:r>
                  <a:rPr lang="pt-BR" sz="1600" baseline="-25000" dirty="0"/>
                  <a:t>top</a:t>
                </a:r>
                <a:endParaRPr lang="pt-BR" sz="1600" dirty="0"/>
              </a:p>
            </p:txBody>
          </p:sp>
          <p:sp>
            <p:nvSpPr>
              <p:cNvPr id="30" name="CaixaDeTexto 193">
                <a:extLst>
                  <a:ext uri="{FF2B5EF4-FFF2-40B4-BE49-F238E27FC236}">
                    <a16:creationId xmlns:a16="http://schemas.microsoft.com/office/drawing/2014/main" id="{347CB93C-7B28-4DBB-AD1B-B7925B40A945}"/>
                  </a:ext>
                </a:extLst>
              </p:cNvPr>
              <p:cNvSpPr txBox="1"/>
              <p:nvPr/>
            </p:nvSpPr>
            <p:spPr>
              <a:xfrm>
                <a:off x="2080710" y="1908343"/>
                <a:ext cx="35458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600" dirty="0"/>
                  <a:t>h</a:t>
                </a:r>
                <a:r>
                  <a:rPr lang="pt-BR" sz="1600" baseline="-25000" dirty="0"/>
                  <a:t>k</a:t>
                </a:r>
                <a:endParaRPr lang="pt-BR" sz="1600" dirty="0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ACDC503-2135-4D72-A47E-94E7DCBD8F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66128" y="1762690"/>
                <a:ext cx="839292" cy="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D8F1BB4-A294-4B96-94CD-5C6F652F0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966128" y="2527670"/>
                <a:ext cx="839292" cy="1"/>
              </a:xfrm>
              <a:prstGeom prst="line">
                <a:avLst/>
              </a:prstGeom>
              <a:ln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CED3376-9334-4B84-A6CA-BA1D64336D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8528" y="1772216"/>
                <a:ext cx="0" cy="755454"/>
              </a:xfrm>
              <a:prstGeom prst="line">
                <a:avLst/>
              </a:prstGeom>
              <a:ln>
                <a:headEnd type="arrow"/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AB84632-81B6-49AE-9A93-F76B040304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9783" y="2408909"/>
              <a:ext cx="0" cy="260151"/>
            </a:xfrm>
            <a:prstGeom prst="line">
              <a:avLst/>
            </a:prstGeom>
            <a:ln w="508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80F977B-ECD2-490E-9327-6C6BBE59AE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4193" y="294331"/>
              <a:ext cx="0" cy="260151"/>
            </a:xfrm>
            <a:prstGeom prst="line">
              <a:avLst/>
            </a:prstGeom>
            <a:ln w="50800">
              <a:prstDash val="sysDot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CaixaDeTexto 69"/>
          <p:cNvSpPr txBox="1"/>
          <p:nvPr/>
        </p:nvSpPr>
        <p:spPr>
          <a:xfrm>
            <a:off x="211439" y="93165"/>
            <a:ext cx="419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Malhagem layerwise shell – qualify vergilio</a:t>
            </a:r>
          </a:p>
        </p:txBody>
      </p:sp>
    </p:spTree>
    <p:extLst>
      <p:ext uri="{BB962C8B-B14F-4D97-AF65-F5344CB8AC3E}">
        <p14:creationId xmlns:p14="http://schemas.microsoft.com/office/powerpoint/2010/main" val="21303024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101"/>
          <p:cNvPicPr/>
          <p:nvPr/>
        </p:nvPicPr>
        <p:blipFill rotWithShape="1">
          <a:blip r:embed="rId2"/>
          <a:srcRect l="13582" t="23208" r="20096" b="7340"/>
          <a:stretch/>
        </p:blipFill>
        <p:spPr bwMode="auto">
          <a:xfrm>
            <a:off x="948387" y="547720"/>
            <a:ext cx="3898265" cy="13576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CaixaDeTexto 69"/>
          <p:cNvSpPr txBox="1"/>
          <p:nvPr/>
        </p:nvSpPr>
        <p:spPr>
          <a:xfrm>
            <a:off x="211439" y="93165"/>
            <a:ext cx="517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Esquema do rotor composto do LMEst rotor - Vergilio</a:t>
            </a:r>
          </a:p>
        </p:txBody>
      </p:sp>
      <p:pic>
        <p:nvPicPr>
          <p:cNvPr id="270" name="Imagem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6" b="15609"/>
          <a:stretch/>
        </p:blipFill>
        <p:spPr bwMode="auto">
          <a:xfrm>
            <a:off x="5601922" y="307574"/>
            <a:ext cx="2851150" cy="15220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73695" y="2745909"/>
            <a:ext cx="7852191" cy="2111543"/>
            <a:chOff x="773695" y="2745909"/>
            <a:chExt cx="7852191" cy="2111543"/>
          </a:xfrm>
        </p:grpSpPr>
        <p:sp>
          <p:nvSpPr>
            <p:cNvPr id="22" name="Cilindro 33"/>
            <p:cNvSpPr/>
            <p:nvPr/>
          </p:nvSpPr>
          <p:spPr>
            <a:xfrm rot="12646856">
              <a:off x="3714227" y="3359323"/>
              <a:ext cx="98039" cy="324450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3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60000"/>
                    <a:lumOff val="40000"/>
                  </a:schemeClr>
                </a:gs>
                <a:gs pos="100000">
                  <a:srgbClr val="FF0000"/>
                </a:gs>
              </a:gsLst>
              <a:lin ang="54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1" name="Cilindro 33"/>
            <p:cNvSpPr/>
            <p:nvPr/>
          </p:nvSpPr>
          <p:spPr>
            <a:xfrm rot="12646856">
              <a:off x="7720274" y="3367458"/>
              <a:ext cx="98039" cy="324450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3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60000"/>
                    <a:lumOff val="40000"/>
                  </a:schemeClr>
                </a:gs>
                <a:gs pos="100000">
                  <a:srgbClr val="FF0000"/>
                </a:gs>
              </a:gsLst>
              <a:lin ang="54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73695" y="3908670"/>
              <a:ext cx="7852191" cy="874329"/>
              <a:chOff x="575003" y="5745192"/>
              <a:chExt cx="7852191" cy="874329"/>
            </a:xfrm>
          </p:grpSpPr>
          <p:grpSp>
            <p:nvGrpSpPr>
              <p:cNvPr id="267" name="Group 266"/>
              <p:cNvGrpSpPr/>
              <p:nvPr/>
            </p:nvGrpSpPr>
            <p:grpSpPr>
              <a:xfrm>
                <a:off x="634022" y="6466815"/>
                <a:ext cx="7034406" cy="152706"/>
                <a:chOff x="652413" y="4781314"/>
                <a:chExt cx="7034406" cy="152706"/>
              </a:xfrm>
            </p:grpSpPr>
            <p:grpSp>
              <p:nvGrpSpPr>
                <p:cNvPr id="9" name="Grupo 47"/>
                <p:cNvGrpSpPr/>
                <p:nvPr/>
              </p:nvGrpSpPr>
              <p:grpSpPr>
                <a:xfrm rot="16200000">
                  <a:off x="1149528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78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79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9" name="Grupo 47"/>
                <p:cNvGrpSpPr/>
                <p:nvPr/>
              </p:nvGrpSpPr>
              <p:grpSpPr>
                <a:xfrm rot="16200000">
                  <a:off x="2130773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190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191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1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2" name="Grupo 47"/>
                <p:cNvGrpSpPr/>
                <p:nvPr/>
              </p:nvGrpSpPr>
              <p:grpSpPr>
                <a:xfrm rot="16200000">
                  <a:off x="3112018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203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04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4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15" name="Grupo 47"/>
                <p:cNvGrpSpPr/>
                <p:nvPr/>
              </p:nvGrpSpPr>
              <p:grpSpPr>
                <a:xfrm rot="16200000">
                  <a:off x="4093263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216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17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8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9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0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3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5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7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8" name="Grupo 47"/>
                <p:cNvGrpSpPr/>
                <p:nvPr/>
              </p:nvGrpSpPr>
              <p:grpSpPr>
                <a:xfrm rot="16200000">
                  <a:off x="5074508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229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30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1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2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3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6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0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1" name="Grupo 47"/>
                <p:cNvGrpSpPr/>
                <p:nvPr/>
              </p:nvGrpSpPr>
              <p:grpSpPr>
                <a:xfrm rot="16200000">
                  <a:off x="6055753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242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43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6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7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8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9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0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54" name="Grupo 47"/>
                <p:cNvGrpSpPr/>
                <p:nvPr/>
              </p:nvGrpSpPr>
              <p:grpSpPr>
                <a:xfrm rot="16200000">
                  <a:off x="7036999" y="4284199"/>
                  <a:ext cx="152706" cy="1146935"/>
                  <a:chOff x="1909799" y="2363108"/>
                  <a:chExt cx="213929" cy="1602777"/>
                </a:xfrm>
                <a:effectLst/>
              </p:grpSpPr>
              <p:sp>
                <p:nvSpPr>
                  <p:cNvPr id="255" name="Retângulo 4"/>
                  <p:cNvSpPr/>
                  <p:nvPr/>
                </p:nvSpPr>
                <p:spPr>
                  <a:xfrm>
                    <a:off x="2051720" y="2456892"/>
                    <a:ext cx="72008" cy="1296144"/>
                  </a:xfrm>
                  <a:prstGeom prst="rect">
                    <a:avLst/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chemeClr val="tx1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cxnSp>
                <p:nvCxnSpPr>
                  <p:cNvPr id="256" name="Conector reto 103"/>
                  <p:cNvCxnSpPr/>
                  <p:nvPr/>
                </p:nvCxnSpPr>
                <p:spPr>
                  <a:xfrm>
                    <a:off x="1933422" y="2363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Conector reto 104"/>
                  <p:cNvCxnSpPr/>
                  <p:nvPr/>
                </p:nvCxnSpPr>
                <p:spPr>
                  <a:xfrm>
                    <a:off x="1933422" y="2515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Conector reto 105"/>
                  <p:cNvCxnSpPr/>
                  <p:nvPr/>
                </p:nvCxnSpPr>
                <p:spPr>
                  <a:xfrm>
                    <a:off x="1933422" y="2667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Conector reto 106"/>
                  <p:cNvCxnSpPr/>
                  <p:nvPr/>
                </p:nvCxnSpPr>
                <p:spPr>
                  <a:xfrm>
                    <a:off x="1933422" y="2820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Conector reto 107"/>
                  <p:cNvCxnSpPr/>
                  <p:nvPr/>
                </p:nvCxnSpPr>
                <p:spPr>
                  <a:xfrm>
                    <a:off x="1933422" y="2972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Conector reto 108"/>
                  <p:cNvCxnSpPr/>
                  <p:nvPr/>
                </p:nvCxnSpPr>
                <p:spPr>
                  <a:xfrm>
                    <a:off x="1933422" y="31251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Conector reto 109"/>
                  <p:cNvCxnSpPr/>
                  <p:nvPr/>
                </p:nvCxnSpPr>
                <p:spPr>
                  <a:xfrm>
                    <a:off x="1933422" y="32775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3" name="Conector reto 110"/>
                  <p:cNvCxnSpPr/>
                  <p:nvPr/>
                </p:nvCxnSpPr>
                <p:spPr>
                  <a:xfrm>
                    <a:off x="1933422" y="34299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4" name="Conector reto 111"/>
                  <p:cNvCxnSpPr/>
                  <p:nvPr/>
                </p:nvCxnSpPr>
                <p:spPr>
                  <a:xfrm>
                    <a:off x="1933422" y="35823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Conector reto 112"/>
                  <p:cNvCxnSpPr/>
                  <p:nvPr/>
                </p:nvCxnSpPr>
                <p:spPr>
                  <a:xfrm>
                    <a:off x="1943708" y="3734708"/>
                    <a:ext cx="118298" cy="170728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6" name="Retângulo 113"/>
                  <p:cNvSpPr/>
                  <p:nvPr/>
                </p:nvSpPr>
                <p:spPr>
                  <a:xfrm rot="19453682">
                    <a:off x="1909799" y="3785865"/>
                    <a:ext cx="140753" cy="1800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5" name="Grupo 47"/>
              <p:cNvGrpSpPr/>
              <p:nvPr/>
            </p:nvGrpSpPr>
            <p:grpSpPr>
              <a:xfrm rot="13500000">
                <a:off x="7754131" y="5730703"/>
                <a:ext cx="152706" cy="1008000"/>
                <a:chOff x="1909799" y="2363108"/>
                <a:chExt cx="213929" cy="1602777"/>
              </a:xfrm>
              <a:effectLst/>
            </p:grpSpPr>
            <p:sp>
              <p:nvSpPr>
                <p:cNvPr id="125" name="Retângulo 4"/>
                <p:cNvSpPr/>
                <p:nvPr/>
              </p:nvSpPr>
              <p:spPr>
                <a:xfrm>
                  <a:off x="2051720" y="2456892"/>
                  <a:ext cx="72008" cy="1296144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126" name="Conector reto 155"/>
                <p:cNvCxnSpPr/>
                <p:nvPr/>
              </p:nvCxnSpPr>
              <p:spPr>
                <a:xfrm>
                  <a:off x="1933422" y="23631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Conector reto 156"/>
                <p:cNvCxnSpPr/>
                <p:nvPr/>
              </p:nvCxnSpPr>
              <p:spPr>
                <a:xfrm>
                  <a:off x="1933422" y="25155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Conector reto 157"/>
                <p:cNvCxnSpPr/>
                <p:nvPr/>
              </p:nvCxnSpPr>
              <p:spPr>
                <a:xfrm>
                  <a:off x="1933422" y="26679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Conector reto 158"/>
                <p:cNvCxnSpPr/>
                <p:nvPr/>
              </p:nvCxnSpPr>
              <p:spPr>
                <a:xfrm>
                  <a:off x="1933422" y="28203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Conector reto 159"/>
                <p:cNvCxnSpPr/>
                <p:nvPr/>
              </p:nvCxnSpPr>
              <p:spPr>
                <a:xfrm>
                  <a:off x="1933422" y="29727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Conector reto 160"/>
                <p:cNvCxnSpPr/>
                <p:nvPr/>
              </p:nvCxnSpPr>
              <p:spPr>
                <a:xfrm>
                  <a:off x="1933422" y="31251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Conector reto 161"/>
                <p:cNvCxnSpPr/>
                <p:nvPr/>
              </p:nvCxnSpPr>
              <p:spPr>
                <a:xfrm>
                  <a:off x="1933422" y="32775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Conector reto 162"/>
                <p:cNvCxnSpPr/>
                <p:nvPr/>
              </p:nvCxnSpPr>
              <p:spPr>
                <a:xfrm>
                  <a:off x="1933422" y="34299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Conector reto 163"/>
                <p:cNvCxnSpPr/>
                <p:nvPr/>
              </p:nvCxnSpPr>
              <p:spPr>
                <a:xfrm>
                  <a:off x="1933422" y="35823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Conector reto 164"/>
                <p:cNvCxnSpPr/>
                <p:nvPr/>
              </p:nvCxnSpPr>
              <p:spPr>
                <a:xfrm>
                  <a:off x="1943708" y="3734708"/>
                  <a:ext cx="118298" cy="170728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6" name="Retângulo 165"/>
                <p:cNvSpPr/>
                <p:nvPr/>
              </p:nvSpPr>
              <p:spPr>
                <a:xfrm rot="19453682">
                  <a:off x="1909799" y="3785865"/>
                  <a:ext cx="140753" cy="1800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23" name="Cubo 23"/>
              <p:cNvSpPr/>
              <p:nvPr/>
            </p:nvSpPr>
            <p:spPr>
              <a:xfrm>
                <a:off x="575003" y="5838885"/>
                <a:ext cx="7497681" cy="689675"/>
              </a:xfrm>
              <a:prstGeom prst="cube">
                <a:avLst>
                  <a:gd name="adj" fmla="val 7757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64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11079" y="5997942"/>
                <a:ext cx="6948000" cy="0"/>
              </a:xfrm>
              <a:prstGeom prst="line">
                <a:avLst/>
              </a:prstGeom>
              <a:ln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003" y="5988845"/>
                <a:ext cx="540000" cy="540000"/>
              </a:xfrm>
              <a:prstGeom prst="line">
                <a:avLst/>
              </a:prstGeom>
              <a:ln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4582" y="5836237"/>
                <a:ext cx="0" cy="180000"/>
              </a:xfrm>
              <a:prstGeom prst="line">
                <a:avLst/>
              </a:prstGeom>
              <a:ln>
                <a:prstDash val="sysDash"/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Rectangle 15"/>
              <p:cNvSpPr/>
              <p:nvPr/>
            </p:nvSpPr>
            <p:spPr>
              <a:xfrm>
                <a:off x="8080764" y="5745192"/>
                <a:ext cx="346430" cy="61677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95539" y="3556873"/>
              <a:ext cx="6659491" cy="837861"/>
              <a:chOff x="843507" y="4623775"/>
              <a:chExt cx="6659491" cy="837861"/>
            </a:xfrm>
          </p:grpSpPr>
          <p:sp>
            <p:nvSpPr>
              <p:cNvPr id="21" name="Cilindro 32"/>
              <p:cNvSpPr/>
              <p:nvPr/>
            </p:nvSpPr>
            <p:spPr>
              <a:xfrm rot="5400000">
                <a:off x="992220" y="4475062"/>
                <a:ext cx="731750" cy="1029175"/>
              </a:xfrm>
              <a:prstGeom prst="can">
                <a:avLst>
                  <a:gd name="adj" fmla="val 51553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Cilindro 37"/>
              <p:cNvSpPr/>
              <p:nvPr/>
            </p:nvSpPr>
            <p:spPr>
              <a:xfrm rot="5400000">
                <a:off x="1785384" y="4789251"/>
                <a:ext cx="157654" cy="400797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5" name="Cilindro 37"/>
              <p:cNvSpPr/>
              <p:nvPr/>
            </p:nvSpPr>
            <p:spPr>
              <a:xfrm rot="5400000">
                <a:off x="2003492" y="4789251"/>
                <a:ext cx="236285" cy="400797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000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4" name="Cilindro 37"/>
              <p:cNvSpPr/>
              <p:nvPr/>
            </p:nvSpPr>
            <p:spPr>
              <a:xfrm rot="5400000">
                <a:off x="2349893" y="4789251"/>
                <a:ext cx="157654" cy="400797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Cubo 53"/>
              <p:cNvSpPr/>
              <p:nvPr/>
            </p:nvSpPr>
            <p:spPr>
              <a:xfrm>
                <a:off x="2536718" y="4910822"/>
                <a:ext cx="315215" cy="550814"/>
              </a:xfrm>
              <a:prstGeom prst="cube">
                <a:avLst>
                  <a:gd name="adj" fmla="val 6403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2" name="Cubo 53"/>
              <p:cNvSpPr/>
              <p:nvPr/>
            </p:nvSpPr>
            <p:spPr>
              <a:xfrm>
                <a:off x="2536551" y="4682340"/>
                <a:ext cx="315215" cy="431291"/>
              </a:xfrm>
              <a:prstGeom prst="cube">
                <a:avLst>
                  <a:gd name="adj" fmla="val 6403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3" name="Oval 272"/>
              <p:cNvSpPr/>
              <p:nvPr/>
            </p:nvSpPr>
            <p:spPr>
              <a:xfrm>
                <a:off x="2698685" y="4881649"/>
                <a:ext cx="146898" cy="21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Cilindro 37"/>
              <p:cNvSpPr/>
              <p:nvPr/>
            </p:nvSpPr>
            <p:spPr>
              <a:xfrm rot="5400000">
                <a:off x="2930018" y="4719649"/>
                <a:ext cx="157654" cy="540000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7" name="Cilindro 37"/>
              <p:cNvSpPr/>
              <p:nvPr/>
            </p:nvSpPr>
            <p:spPr>
              <a:xfrm rot="5400000">
                <a:off x="2958526" y="4807837"/>
                <a:ext cx="683901" cy="363625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8" name="Cilindro 37"/>
              <p:cNvSpPr/>
              <p:nvPr/>
            </p:nvSpPr>
            <p:spPr>
              <a:xfrm rot="5400000">
                <a:off x="4384177" y="3891649"/>
                <a:ext cx="157654" cy="2196000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3" name="Cubo 53"/>
              <p:cNvSpPr/>
              <p:nvPr/>
            </p:nvSpPr>
            <p:spPr>
              <a:xfrm>
                <a:off x="5279446" y="4910822"/>
                <a:ext cx="315215" cy="550814"/>
              </a:xfrm>
              <a:prstGeom prst="cube">
                <a:avLst>
                  <a:gd name="adj" fmla="val 6403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4" name="Cubo 53"/>
              <p:cNvSpPr/>
              <p:nvPr/>
            </p:nvSpPr>
            <p:spPr>
              <a:xfrm>
                <a:off x="5279279" y="4682340"/>
                <a:ext cx="315215" cy="431291"/>
              </a:xfrm>
              <a:prstGeom prst="cube">
                <a:avLst>
                  <a:gd name="adj" fmla="val 64039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5" name="Oval 174"/>
              <p:cNvSpPr/>
              <p:nvPr/>
            </p:nvSpPr>
            <p:spPr>
              <a:xfrm>
                <a:off x="5441413" y="4881649"/>
                <a:ext cx="146898" cy="21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1" name="Cilindro 37"/>
              <p:cNvSpPr/>
              <p:nvPr/>
            </p:nvSpPr>
            <p:spPr>
              <a:xfrm rot="5400000">
                <a:off x="6289714" y="4100188"/>
                <a:ext cx="157654" cy="1778923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2" name="Cilindro 37"/>
              <p:cNvSpPr/>
              <p:nvPr/>
            </p:nvSpPr>
            <p:spPr>
              <a:xfrm rot="5400000">
                <a:off x="6962602" y="4807837"/>
                <a:ext cx="683901" cy="363625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  <a:tint val="66000"/>
                      <a:satMod val="160000"/>
                    </a:schemeClr>
                  </a:gs>
                  <a:gs pos="50000">
                    <a:schemeClr val="bg1">
                      <a:lumMod val="65000"/>
                      <a:tint val="44500"/>
                      <a:satMod val="160000"/>
                    </a:schemeClr>
                  </a:gs>
                  <a:gs pos="100000">
                    <a:schemeClr val="bg1">
                      <a:lumMod val="65000"/>
                      <a:tint val="23500"/>
                      <a:satMod val="160000"/>
                    </a:schemeClr>
                  </a:gs>
                </a:gsLst>
                <a:lin ang="18900000" scaled="1"/>
                <a:tileRect/>
              </a:gradFill>
              <a:ln w="19050">
                <a:prstDash val="solid"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3" name="Cilindro 37"/>
              <p:cNvSpPr/>
              <p:nvPr/>
            </p:nvSpPr>
            <p:spPr>
              <a:xfrm rot="5400000">
                <a:off x="7362022" y="4927500"/>
                <a:ext cx="157654" cy="124299"/>
              </a:xfrm>
              <a:prstGeom prst="can">
                <a:avLst>
                  <a:gd name="adj" fmla="val 59495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50000">
                    <a:schemeClr val="bg1">
                      <a:lumMod val="50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  <a:tileRect/>
              </a:gradFill>
              <a:ln w="19050">
                <a:prstDash val="solid"/>
              </a:ln>
              <a:effectLst>
                <a:innerShdw blurRad="114300">
                  <a:prstClr val="black"/>
                </a:innerShdw>
              </a:effectLst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6" name="Oval 175"/>
              <p:cNvSpPr/>
              <p:nvPr/>
            </p:nvSpPr>
            <p:spPr>
              <a:xfrm>
                <a:off x="7464618" y="4953649"/>
                <a:ext cx="18000" cy="72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984630" y="2745909"/>
              <a:ext cx="6364656" cy="2111543"/>
              <a:chOff x="817617" y="3355611"/>
              <a:chExt cx="6364656" cy="2111543"/>
            </a:xfrm>
            <a:solidFill>
              <a:schemeClr val="bg1">
                <a:lumMod val="85000"/>
              </a:schemeClr>
            </a:solidFill>
          </p:grpSpPr>
          <p:sp>
            <p:nvSpPr>
              <p:cNvPr id="285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 flipH="1">
                <a:off x="817617" y="3782091"/>
                <a:ext cx="683482" cy="259682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35961"/>
                  <a:gd name="adj6" fmla="val -12403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Motor</a:t>
                </a:r>
              </a:p>
            </p:txBody>
          </p:sp>
          <p:sp>
            <p:nvSpPr>
              <p:cNvPr id="286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>
                <a:off x="2950529" y="3355611"/>
                <a:ext cx="1197160" cy="417198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209203"/>
                  <a:gd name="adj6" fmla="val -15486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Self-aligning ball bearing</a:t>
                </a:r>
              </a:p>
            </p:txBody>
          </p:sp>
          <p:sp>
            <p:nvSpPr>
              <p:cNvPr id="287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>
                <a:off x="6014975" y="3356156"/>
                <a:ext cx="1167298" cy="417198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200071"/>
                  <a:gd name="adj6" fmla="val -31464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Self-aligning ball bearing</a:t>
                </a:r>
              </a:p>
            </p:txBody>
          </p:sp>
          <p:sp>
            <p:nvSpPr>
              <p:cNvPr id="288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>
                <a:off x="2340334" y="5204972"/>
                <a:ext cx="848990" cy="259682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199167"/>
                  <a:gd name="adj6" fmla="val -15586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Coupling</a:t>
                </a:r>
              </a:p>
            </p:txBody>
          </p:sp>
          <p:sp>
            <p:nvSpPr>
              <p:cNvPr id="289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>
                <a:off x="3797055" y="5207472"/>
                <a:ext cx="683482" cy="259682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111801"/>
                  <a:gd name="adj6" fmla="val -43554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Disk 1</a:t>
                </a:r>
              </a:p>
            </p:txBody>
          </p:sp>
          <p:sp>
            <p:nvSpPr>
              <p:cNvPr id="290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 flipH="1">
                <a:off x="6252963" y="5205469"/>
                <a:ext cx="683482" cy="259682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-123539"/>
                  <a:gd name="adj6" fmla="val -48014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Disk 2</a:t>
                </a:r>
              </a:p>
            </p:txBody>
          </p:sp>
          <p:sp>
            <p:nvSpPr>
              <p:cNvPr id="291" name="Texto Explicativo 2 (Sem Bordas) 171">
                <a:extLst>
                  <a:ext uri="{FF2B5EF4-FFF2-40B4-BE49-F238E27FC236}">
                    <a16:creationId xmlns:a16="http://schemas.microsoft.com/office/drawing/2014/main" id="{49575ADD-1DDF-4628-8A3F-709FFD9D7387}"/>
                  </a:ext>
                </a:extLst>
              </p:cNvPr>
              <p:cNvSpPr/>
              <p:nvPr/>
            </p:nvSpPr>
            <p:spPr>
              <a:xfrm>
                <a:off x="4670172" y="3355611"/>
                <a:ext cx="960611" cy="417197"/>
              </a:xfrm>
              <a:prstGeom prst="callout2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250633"/>
                  <a:gd name="adj6" fmla="val -26252"/>
                </a:avLst>
              </a:prstGeom>
              <a:grpFill/>
              <a:ln w="28575">
                <a:solidFill>
                  <a:schemeClr val="tx1"/>
                </a:solidFill>
                <a:prstDash val="solid"/>
                <a:tailEnd type="triangle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pt-BR" sz="1400" dirty="0">
                    <a:solidFill>
                      <a:schemeClr val="tx1"/>
                    </a:solidFill>
                  </a:rPr>
                  <a:t>Composite shaft</a:t>
                </a:r>
              </a:p>
            </p:txBody>
          </p:sp>
        </p:grpSp>
        <p:sp>
          <p:nvSpPr>
            <p:cNvPr id="292" name="Cilindro 33"/>
            <p:cNvSpPr/>
            <p:nvPr/>
          </p:nvSpPr>
          <p:spPr>
            <a:xfrm>
              <a:off x="3487996" y="3221091"/>
              <a:ext cx="98039" cy="324450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3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60000"/>
                    <a:lumOff val="40000"/>
                  </a:schemeClr>
                </a:gs>
                <a:gs pos="100000">
                  <a:srgbClr val="FF0000"/>
                </a:gs>
              </a:gsLst>
              <a:lin ang="162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93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37015" y="3560881"/>
              <a:ext cx="0" cy="360000"/>
            </a:xfrm>
            <a:prstGeom prst="line">
              <a:avLst/>
            </a:prstGeom>
            <a:ln>
              <a:prstDash val="sysDot"/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36865" y="3601280"/>
              <a:ext cx="180000" cy="324000"/>
            </a:xfrm>
            <a:prstGeom prst="line">
              <a:avLst/>
            </a:prstGeom>
            <a:ln>
              <a:prstDash val="sysDot"/>
              <a:headEnd type="none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9" name="TextBox 298"/>
            <p:cNvSpPr txBox="1"/>
            <p:nvPr/>
          </p:nvSpPr>
          <p:spPr>
            <a:xfrm>
              <a:off x="3734322" y="3458956"/>
              <a:ext cx="709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Prox. H1</a:t>
              </a: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3541256" y="3144374"/>
              <a:ext cx="709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Prox. V1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148912" y="3147144"/>
              <a:ext cx="1610012" cy="1411489"/>
              <a:chOff x="905770" y="4207696"/>
              <a:chExt cx="1610012" cy="1411489"/>
            </a:xfrm>
          </p:grpSpPr>
          <p:cxnSp>
            <p:nvCxnSpPr>
              <p:cNvPr id="154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14070" y="4265267"/>
                <a:ext cx="0" cy="936000"/>
              </a:xfrm>
              <a:prstGeom prst="line">
                <a:avLst/>
              </a:prstGeom>
              <a:ln>
                <a:prstDash val="sysDot"/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5770" y="4986604"/>
                <a:ext cx="1512000" cy="0"/>
              </a:xfrm>
              <a:prstGeom prst="line">
                <a:avLst/>
              </a:prstGeom>
              <a:ln>
                <a:prstDash val="sysDot"/>
                <a:headEnd type="triangle" w="med" len="med"/>
                <a:tailEnd type="non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/>
              <p:cNvSpPr txBox="1"/>
              <p:nvPr/>
            </p:nvSpPr>
            <p:spPr>
              <a:xfrm>
                <a:off x="2255774" y="4688182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Y</a:t>
                </a:r>
              </a:p>
            </p:txBody>
          </p:sp>
          <p:sp>
            <p:nvSpPr>
              <p:cNvPr id="157" name="TextBox 156"/>
              <p:cNvSpPr txBox="1"/>
              <p:nvPr/>
            </p:nvSpPr>
            <p:spPr>
              <a:xfrm>
                <a:off x="1011770" y="5342186"/>
                <a:ext cx="26481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X</a:t>
                </a: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1691313" y="4207696"/>
                <a:ext cx="26000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Z</a:t>
                </a:r>
              </a:p>
            </p:txBody>
          </p:sp>
          <p:cxnSp>
            <p:nvCxnSpPr>
              <p:cNvPr id="160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12082" y="4885238"/>
                <a:ext cx="612000" cy="612000"/>
              </a:xfrm>
              <a:prstGeom prst="line">
                <a:avLst/>
              </a:prstGeom>
              <a:ln>
                <a:prstDash val="sysDot"/>
                <a:headEnd type="none" w="med" len="med"/>
                <a:tailEnd type="triangle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166608" y="3603931"/>
              <a:ext cx="454812" cy="630406"/>
              <a:chOff x="1129841" y="4468903"/>
              <a:chExt cx="454812" cy="630406"/>
            </a:xfrm>
          </p:grpSpPr>
          <p:sp>
            <p:nvSpPr>
              <p:cNvPr id="179" name="Arc 178"/>
              <p:cNvSpPr/>
              <p:nvPr/>
            </p:nvSpPr>
            <p:spPr>
              <a:xfrm>
                <a:off x="1129841" y="4487309"/>
                <a:ext cx="288000" cy="612000"/>
              </a:xfrm>
              <a:prstGeom prst="arc">
                <a:avLst>
                  <a:gd name="adj1" fmla="val 1884135"/>
                  <a:gd name="adj2" fmla="val 17076324"/>
                </a:avLst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TextBox 180"/>
              <p:cNvSpPr txBox="1"/>
              <p:nvPr/>
            </p:nvSpPr>
            <p:spPr>
              <a:xfrm>
                <a:off x="1242892" y="4468903"/>
                <a:ext cx="3417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l-GR" b="1" dirty="0"/>
                  <a:t>Ω</a:t>
                </a:r>
                <a:endParaRPr lang="en-US" b="1" dirty="0"/>
              </a:p>
            </p:txBody>
          </p:sp>
        </p:grpSp>
        <p:sp>
          <p:nvSpPr>
            <p:cNvPr id="162" name="Cilindro 33"/>
            <p:cNvSpPr/>
            <p:nvPr/>
          </p:nvSpPr>
          <p:spPr>
            <a:xfrm>
              <a:off x="7494043" y="3229226"/>
              <a:ext cx="98039" cy="324450"/>
            </a:xfrm>
            <a:prstGeom prst="can">
              <a:avLst>
                <a:gd name="adj" fmla="val 100738"/>
              </a:avLst>
            </a:prstGeom>
            <a:gradFill flip="none" rotWithShape="1">
              <a:gsLst>
                <a:gs pos="0">
                  <a:schemeClr val="accent2">
                    <a:lumMod val="5000"/>
                    <a:lumOff val="95000"/>
                  </a:schemeClr>
                </a:gs>
                <a:gs pos="53000">
                  <a:schemeClr val="accent2">
                    <a:lumMod val="45000"/>
                    <a:lumOff val="55000"/>
                  </a:schemeClr>
                </a:gs>
                <a:gs pos="83000">
                  <a:schemeClr val="accent2">
                    <a:lumMod val="60000"/>
                    <a:lumOff val="40000"/>
                  </a:schemeClr>
                </a:gs>
                <a:gs pos="100000">
                  <a:srgbClr val="FF0000"/>
                </a:gs>
              </a:gsLst>
              <a:lin ang="16200000" scaled="1"/>
              <a:tileRect/>
            </a:gradFill>
            <a:ln w="19050">
              <a:prstDash val="solid"/>
            </a:ln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63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062" y="3569016"/>
              <a:ext cx="0" cy="360000"/>
            </a:xfrm>
            <a:prstGeom prst="line">
              <a:avLst/>
            </a:prstGeom>
            <a:ln>
              <a:prstDash val="sysDot"/>
              <a:headEnd type="oval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912" y="3609415"/>
              <a:ext cx="180000" cy="324000"/>
            </a:xfrm>
            <a:prstGeom prst="line">
              <a:avLst/>
            </a:prstGeom>
            <a:ln>
              <a:prstDash val="sysDot"/>
              <a:headEnd type="none" w="med" len="med"/>
              <a:tailEnd type="oval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TextBox 166"/>
            <p:cNvSpPr txBox="1"/>
            <p:nvPr/>
          </p:nvSpPr>
          <p:spPr>
            <a:xfrm>
              <a:off x="7740369" y="3467091"/>
              <a:ext cx="709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Prox. H2</a:t>
              </a: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7547303" y="3152509"/>
              <a:ext cx="709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Prox. V2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740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/>
          <p:cNvSpPr txBox="1"/>
          <p:nvPr/>
        </p:nvSpPr>
        <p:spPr>
          <a:xfrm>
            <a:off x="0" y="-496063"/>
            <a:ext cx="638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para bancada composto, exp X num 1400RPM - Vergilio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0" y="-8626"/>
            <a:ext cx="9152626" cy="6866626"/>
            <a:chOff x="0" y="-8626"/>
            <a:chExt cx="9152626" cy="68666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1999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0"/>
              <a:ext cx="4571999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4571999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429000"/>
              <a:ext cx="4571999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4197568" y="-8626"/>
              <a:ext cx="36580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775600" y="-8626"/>
              <a:ext cx="37702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97568" y="3420374"/>
              <a:ext cx="36580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775600" y="3420374"/>
              <a:ext cx="37702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46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539552" y="764704"/>
            <a:ext cx="573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f) Placa fina, sujeita a carregamento transversal distribuído:</a:t>
            </a:r>
          </a:p>
        </p:txBody>
      </p:sp>
      <p:grpSp>
        <p:nvGrpSpPr>
          <p:cNvPr id="50" name="Grupo 49"/>
          <p:cNvGrpSpPr/>
          <p:nvPr/>
        </p:nvGrpSpPr>
        <p:grpSpPr>
          <a:xfrm>
            <a:off x="1547664" y="1268760"/>
            <a:ext cx="5389368" cy="2808312"/>
            <a:chOff x="1547664" y="1268760"/>
            <a:chExt cx="5389368" cy="2808312"/>
          </a:xfrm>
        </p:grpSpPr>
        <p:sp>
          <p:nvSpPr>
            <p:cNvPr id="35" name="Forma livre 34"/>
            <p:cNvSpPr/>
            <p:nvPr/>
          </p:nvSpPr>
          <p:spPr>
            <a:xfrm>
              <a:off x="2267744" y="1844824"/>
              <a:ext cx="3806497" cy="1655379"/>
            </a:xfrm>
            <a:custGeom>
              <a:avLst/>
              <a:gdLst>
                <a:gd name="connsiteX0" fmla="*/ 744483 w 3806497"/>
                <a:gd name="connsiteY0" fmla="*/ 1555531 h 1655379"/>
                <a:gd name="connsiteX1" fmla="*/ 1574800 w 3806497"/>
                <a:gd name="connsiteY1" fmla="*/ 1355834 h 1655379"/>
                <a:gd name="connsiteX2" fmla="*/ 2720427 w 3806497"/>
                <a:gd name="connsiteY2" fmla="*/ 1597572 h 1655379"/>
                <a:gd name="connsiteX3" fmla="*/ 3245945 w 3806497"/>
                <a:gd name="connsiteY3" fmla="*/ 1397876 h 1655379"/>
                <a:gd name="connsiteX4" fmla="*/ 3203903 w 3806497"/>
                <a:gd name="connsiteY4" fmla="*/ 861848 h 1655379"/>
                <a:gd name="connsiteX5" fmla="*/ 3792483 w 3806497"/>
                <a:gd name="connsiteY5" fmla="*/ 367862 h 1655379"/>
                <a:gd name="connsiteX6" fmla="*/ 3287986 w 3806497"/>
                <a:gd name="connsiteY6" fmla="*/ 105103 h 1655379"/>
                <a:gd name="connsiteX7" fmla="*/ 2184400 w 3806497"/>
                <a:gd name="connsiteY7" fmla="*/ 220717 h 1655379"/>
                <a:gd name="connsiteX8" fmla="*/ 1080814 w 3806497"/>
                <a:gd name="connsiteY8" fmla="*/ 73572 h 1655379"/>
                <a:gd name="connsiteX9" fmla="*/ 870607 w 3806497"/>
                <a:gd name="connsiteY9" fmla="*/ 662152 h 1655379"/>
                <a:gd name="connsiteX10" fmla="*/ 61310 w 3806497"/>
                <a:gd name="connsiteY10" fmla="*/ 1334814 h 1655379"/>
                <a:gd name="connsiteX11" fmla="*/ 502745 w 3806497"/>
                <a:gd name="connsiteY11" fmla="*/ 1618593 h 1655379"/>
                <a:gd name="connsiteX12" fmla="*/ 744483 w 3806497"/>
                <a:gd name="connsiteY12" fmla="*/ 1555531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6497" h="1655379">
                  <a:moveTo>
                    <a:pt x="744483" y="1555531"/>
                  </a:moveTo>
                  <a:cubicBezTo>
                    <a:pt x="923159" y="1511738"/>
                    <a:pt x="1245476" y="1348827"/>
                    <a:pt x="1574800" y="1355834"/>
                  </a:cubicBezTo>
                  <a:cubicBezTo>
                    <a:pt x="1904124" y="1362841"/>
                    <a:pt x="2441903" y="1590565"/>
                    <a:pt x="2720427" y="1597572"/>
                  </a:cubicBezTo>
                  <a:cubicBezTo>
                    <a:pt x="2998951" y="1604579"/>
                    <a:pt x="3165366" y="1520497"/>
                    <a:pt x="3245945" y="1397876"/>
                  </a:cubicBezTo>
                  <a:cubicBezTo>
                    <a:pt x="3326524" y="1275255"/>
                    <a:pt x="3112813" y="1033517"/>
                    <a:pt x="3203903" y="861848"/>
                  </a:cubicBezTo>
                  <a:cubicBezTo>
                    <a:pt x="3294993" y="690179"/>
                    <a:pt x="3778469" y="493986"/>
                    <a:pt x="3792483" y="367862"/>
                  </a:cubicBezTo>
                  <a:cubicBezTo>
                    <a:pt x="3806497" y="241738"/>
                    <a:pt x="3556000" y="129627"/>
                    <a:pt x="3287986" y="105103"/>
                  </a:cubicBezTo>
                  <a:cubicBezTo>
                    <a:pt x="3019972" y="80579"/>
                    <a:pt x="2552262" y="225972"/>
                    <a:pt x="2184400" y="220717"/>
                  </a:cubicBezTo>
                  <a:cubicBezTo>
                    <a:pt x="1816538" y="215462"/>
                    <a:pt x="1299779" y="0"/>
                    <a:pt x="1080814" y="73572"/>
                  </a:cubicBezTo>
                  <a:cubicBezTo>
                    <a:pt x="861849" y="147144"/>
                    <a:pt x="1040524" y="451945"/>
                    <a:pt x="870607" y="662152"/>
                  </a:cubicBezTo>
                  <a:cubicBezTo>
                    <a:pt x="700690" y="872359"/>
                    <a:pt x="122620" y="1175407"/>
                    <a:pt x="61310" y="1334814"/>
                  </a:cubicBezTo>
                  <a:cubicBezTo>
                    <a:pt x="0" y="1494221"/>
                    <a:pt x="387131" y="1581807"/>
                    <a:pt x="502745" y="1618593"/>
                  </a:cubicBezTo>
                  <a:cubicBezTo>
                    <a:pt x="618359" y="1655379"/>
                    <a:pt x="565807" y="1599324"/>
                    <a:pt x="744483" y="1555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de seta reta 37"/>
            <p:cNvCxnSpPr/>
            <p:nvPr/>
          </p:nvCxnSpPr>
          <p:spPr>
            <a:xfrm>
              <a:off x="1547664" y="2564904"/>
              <a:ext cx="0" cy="1512168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ector de seta reta 38"/>
            <p:cNvCxnSpPr/>
            <p:nvPr/>
          </p:nvCxnSpPr>
          <p:spPr>
            <a:xfrm flipV="1">
              <a:off x="1547664" y="1628800"/>
              <a:ext cx="1656184" cy="1944216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aixaDeTexto 42"/>
            <p:cNvSpPr txBox="1"/>
            <p:nvPr/>
          </p:nvSpPr>
          <p:spPr>
            <a:xfrm>
              <a:off x="2843808" y="14754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x</a:t>
              </a:r>
            </a:p>
          </p:txBody>
        </p:sp>
        <p:sp>
          <p:nvSpPr>
            <p:cNvPr id="45" name="CaixaDeTexto 44"/>
            <p:cNvSpPr txBox="1"/>
            <p:nvPr/>
          </p:nvSpPr>
          <p:spPr>
            <a:xfrm>
              <a:off x="6012160" y="3429000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y</a:t>
              </a: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6228184" y="1412776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q(x,y)</a:t>
              </a:r>
            </a:p>
          </p:txBody>
        </p:sp>
        <p:cxnSp>
          <p:nvCxnSpPr>
            <p:cNvPr id="75" name="Conector de seta reta 74"/>
            <p:cNvCxnSpPr/>
            <p:nvPr/>
          </p:nvCxnSpPr>
          <p:spPr>
            <a:xfrm>
              <a:off x="1547664" y="3573016"/>
              <a:ext cx="453650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CaixaDeTexto 76"/>
            <p:cNvSpPr txBox="1"/>
            <p:nvPr/>
          </p:nvSpPr>
          <p:spPr>
            <a:xfrm>
              <a:off x="1547664" y="3645024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z</a:t>
              </a:r>
            </a:p>
          </p:txBody>
        </p:sp>
        <p:sp>
          <p:nvSpPr>
            <p:cNvPr id="80" name="Forma livre 79"/>
            <p:cNvSpPr/>
            <p:nvPr/>
          </p:nvSpPr>
          <p:spPr>
            <a:xfrm>
              <a:off x="2267744" y="1773621"/>
              <a:ext cx="3806497" cy="1655379"/>
            </a:xfrm>
            <a:custGeom>
              <a:avLst/>
              <a:gdLst>
                <a:gd name="connsiteX0" fmla="*/ 744483 w 3806497"/>
                <a:gd name="connsiteY0" fmla="*/ 1555531 h 1655379"/>
                <a:gd name="connsiteX1" fmla="*/ 1574800 w 3806497"/>
                <a:gd name="connsiteY1" fmla="*/ 1355834 h 1655379"/>
                <a:gd name="connsiteX2" fmla="*/ 2720427 w 3806497"/>
                <a:gd name="connsiteY2" fmla="*/ 1597572 h 1655379"/>
                <a:gd name="connsiteX3" fmla="*/ 3245945 w 3806497"/>
                <a:gd name="connsiteY3" fmla="*/ 1397876 h 1655379"/>
                <a:gd name="connsiteX4" fmla="*/ 3203903 w 3806497"/>
                <a:gd name="connsiteY4" fmla="*/ 861848 h 1655379"/>
                <a:gd name="connsiteX5" fmla="*/ 3792483 w 3806497"/>
                <a:gd name="connsiteY5" fmla="*/ 367862 h 1655379"/>
                <a:gd name="connsiteX6" fmla="*/ 3287986 w 3806497"/>
                <a:gd name="connsiteY6" fmla="*/ 105103 h 1655379"/>
                <a:gd name="connsiteX7" fmla="*/ 2184400 w 3806497"/>
                <a:gd name="connsiteY7" fmla="*/ 220717 h 1655379"/>
                <a:gd name="connsiteX8" fmla="*/ 1080814 w 3806497"/>
                <a:gd name="connsiteY8" fmla="*/ 73572 h 1655379"/>
                <a:gd name="connsiteX9" fmla="*/ 870607 w 3806497"/>
                <a:gd name="connsiteY9" fmla="*/ 662152 h 1655379"/>
                <a:gd name="connsiteX10" fmla="*/ 61310 w 3806497"/>
                <a:gd name="connsiteY10" fmla="*/ 1334814 h 1655379"/>
                <a:gd name="connsiteX11" fmla="*/ 502745 w 3806497"/>
                <a:gd name="connsiteY11" fmla="*/ 1618593 h 1655379"/>
                <a:gd name="connsiteX12" fmla="*/ 744483 w 3806497"/>
                <a:gd name="connsiteY12" fmla="*/ 1555531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6497" h="1655379">
                  <a:moveTo>
                    <a:pt x="744483" y="1555531"/>
                  </a:moveTo>
                  <a:cubicBezTo>
                    <a:pt x="923159" y="1511738"/>
                    <a:pt x="1245476" y="1348827"/>
                    <a:pt x="1574800" y="1355834"/>
                  </a:cubicBezTo>
                  <a:cubicBezTo>
                    <a:pt x="1904124" y="1362841"/>
                    <a:pt x="2441903" y="1590565"/>
                    <a:pt x="2720427" y="1597572"/>
                  </a:cubicBezTo>
                  <a:cubicBezTo>
                    <a:pt x="2998951" y="1604579"/>
                    <a:pt x="3165366" y="1520497"/>
                    <a:pt x="3245945" y="1397876"/>
                  </a:cubicBezTo>
                  <a:cubicBezTo>
                    <a:pt x="3326524" y="1275255"/>
                    <a:pt x="3112813" y="1033517"/>
                    <a:pt x="3203903" y="861848"/>
                  </a:cubicBezTo>
                  <a:cubicBezTo>
                    <a:pt x="3294993" y="690179"/>
                    <a:pt x="3778469" y="493986"/>
                    <a:pt x="3792483" y="367862"/>
                  </a:cubicBezTo>
                  <a:cubicBezTo>
                    <a:pt x="3806497" y="241738"/>
                    <a:pt x="3556000" y="129627"/>
                    <a:pt x="3287986" y="105103"/>
                  </a:cubicBezTo>
                  <a:cubicBezTo>
                    <a:pt x="3019972" y="80579"/>
                    <a:pt x="2552262" y="225972"/>
                    <a:pt x="2184400" y="220717"/>
                  </a:cubicBezTo>
                  <a:cubicBezTo>
                    <a:pt x="1816538" y="215462"/>
                    <a:pt x="1299779" y="0"/>
                    <a:pt x="1080814" y="73572"/>
                  </a:cubicBezTo>
                  <a:cubicBezTo>
                    <a:pt x="861849" y="147144"/>
                    <a:pt x="1040524" y="451945"/>
                    <a:pt x="870607" y="662152"/>
                  </a:cubicBezTo>
                  <a:cubicBezTo>
                    <a:pt x="700690" y="872359"/>
                    <a:pt x="122620" y="1175407"/>
                    <a:pt x="61310" y="1334814"/>
                  </a:cubicBezTo>
                  <a:cubicBezTo>
                    <a:pt x="0" y="1494221"/>
                    <a:pt x="387131" y="1581807"/>
                    <a:pt x="502745" y="1618593"/>
                  </a:cubicBezTo>
                  <a:cubicBezTo>
                    <a:pt x="618359" y="1655379"/>
                    <a:pt x="565807" y="1599324"/>
                    <a:pt x="744483" y="1555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cxnSp>
          <p:nvCxnSpPr>
            <p:cNvPr id="81" name="Conector de seta reta 80"/>
            <p:cNvCxnSpPr/>
            <p:nvPr/>
          </p:nvCxnSpPr>
          <p:spPr>
            <a:xfrm>
              <a:off x="2771800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Paralelogramo 82"/>
            <p:cNvSpPr/>
            <p:nvPr/>
          </p:nvSpPr>
          <p:spPr>
            <a:xfrm>
              <a:off x="4788024" y="2258896"/>
              <a:ext cx="504056" cy="234000"/>
            </a:xfrm>
            <a:prstGeom prst="parallelogram">
              <a:avLst>
                <a:gd name="adj" fmla="val 7973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de seta reta 84"/>
            <p:cNvCxnSpPr/>
            <p:nvPr/>
          </p:nvCxnSpPr>
          <p:spPr>
            <a:xfrm flipH="1">
              <a:off x="4788024" y="2564904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 rot="10800000" flipH="1">
              <a:off x="5148064" y="1988840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 flipH="1">
              <a:off x="4572000" y="2371704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/>
            <p:nvPr/>
          </p:nvCxnSpPr>
          <p:spPr>
            <a:xfrm>
              <a:off x="5300464" y="2371704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/>
            <p:nvPr/>
          </p:nvCxnSpPr>
          <p:spPr>
            <a:xfrm>
              <a:off x="3059832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Conector de seta reta 110"/>
            <p:cNvCxnSpPr/>
            <p:nvPr/>
          </p:nvCxnSpPr>
          <p:spPr>
            <a:xfrm>
              <a:off x="3347864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Conector de seta reta 111"/>
            <p:cNvCxnSpPr/>
            <p:nvPr/>
          </p:nvCxnSpPr>
          <p:spPr>
            <a:xfrm>
              <a:off x="3851920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Conector de seta reta 112"/>
            <p:cNvCxnSpPr/>
            <p:nvPr/>
          </p:nvCxnSpPr>
          <p:spPr>
            <a:xfrm>
              <a:off x="3635896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Conector de seta reta 113"/>
            <p:cNvCxnSpPr/>
            <p:nvPr/>
          </p:nvCxnSpPr>
          <p:spPr>
            <a:xfrm>
              <a:off x="3347864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Conector de seta reta 114"/>
            <p:cNvCxnSpPr/>
            <p:nvPr/>
          </p:nvCxnSpPr>
          <p:spPr>
            <a:xfrm>
              <a:off x="4355976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Conector de seta reta 115"/>
            <p:cNvCxnSpPr/>
            <p:nvPr/>
          </p:nvCxnSpPr>
          <p:spPr>
            <a:xfrm>
              <a:off x="4139952" y="2420888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Conector de seta reta 116"/>
            <p:cNvCxnSpPr/>
            <p:nvPr/>
          </p:nvCxnSpPr>
          <p:spPr>
            <a:xfrm>
              <a:off x="3851920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Conector de seta reta 117"/>
            <p:cNvCxnSpPr/>
            <p:nvPr/>
          </p:nvCxnSpPr>
          <p:spPr>
            <a:xfrm>
              <a:off x="4860032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Conector de seta reta 119"/>
            <p:cNvCxnSpPr/>
            <p:nvPr/>
          </p:nvCxnSpPr>
          <p:spPr>
            <a:xfrm>
              <a:off x="4355976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Conector de seta reta 122"/>
            <p:cNvCxnSpPr/>
            <p:nvPr/>
          </p:nvCxnSpPr>
          <p:spPr>
            <a:xfrm>
              <a:off x="4860032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Conector de seta reta 123"/>
            <p:cNvCxnSpPr/>
            <p:nvPr/>
          </p:nvCxnSpPr>
          <p:spPr>
            <a:xfrm>
              <a:off x="5868144" y="1916832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Conector de seta reta 125"/>
            <p:cNvCxnSpPr/>
            <p:nvPr/>
          </p:nvCxnSpPr>
          <p:spPr>
            <a:xfrm>
              <a:off x="5364088" y="2924944"/>
              <a:ext cx="0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CaixaDeTexto 127"/>
            <p:cNvSpPr txBox="1"/>
            <p:nvPr/>
          </p:nvSpPr>
          <p:spPr>
            <a:xfrm>
              <a:off x="5427252" y="2060848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29" name="CaixaDeTexto 128"/>
            <p:cNvSpPr txBox="1"/>
            <p:nvPr/>
          </p:nvSpPr>
          <p:spPr>
            <a:xfrm>
              <a:off x="4860032" y="2564904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30" name="Arco 129"/>
            <p:cNvSpPr/>
            <p:nvPr/>
          </p:nvSpPr>
          <p:spPr>
            <a:xfrm rot="16200000" flipV="1">
              <a:off x="6012160" y="1484784"/>
              <a:ext cx="648072" cy="936104"/>
            </a:xfrm>
            <a:prstGeom prst="arc">
              <a:avLst>
                <a:gd name="adj1" fmla="val 795877"/>
                <a:gd name="adj2" fmla="val 483637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6" name="Conector reto 35"/>
            <p:cNvCxnSpPr/>
            <p:nvPr/>
          </p:nvCxnSpPr>
          <p:spPr>
            <a:xfrm>
              <a:off x="6084168" y="2132856"/>
              <a:ext cx="504056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6084168" y="2204864"/>
              <a:ext cx="504056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>
              <a:off x="6444208" y="2060848"/>
              <a:ext cx="0" cy="21602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/>
            <p:cNvSpPr txBox="1"/>
            <p:nvPr/>
          </p:nvSpPr>
          <p:spPr>
            <a:xfrm>
              <a:off x="6542639" y="1916832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5652120" y="126876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</a:t>
              </a:r>
            </a:p>
          </p:txBody>
        </p:sp>
        <p:sp>
          <p:nvSpPr>
            <p:cNvPr id="49" name="Arco 48"/>
            <p:cNvSpPr/>
            <p:nvPr/>
          </p:nvSpPr>
          <p:spPr>
            <a:xfrm rot="16200000" flipV="1">
              <a:off x="5323892" y="1524980"/>
              <a:ext cx="1448544" cy="936104"/>
            </a:xfrm>
            <a:prstGeom prst="arc">
              <a:avLst>
                <a:gd name="adj1" fmla="val 2200729"/>
                <a:gd name="adj2" fmla="val 5742852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/>
          <p:cNvSpPr txBox="1"/>
          <p:nvPr/>
        </p:nvSpPr>
        <p:spPr>
          <a:xfrm>
            <a:off x="0" y="-496063"/>
            <a:ext cx="638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Resultados para bancada composto, exp X num 1000RPM - Vergilio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-8626"/>
            <a:ext cx="9152626" cy="6866626"/>
            <a:chOff x="0" y="-8626"/>
            <a:chExt cx="9152626" cy="6866626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72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0"/>
              <a:ext cx="4572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429000"/>
              <a:ext cx="4572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429000"/>
              <a:ext cx="4572000" cy="342900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197568" y="-8626"/>
              <a:ext cx="36580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775600" y="-8626"/>
              <a:ext cx="37702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97568" y="3420374"/>
              <a:ext cx="36580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775600" y="3420374"/>
              <a:ext cx="37702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0751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69"/>
          <p:cNvSpPr txBox="1"/>
          <p:nvPr/>
        </p:nvSpPr>
        <p:spPr>
          <a:xfrm>
            <a:off x="211439" y="93165"/>
            <a:ext cx="8128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Rotor onboard e mudanca de sistema de coordenadas, adaptado de Duchemin 2003 </a:t>
            </a:r>
          </a:p>
          <a:p>
            <a:r>
              <a:rPr lang="pt-BR" dirty="0"/>
              <a:t>E Lalanne e Ferraris 1998 - Vergilio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1920022"/>
            <a:ext cx="9372996" cy="2447324"/>
            <a:chOff x="0" y="1920022"/>
            <a:chExt cx="9372996" cy="2447324"/>
          </a:xfrm>
        </p:grpSpPr>
        <p:pic>
          <p:nvPicPr>
            <p:cNvPr id="3" name="Imagem 3101"/>
            <p:cNvPicPr>
              <a:picLocks noChangeAspect="1"/>
            </p:cNvPicPr>
            <p:nvPr/>
          </p:nvPicPr>
          <p:blipFill rotWithShape="1">
            <a:blip r:embed="rId2"/>
            <a:srcRect l="13582" t="23208" r="20096" b="7340"/>
            <a:stretch/>
          </p:blipFill>
          <p:spPr bwMode="auto">
            <a:xfrm>
              <a:off x="0" y="2288074"/>
              <a:ext cx="4920372" cy="171359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Imagem 270"/>
            <p:cNvPicPr>
              <a:picLocks noChangeAspect="1"/>
            </p:cNvPicPr>
            <p:nvPr/>
          </p:nvPicPr>
          <p:blipFill rotWithShape="1">
            <a:blip r:embed="rId3"/>
            <a:srcRect l="15086" r="51044" b="30804"/>
            <a:stretch/>
          </p:blipFill>
          <p:spPr>
            <a:xfrm>
              <a:off x="4920372" y="1922397"/>
              <a:ext cx="2187794" cy="244494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1922398"/>
              <a:ext cx="4880555" cy="2444948"/>
            </a:xfrm>
            <a:prstGeom prst="rect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880555" y="1922397"/>
              <a:ext cx="2227611" cy="2444948"/>
            </a:xfrm>
            <a:prstGeom prst="rect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4749" y="1920570"/>
              <a:ext cx="36580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731140" y="1920570"/>
              <a:ext cx="377026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pic>
          <p:nvPicPr>
            <p:cNvPr id="10" name="Imagem 270"/>
            <p:cNvPicPr>
              <a:picLocks noChangeAspect="1"/>
            </p:cNvPicPr>
            <p:nvPr/>
          </p:nvPicPr>
          <p:blipFill rotWithShape="1">
            <a:blip r:embed="rId3"/>
            <a:srcRect l="51195" r="13742" b="30804"/>
            <a:stretch/>
          </p:blipFill>
          <p:spPr>
            <a:xfrm>
              <a:off x="7108166" y="1920570"/>
              <a:ext cx="2264830" cy="24444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108166" y="1920022"/>
              <a:ext cx="2227611" cy="2444948"/>
            </a:xfrm>
            <a:prstGeom prst="rect">
              <a:avLst/>
            </a:prstGeom>
            <a:noFill/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984629" y="1926821"/>
              <a:ext cx="352982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797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84"/>
          <p:cNvPicPr/>
          <p:nvPr/>
        </p:nvPicPr>
        <p:blipFill rotWithShape="1">
          <a:blip r:embed="rId2"/>
          <a:srcRect l="29835" t="12550" r="27555"/>
          <a:stretch/>
        </p:blipFill>
        <p:spPr>
          <a:xfrm>
            <a:off x="1686608" y="4482627"/>
            <a:ext cx="2454910" cy="2108200"/>
          </a:xfrm>
          <a:prstGeom prst="rect">
            <a:avLst/>
          </a:prstGeom>
        </p:spPr>
      </p:pic>
      <p:sp>
        <p:nvSpPr>
          <p:cNvPr id="3" name="CaixaDeTexto 69"/>
          <p:cNvSpPr txBox="1"/>
          <p:nvPr/>
        </p:nvSpPr>
        <p:spPr>
          <a:xfrm>
            <a:off x="211439" y="93165"/>
            <a:ext cx="865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Adaptacao do modelo de mancal de Cavalini Jr. 2013 para o paper da Composites - Vergilio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98435" y="4885968"/>
            <a:ext cx="1152000" cy="573570"/>
            <a:chOff x="2876246" y="5420791"/>
            <a:chExt cx="1187312" cy="573570"/>
          </a:xfrm>
        </p:grpSpPr>
        <p:grpSp>
          <p:nvGrpSpPr>
            <p:cNvPr id="50" name="Group 49"/>
            <p:cNvGrpSpPr/>
            <p:nvPr/>
          </p:nvGrpSpPr>
          <p:grpSpPr>
            <a:xfrm flipV="1">
              <a:off x="3031610" y="5759005"/>
              <a:ext cx="911299" cy="235356"/>
              <a:chOff x="406024" y="5316991"/>
              <a:chExt cx="2584826" cy="426584"/>
            </a:xfrm>
          </p:grpSpPr>
          <p:sp>
            <p:nvSpPr>
              <p:cNvPr id="5" name="Arco 2"/>
              <p:cNvSpPr/>
              <p:nvPr/>
            </p:nvSpPr>
            <p:spPr>
              <a:xfrm>
                <a:off x="151163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Arco 3"/>
              <p:cNvSpPr/>
              <p:nvPr/>
            </p:nvSpPr>
            <p:spPr>
              <a:xfrm>
                <a:off x="151163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" name="Arco 4"/>
              <p:cNvSpPr/>
              <p:nvPr/>
            </p:nvSpPr>
            <p:spPr>
              <a:xfrm>
                <a:off x="127198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Arco 5"/>
              <p:cNvSpPr/>
              <p:nvPr/>
            </p:nvSpPr>
            <p:spPr>
              <a:xfrm>
                <a:off x="127199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Arco 6"/>
              <p:cNvSpPr/>
              <p:nvPr/>
            </p:nvSpPr>
            <p:spPr>
              <a:xfrm>
                <a:off x="103234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Arco 7"/>
              <p:cNvSpPr/>
              <p:nvPr/>
            </p:nvSpPr>
            <p:spPr>
              <a:xfrm>
                <a:off x="103234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Arco 8"/>
              <p:cNvSpPr/>
              <p:nvPr/>
            </p:nvSpPr>
            <p:spPr>
              <a:xfrm>
                <a:off x="79270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Arco 9"/>
              <p:cNvSpPr/>
              <p:nvPr/>
            </p:nvSpPr>
            <p:spPr>
              <a:xfrm>
                <a:off x="79270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Arco 16"/>
              <p:cNvSpPr/>
              <p:nvPr/>
            </p:nvSpPr>
            <p:spPr>
              <a:xfrm>
                <a:off x="175127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Arco 17"/>
              <p:cNvSpPr/>
              <p:nvPr/>
            </p:nvSpPr>
            <p:spPr>
              <a:xfrm>
                <a:off x="175127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Arco 18"/>
              <p:cNvSpPr/>
              <p:nvPr/>
            </p:nvSpPr>
            <p:spPr>
              <a:xfrm>
                <a:off x="218600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Arco 19"/>
              <p:cNvSpPr/>
              <p:nvPr/>
            </p:nvSpPr>
            <p:spPr>
              <a:xfrm>
                <a:off x="218601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Arco 20"/>
              <p:cNvSpPr/>
              <p:nvPr/>
            </p:nvSpPr>
            <p:spPr>
              <a:xfrm>
                <a:off x="1946365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Arco 21"/>
              <p:cNvSpPr/>
              <p:nvPr/>
            </p:nvSpPr>
            <p:spPr>
              <a:xfrm>
                <a:off x="1946366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Arco 26"/>
              <p:cNvSpPr/>
              <p:nvPr/>
            </p:nvSpPr>
            <p:spPr>
              <a:xfrm>
                <a:off x="553061" y="5316991"/>
                <a:ext cx="804840" cy="426584"/>
              </a:xfrm>
              <a:prstGeom prst="arc">
                <a:avLst>
                  <a:gd name="adj1" fmla="val 10679173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Arco 27"/>
              <p:cNvSpPr/>
              <p:nvPr/>
            </p:nvSpPr>
            <p:spPr>
              <a:xfrm>
                <a:off x="2416609" y="5316991"/>
                <a:ext cx="339118" cy="426584"/>
              </a:xfrm>
              <a:prstGeom prst="arc">
                <a:avLst>
                  <a:gd name="adj1" fmla="val 16111471"/>
                  <a:gd name="adj2" fmla="val 21589035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1" name="Conector reto 29"/>
              <p:cNvCxnSpPr/>
              <p:nvPr/>
            </p:nvCxnSpPr>
            <p:spPr>
              <a:xfrm flipV="1">
                <a:off x="2733178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0"/>
              <p:cNvCxnSpPr/>
              <p:nvPr/>
            </p:nvCxnSpPr>
            <p:spPr>
              <a:xfrm flipV="1">
                <a:off x="406024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upo 38"/>
            <p:cNvGrpSpPr/>
            <p:nvPr/>
          </p:nvGrpSpPr>
          <p:grpSpPr>
            <a:xfrm>
              <a:off x="3015484" y="5420791"/>
              <a:ext cx="900000" cy="252000"/>
              <a:chOff x="2068305" y="3596907"/>
              <a:chExt cx="1544362" cy="324036"/>
            </a:xfrm>
          </p:grpSpPr>
          <p:cxnSp>
            <p:nvCxnSpPr>
              <p:cNvPr id="35" name="Conector reto 33"/>
              <p:cNvCxnSpPr/>
              <p:nvPr/>
            </p:nvCxnSpPr>
            <p:spPr>
              <a:xfrm>
                <a:off x="2068305" y="3758925"/>
                <a:ext cx="501061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Fluxograma: Armazenamento de acesso direto 34"/>
              <p:cNvSpPr/>
              <p:nvPr/>
            </p:nvSpPr>
            <p:spPr>
              <a:xfrm>
                <a:off x="2497358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Fluxograma: Armazenamento de acesso direto 35"/>
              <p:cNvSpPr/>
              <p:nvPr/>
            </p:nvSpPr>
            <p:spPr>
              <a:xfrm>
                <a:off x="2605370" y="3596907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Fluxograma: Armazenamento de acesso direto 36"/>
              <p:cNvSpPr/>
              <p:nvPr/>
            </p:nvSpPr>
            <p:spPr>
              <a:xfrm>
                <a:off x="2929406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" name="Conector reto 37"/>
              <p:cNvCxnSpPr/>
              <p:nvPr/>
            </p:nvCxnSpPr>
            <p:spPr>
              <a:xfrm>
                <a:off x="3109425" y="3749400"/>
                <a:ext cx="503242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Conector reto 33"/>
            <p:cNvCxnSpPr/>
            <p:nvPr/>
          </p:nvCxnSpPr>
          <p:spPr>
            <a:xfrm flipH="1">
              <a:off x="3026848" y="5544621"/>
              <a:ext cx="0" cy="342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ector reto 33"/>
            <p:cNvCxnSpPr/>
            <p:nvPr/>
          </p:nvCxnSpPr>
          <p:spPr>
            <a:xfrm flipH="1">
              <a:off x="3919558" y="5534051"/>
              <a:ext cx="0" cy="360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Conector reto 33"/>
            <p:cNvCxnSpPr/>
            <p:nvPr/>
          </p:nvCxnSpPr>
          <p:spPr>
            <a:xfrm>
              <a:off x="2876246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Conector reto 33"/>
            <p:cNvCxnSpPr/>
            <p:nvPr/>
          </p:nvCxnSpPr>
          <p:spPr>
            <a:xfrm>
              <a:off x="3919558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 rot="5400000">
            <a:off x="1219267" y="3774025"/>
            <a:ext cx="1152000" cy="573570"/>
            <a:chOff x="2876246" y="5420791"/>
            <a:chExt cx="1187312" cy="573570"/>
          </a:xfrm>
        </p:grpSpPr>
        <p:grpSp>
          <p:nvGrpSpPr>
            <p:cNvPr id="70" name="Group 69"/>
            <p:cNvGrpSpPr/>
            <p:nvPr/>
          </p:nvGrpSpPr>
          <p:grpSpPr>
            <a:xfrm flipV="1">
              <a:off x="3031610" y="5759005"/>
              <a:ext cx="911299" cy="235356"/>
              <a:chOff x="406024" y="5316991"/>
              <a:chExt cx="2584826" cy="426584"/>
            </a:xfrm>
          </p:grpSpPr>
          <p:sp>
            <p:nvSpPr>
              <p:cNvPr id="81" name="Arco 2"/>
              <p:cNvSpPr/>
              <p:nvPr/>
            </p:nvSpPr>
            <p:spPr>
              <a:xfrm>
                <a:off x="151163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Arco 3"/>
              <p:cNvSpPr/>
              <p:nvPr/>
            </p:nvSpPr>
            <p:spPr>
              <a:xfrm>
                <a:off x="151163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Arco 4"/>
              <p:cNvSpPr/>
              <p:nvPr/>
            </p:nvSpPr>
            <p:spPr>
              <a:xfrm>
                <a:off x="127198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Arco 5"/>
              <p:cNvSpPr/>
              <p:nvPr/>
            </p:nvSpPr>
            <p:spPr>
              <a:xfrm>
                <a:off x="127199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Arco 6"/>
              <p:cNvSpPr/>
              <p:nvPr/>
            </p:nvSpPr>
            <p:spPr>
              <a:xfrm>
                <a:off x="103234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Arco 7"/>
              <p:cNvSpPr/>
              <p:nvPr/>
            </p:nvSpPr>
            <p:spPr>
              <a:xfrm>
                <a:off x="103234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Arco 8"/>
              <p:cNvSpPr/>
              <p:nvPr/>
            </p:nvSpPr>
            <p:spPr>
              <a:xfrm>
                <a:off x="79270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Arco 9"/>
              <p:cNvSpPr/>
              <p:nvPr/>
            </p:nvSpPr>
            <p:spPr>
              <a:xfrm>
                <a:off x="79270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Arco 16"/>
              <p:cNvSpPr/>
              <p:nvPr/>
            </p:nvSpPr>
            <p:spPr>
              <a:xfrm>
                <a:off x="175127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Arco 17"/>
              <p:cNvSpPr/>
              <p:nvPr/>
            </p:nvSpPr>
            <p:spPr>
              <a:xfrm>
                <a:off x="175127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Arco 18"/>
              <p:cNvSpPr/>
              <p:nvPr/>
            </p:nvSpPr>
            <p:spPr>
              <a:xfrm>
                <a:off x="218600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Arco 19"/>
              <p:cNvSpPr/>
              <p:nvPr/>
            </p:nvSpPr>
            <p:spPr>
              <a:xfrm>
                <a:off x="218601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Arco 20"/>
              <p:cNvSpPr/>
              <p:nvPr/>
            </p:nvSpPr>
            <p:spPr>
              <a:xfrm>
                <a:off x="1946365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Arco 21"/>
              <p:cNvSpPr/>
              <p:nvPr/>
            </p:nvSpPr>
            <p:spPr>
              <a:xfrm>
                <a:off x="1946366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Arco 26"/>
              <p:cNvSpPr/>
              <p:nvPr/>
            </p:nvSpPr>
            <p:spPr>
              <a:xfrm>
                <a:off x="553061" y="5316991"/>
                <a:ext cx="804840" cy="426584"/>
              </a:xfrm>
              <a:prstGeom prst="arc">
                <a:avLst>
                  <a:gd name="adj1" fmla="val 10679173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6" name="Arco 27"/>
              <p:cNvSpPr/>
              <p:nvPr/>
            </p:nvSpPr>
            <p:spPr>
              <a:xfrm>
                <a:off x="2416609" y="5316991"/>
                <a:ext cx="339118" cy="426584"/>
              </a:xfrm>
              <a:prstGeom prst="arc">
                <a:avLst>
                  <a:gd name="adj1" fmla="val 16111471"/>
                  <a:gd name="adj2" fmla="val 21589035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97" name="Conector reto 29"/>
              <p:cNvCxnSpPr/>
              <p:nvPr/>
            </p:nvCxnSpPr>
            <p:spPr>
              <a:xfrm flipV="1">
                <a:off x="2733178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30"/>
              <p:cNvCxnSpPr/>
              <p:nvPr/>
            </p:nvCxnSpPr>
            <p:spPr>
              <a:xfrm flipV="1">
                <a:off x="406024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Grupo 38"/>
            <p:cNvGrpSpPr/>
            <p:nvPr/>
          </p:nvGrpSpPr>
          <p:grpSpPr>
            <a:xfrm>
              <a:off x="3015484" y="5420791"/>
              <a:ext cx="900000" cy="252000"/>
              <a:chOff x="2068305" y="3596907"/>
              <a:chExt cx="1544362" cy="324036"/>
            </a:xfrm>
          </p:grpSpPr>
          <p:cxnSp>
            <p:nvCxnSpPr>
              <p:cNvPr id="76" name="Conector reto 33"/>
              <p:cNvCxnSpPr/>
              <p:nvPr/>
            </p:nvCxnSpPr>
            <p:spPr>
              <a:xfrm>
                <a:off x="2068305" y="3758925"/>
                <a:ext cx="501061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7" name="Fluxograma: Armazenamento de acesso direto 34"/>
              <p:cNvSpPr/>
              <p:nvPr/>
            </p:nvSpPr>
            <p:spPr>
              <a:xfrm>
                <a:off x="2497358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Fluxograma: Armazenamento de acesso direto 35"/>
              <p:cNvSpPr/>
              <p:nvPr/>
            </p:nvSpPr>
            <p:spPr>
              <a:xfrm>
                <a:off x="2605370" y="3596907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Fluxograma: Armazenamento de acesso direto 36"/>
              <p:cNvSpPr/>
              <p:nvPr/>
            </p:nvSpPr>
            <p:spPr>
              <a:xfrm>
                <a:off x="2929406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80" name="Conector reto 37"/>
              <p:cNvCxnSpPr/>
              <p:nvPr/>
            </p:nvCxnSpPr>
            <p:spPr>
              <a:xfrm>
                <a:off x="3109425" y="3749400"/>
                <a:ext cx="503242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Conector reto 33"/>
            <p:cNvCxnSpPr/>
            <p:nvPr/>
          </p:nvCxnSpPr>
          <p:spPr>
            <a:xfrm flipH="1">
              <a:off x="3026848" y="5544621"/>
              <a:ext cx="0" cy="342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Conector reto 33"/>
            <p:cNvCxnSpPr/>
            <p:nvPr/>
          </p:nvCxnSpPr>
          <p:spPr>
            <a:xfrm flipH="1">
              <a:off x="3919558" y="5534051"/>
              <a:ext cx="0" cy="360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Conector reto 33"/>
            <p:cNvCxnSpPr/>
            <p:nvPr/>
          </p:nvCxnSpPr>
          <p:spPr>
            <a:xfrm>
              <a:off x="2876246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Conector reto 33"/>
            <p:cNvCxnSpPr/>
            <p:nvPr/>
          </p:nvCxnSpPr>
          <p:spPr>
            <a:xfrm>
              <a:off x="3919558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 rot="2700000">
            <a:off x="424345" y="4105793"/>
            <a:ext cx="1152000" cy="573570"/>
            <a:chOff x="2876246" y="5420791"/>
            <a:chExt cx="1187312" cy="573570"/>
          </a:xfrm>
        </p:grpSpPr>
        <p:grpSp>
          <p:nvGrpSpPr>
            <p:cNvPr id="100" name="Group 99"/>
            <p:cNvGrpSpPr/>
            <p:nvPr/>
          </p:nvGrpSpPr>
          <p:grpSpPr>
            <a:xfrm flipV="1">
              <a:off x="3031610" y="5759005"/>
              <a:ext cx="911299" cy="235356"/>
              <a:chOff x="406024" y="5316991"/>
              <a:chExt cx="2584826" cy="426584"/>
            </a:xfrm>
          </p:grpSpPr>
          <p:sp>
            <p:nvSpPr>
              <p:cNvPr id="111" name="Arco 2"/>
              <p:cNvSpPr/>
              <p:nvPr/>
            </p:nvSpPr>
            <p:spPr>
              <a:xfrm>
                <a:off x="151163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" name="Arco 3"/>
              <p:cNvSpPr/>
              <p:nvPr/>
            </p:nvSpPr>
            <p:spPr>
              <a:xfrm>
                <a:off x="151163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" name="Arco 4"/>
              <p:cNvSpPr/>
              <p:nvPr/>
            </p:nvSpPr>
            <p:spPr>
              <a:xfrm>
                <a:off x="127198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" name="Arco 5"/>
              <p:cNvSpPr/>
              <p:nvPr/>
            </p:nvSpPr>
            <p:spPr>
              <a:xfrm>
                <a:off x="127199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" name="Arco 6"/>
              <p:cNvSpPr/>
              <p:nvPr/>
            </p:nvSpPr>
            <p:spPr>
              <a:xfrm>
                <a:off x="103234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" name="Arco 7"/>
              <p:cNvSpPr/>
              <p:nvPr/>
            </p:nvSpPr>
            <p:spPr>
              <a:xfrm>
                <a:off x="103234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7" name="Arco 8"/>
              <p:cNvSpPr/>
              <p:nvPr/>
            </p:nvSpPr>
            <p:spPr>
              <a:xfrm>
                <a:off x="79270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8" name="Arco 9"/>
              <p:cNvSpPr/>
              <p:nvPr/>
            </p:nvSpPr>
            <p:spPr>
              <a:xfrm>
                <a:off x="79270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9" name="Arco 16"/>
              <p:cNvSpPr/>
              <p:nvPr/>
            </p:nvSpPr>
            <p:spPr>
              <a:xfrm>
                <a:off x="175127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0" name="Arco 17"/>
              <p:cNvSpPr/>
              <p:nvPr/>
            </p:nvSpPr>
            <p:spPr>
              <a:xfrm>
                <a:off x="175127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1" name="Arco 18"/>
              <p:cNvSpPr/>
              <p:nvPr/>
            </p:nvSpPr>
            <p:spPr>
              <a:xfrm>
                <a:off x="218600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2" name="Arco 19"/>
              <p:cNvSpPr/>
              <p:nvPr/>
            </p:nvSpPr>
            <p:spPr>
              <a:xfrm>
                <a:off x="218601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3" name="Arco 20"/>
              <p:cNvSpPr/>
              <p:nvPr/>
            </p:nvSpPr>
            <p:spPr>
              <a:xfrm>
                <a:off x="1946365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4" name="Arco 21"/>
              <p:cNvSpPr/>
              <p:nvPr/>
            </p:nvSpPr>
            <p:spPr>
              <a:xfrm>
                <a:off x="1946366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5" name="Arco 26"/>
              <p:cNvSpPr/>
              <p:nvPr/>
            </p:nvSpPr>
            <p:spPr>
              <a:xfrm>
                <a:off x="553061" y="5316991"/>
                <a:ext cx="804840" cy="426584"/>
              </a:xfrm>
              <a:prstGeom prst="arc">
                <a:avLst>
                  <a:gd name="adj1" fmla="val 10679173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6" name="Arco 27"/>
              <p:cNvSpPr/>
              <p:nvPr/>
            </p:nvSpPr>
            <p:spPr>
              <a:xfrm>
                <a:off x="2416609" y="5316991"/>
                <a:ext cx="339118" cy="426584"/>
              </a:xfrm>
              <a:prstGeom prst="arc">
                <a:avLst>
                  <a:gd name="adj1" fmla="val 16111471"/>
                  <a:gd name="adj2" fmla="val 21589035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27" name="Conector reto 29"/>
              <p:cNvCxnSpPr/>
              <p:nvPr/>
            </p:nvCxnSpPr>
            <p:spPr>
              <a:xfrm flipV="1">
                <a:off x="2733178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Conector reto 30"/>
              <p:cNvCxnSpPr/>
              <p:nvPr/>
            </p:nvCxnSpPr>
            <p:spPr>
              <a:xfrm flipV="1">
                <a:off x="406024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Grupo 38"/>
            <p:cNvGrpSpPr/>
            <p:nvPr/>
          </p:nvGrpSpPr>
          <p:grpSpPr>
            <a:xfrm>
              <a:off x="3015484" y="5420791"/>
              <a:ext cx="900000" cy="252000"/>
              <a:chOff x="2068305" y="3596907"/>
              <a:chExt cx="1544362" cy="324036"/>
            </a:xfrm>
          </p:grpSpPr>
          <p:cxnSp>
            <p:nvCxnSpPr>
              <p:cNvPr id="106" name="Conector reto 33"/>
              <p:cNvCxnSpPr/>
              <p:nvPr/>
            </p:nvCxnSpPr>
            <p:spPr>
              <a:xfrm>
                <a:off x="2068305" y="3758925"/>
                <a:ext cx="501061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7" name="Fluxograma: Armazenamento de acesso direto 34"/>
              <p:cNvSpPr/>
              <p:nvPr/>
            </p:nvSpPr>
            <p:spPr>
              <a:xfrm>
                <a:off x="2497358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" name="Fluxograma: Armazenamento de acesso direto 35"/>
              <p:cNvSpPr/>
              <p:nvPr/>
            </p:nvSpPr>
            <p:spPr>
              <a:xfrm>
                <a:off x="2605370" y="3596907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" name="Fluxograma: Armazenamento de acesso direto 36"/>
              <p:cNvSpPr/>
              <p:nvPr/>
            </p:nvSpPr>
            <p:spPr>
              <a:xfrm>
                <a:off x="2929406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10" name="Conector reto 37"/>
              <p:cNvCxnSpPr/>
              <p:nvPr/>
            </p:nvCxnSpPr>
            <p:spPr>
              <a:xfrm>
                <a:off x="3109425" y="3749400"/>
                <a:ext cx="503242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2" name="Conector reto 33"/>
            <p:cNvCxnSpPr/>
            <p:nvPr/>
          </p:nvCxnSpPr>
          <p:spPr>
            <a:xfrm flipH="1">
              <a:off x="3026848" y="5544621"/>
              <a:ext cx="0" cy="342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reto 33"/>
            <p:cNvCxnSpPr/>
            <p:nvPr/>
          </p:nvCxnSpPr>
          <p:spPr>
            <a:xfrm flipH="1">
              <a:off x="3919558" y="5534051"/>
              <a:ext cx="0" cy="360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to 33"/>
            <p:cNvCxnSpPr/>
            <p:nvPr/>
          </p:nvCxnSpPr>
          <p:spPr>
            <a:xfrm>
              <a:off x="2876246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33"/>
            <p:cNvCxnSpPr/>
            <p:nvPr/>
          </p:nvCxnSpPr>
          <p:spPr>
            <a:xfrm>
              <a:off x="3919558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 rot="-2700000">
            <a:off x="444335" y="5694753"/>
            <a:ext cx="1187312" cy="573570"/>
            <a:chOff x="2876246" y="5420791"/>
            <a:chExt cx="1187312" cy="573570"/>
          </a:xfrm>
        </p:grpSpPr>
        <p:grpSp>
          <p:nvGrpSpPr>
            <p:cNvPr id="130" name="Group 129"/>
            <p:cNvGrpSpPr/>
            <p:nvPr/>
          </p:nvGrpSpPr>
          <p:grpSpPr>
            <a:xfrm flipV="1">
              <a:off x="3031610" y="5759005"/>
              <a:ext cx="911299" cy="235356"/>
              <a:chOff x="406024" y="5316991"/>
              <a:chExt cx="2584826" cy="426584"/>
            </a:xfrm>
          </p:grpSpPr>
          <p:sp>
            <p:nvSpPr>
              <p:cNvPr id="141" name="Arco 2"/>
              <p:cNvSpPr/>
              <p:nvPr/>
            </p:nvSpPr>
            <p:spPr>
              <a:xfrm>
                <a:off x="151163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Arco 3"/>
              <p:cNvSpPr/>
              <p:nvPr/>
            </p:nvSpPr>
            <p:spPr>
              <a:xfrm>
                <a:off x="151163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Arco 4"/>
              <p:cNvSpPr/>
              <p:nvPr/>
            </p:nvSpPr>
            <p:spPr>
              <a:xfrm>
                <a:off x="127198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4" name="Arco 5"/>
              <p:cNvSpPr/>
              <p:nvPr/>
            </p:nvSpPr>
            <p:spPr>
              <a:xfrm>
                <a:off x="127199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Arco 6"/>
              <p:cNvSpPr/>
              <p:nvPr/>
            </p:nvSpPr>
            <p:spPr>
              <a:xfrm>
                <a:off x="103234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6" name="Arco 7"/>
              <p:cNvSpPr/>
              <p:nvPr/>
            </p:nvSpPr>
            <p:spPr>
              <a:xfrm>
                <a:off x="103234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7" name="Arco 8"/>
              <p:cNvSpPr/>
              <p:nvPr/>
            </p:nvSpPr>
            <p:spPr>
              <a:xfrm>
                <a:off x="792703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8" name="Arco 9"/>
              <p:cNvSpPr/>
              <p:nvPr/>
            </p:nvSpPr>
            <p:spPr>
              <a:xfrm>
                <a:off x="792704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Arco 16"/>
              <p:cNvSpPr/>
              <p:nvPr/>
            </p:nvSpPr>
            <p:spPr>
              <a:xfrm>
                <a:off x="1751276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Arco 17"/>
              <p:cNvSpPr/>
              <p:nvPr/>
            </p:nvSpPr>
            <p:spPr>
              <a:xfrm>
                <a:off x="1751277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1" name="Arco 18"/>
              <p:cNvSpPr/>
              <p:nvPr/>
            </p:nvSpPr>
            <p:spPr>
              <a:xfrm>
                <a:off x="2186009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Arco 19"/>
              <p:cNvSpPr/>
              <p:nvPr/>
            </p:nvSpPr>
            <p:spPr>
              <a:xfrm>
                <a:off x="2186010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Arco 20"/>
              <p:cNvSpPr/>
              <p:nvPr/>
            </p:nvSpPr>
            <p:spPr>
              <a:xfrm>
                <a:off x="1946365" y="5316991"/>
                <a:ext cx="339118" cy="426584"/>
              </a:xfrm>
              <a:prstGeom prst="arc">
                <a:avLst>
                  <a:gd name="adj1" fmla="val 16111471"/>
                  <a:gd name="adj2" fmla="val 10811537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Arco 21"/>
              <p:cNvSpPr/>
              <p:nvPr/>
            </p:nvSpPr>
            <p:spPr>
              <a:xfrm>
                <a:off x="1946366" y="5316991"/>
                <a:ext cx="804840" cy="426584"/>
              </a:xfrm>
              <a:prstGeom prst="arc">
                <a:avLst>
                  <a:gd name="adj1" fmla="val 10790931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5" name="Arco 26"/>
              <p:cNvSpPr/>
              <p:nvPr/>
            </p:nvSpPr>
            <p:spPr>
              <a:xfrm>
                <a:off x="553061" y="5316991"/>
                <a:ext cx="804840" cy="426584"/>
              </a:xfrm>
              <a:prstGeom prst="arc">
                <a:avLst>
                  <a:gd name="adj1" fmla="val 10679173"/>
                  <a:gd name="adj2" fmla="val 16194641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Arco 27"/>
              <p:cNvSpPr/>
              <p:nvPr/>
            </p:nvSpPr>
            <p:spPr>
              <a:xfrm>
                <a:off x="2416609" y="5316991"/>
                <a:ext cx="339118" cy="426584"/>
              </a:xfrm>
              <a:prstGeom prst="arc">
                <a:avLst>
                  <a:gd name="adj1" fmla="val 16111471"/>
                  <a:gd name="adj2" fmla="val 21589035"/>
                </a:avLst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57" name="Conector reto 29"/>
              <p:cNvCxnSpPr/>
              <p:nvPr/>
            </p:nvCxnSpPr>
            <p:spPr>
              <a:xfrm flipV="1">
                <a:off x="2733178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Conector reto 30"/>
              <p:cNvCxnSpPr/>
              <p:nvPr/>
            </p:nvCxnSpPr>
            <p:spPr>
              <a:xfrm flipV="1">
                <a:off x="406024" y="5518319"/>
                <a:ext cx="170894" cy="0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1" name="Grupo 38"/>
            <p:cNvGrpSpPr/>
            <p:nvPr/>
          </p:nvGrpSpPr>
          <p:grpSpPr>
            <a:xfrm>
              <a:off x="3015484" y="5420791"/>
              <a:ext cx="900000" cy="252000"/>
              <a:chOff x="2068305" y="3596907"/>
              <a:chExt cx="1544362" cy="324036"/>
            </a:xfrm>
          </p:grpSpPr>
          <p:cxnSp>
            <p:nvCxnSpPr>
              <p:cNvPr id="136" name="Conector reto 33"/>
              <p:cNvCxnSpPr/>
              <p:nvPr/>
            </p:nvCxnSpPr>
            <p:spPr>
              <a:xfrm>
                <a:off x="2068305" y="3758925"/>
                <a:ext cx="501061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Fluxograma: Armazenamento de acesso direto 34"/>
              <p:cNvSpPr/>
              <p:nvPr/>
            </p:nvSpPr>
            <p:spPr>
              <a:xfrm>
                <a:off x="2497358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8" name="Fluxograma: Armazenamento de acesso direto 35"/>
              <p:cNvSpPr/>
              <p:nvPr/>
            </p:nvSpPr>
            <p:spPr>
              <a:xfrm>
                <a:off x="2605370" y="3596907"/>
                <a:ext cx="396044" cy="32403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9" name="Fluxograma: Armazenamento de acesso direto 36"/>
              <p:cNvSpPr/>
              <p:nvPr/>
            </p:nvSpPr>
            <p:spPr>
              <a:xfrm>
                <a:off x="2929406" y="3686917"/>
                <a:ext cx="216024" cy="144016"/>
              </a:xfrm>
              <a:prstGeom prst="flowChartMagneticDrum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0" name="Conector reto 37"/>
              <p:cNvCxnSpPr/>
              <p:nvPr/>
            </p:nvCxnSpPr>
            <p:spPr>
              <a:xfrm>
                <a:off x="3109425" y="3749400"/>
                <a:ext cx="503242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Conector reto 33"/>
            <p:cNvCxnSpPr/>
            <p:nvPr/>
          </p:nvCxnSpPr>
          <p:spPr>
            <a:xfrm flipH="1">
              <a:off x="3026848" y="5544621"/>
              <a:ext cx="0" cy="342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Conector reto 33"/>
            <p:cNvCxnSpPr/>
            <p:nvPr/>
          </p:nvCxnSpPr>
          <p:spPr>
            <a:xfrm flipH="1">
              <a:off x="3919558" y="5534051"/>
              <a:ext cx="0" cy="36000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Conector reto 33"/>
            <p:cNvCxnSpPr/>
            <p:nvPr/>
          </p:nvCxnSpPr>
          <p:spPr>
            <a:xfrm>
              <a:off x="2876246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Conector reto 33"/>
            <p:cNvCxnSpPr/>
            <p:nvPr/>
          </p:nvCxnSpPr>
          <p:spPr>
            <a:xfrm>
              <a:off x="3919558" y="5710900"/>
              <a:ext cx="144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4" name="Group 263"/>
          <p:cNvGrpSpPr/>
          <p:nvPr/>
        </p:nvGrpSpPr>
        <p:grpSpPr>
          <a:xfrm>
            <a:off x="201932" y="1975167"/>
            <a:ext cx="1136921" cy="549832"/>
            <a:chOff x="3104340" y="5525757"/>
            <a:chExt cx="1136921" cy="549832"/>
          </a:xfrm>
        </p:grpSpPr>
        <p:cxnSp>
          <p:nvCxnSpPr>
            <p:cNvPr id="265" name="Conector reto 33"/>
            <p:cNvCxnSpPr/>
            <p:nvPr/>
          </p:nvCxnSpPr>
          <p:spPr>
            <a:xfrm flipH="1">
              <a:off x="3260780" y="5604158"/>
              <a:ext cx="0" cy="342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Conector reto 33"/>
            <p:cNvCxnSpPr/>
            <p:nvPr/>
          </p:nvCxnSpPr>
          <p:spPr>
            <a:xfrm flipH="1">
              <a:off x="4082496" y="5593588"/>
              <a:ext cx="0" cy="360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Conector reto 33"/>
            <p:cNvCxnSpPr/>
            <p:nvPr/>
          </p:nvCxnSpPr>
          <p:spPr>
            <a:xfrm>
              <a:off x="3104340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8" name="Conector reto 33"/>
            <p:cNvCxnSpPr/>
            <p:nvPr/>
          </p:nvCxnSpPr>
          <p:spPr>
            <a:xfrm>
              <a:off x="4101544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9" name="Conector reto 33"/>
            <p:cNvCxnSpPr/>
            <p:nvPr/>
          </p:nvCxnSpPr>
          <p:spPr>
            <a:xfrm>
              <a:off x="3240882" y="5604158"/>
              <a:ext cx="396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0" name="Conector reto 33"/>
            <p:cNvCxnSpPr/>
            <p:nvPr/>
          </p:nvCxnSpPr>
          <p:spPr>
            <a:xfrm>
              <a:off x="3240883" y="5947035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1" name="Conector reto 33"/>
            <p:cNvCxnSpPr/>
            <p:nvPr/>
          </p:nvCxnSpPr>
          <p:spPr>
            <a:xfrm>
              <a:off x="3718162" y="5604158"/>
              <a:ext cx="39528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Conector reto 33"/>
            <p:cNvCxnSpPr/>
            <p:nvPr/>
          </p:nvCxnSpPr>
          <p:spPr>
            <a:xfrm>
              <a:off x="3973732" y="5946826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73" name="Group 272"/>
            <p:cNvGrpSpPr/>
            <p:nvPr/>
          </p:nvGrpSpPr>
          <p:grpSpPr>
            <a:xfrm>
              <a:off x="3578445" y="5525757"/>
              <a:ext cx="139717" cy="162027"/>
              <a:chOff x="3578445" y="5525757"/>
              <a:chExt cx="139717" cy="162027"/>
            </a:xfrm>
          </p:grpSpPr>
          <p:cxnSp>
            <p:nvCxnSpPr>
              <p:cNvPr id="282" name="Conector reto 33"/>
              <p:cNvCxnSpPr/>
              <p:nvPr/>
            </p:nvCxnSpPr>
            <p:spPr>
              <a:xfrm flipH="1">
                <a:off x="3644739" y="5568457"/>
                <a:ext cx="0" cy="7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33"/>
              <p:cNvCxnSpPr/>
              <p:nvPr/>
            </p:nvCxnSpPr>
            <p:spPr>
              <a:xfrm>
                <a:off x="3718162" y="5525757"/>
                <a:ext cx="0" cy="162027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33"/>
              <p:cNvCxnSpPr/>
              <p:nvPr/>
            </p:nvCxnSpPr>
            <p:spPr>
              <a:xfrm>
                <a:off x="3578445" y="552575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33"/>
              <p:cNvCxnSpPr/>
              <p:nvPr/>
            </p:nvCxnSpPr>
            <p:spPr>
              <a:xfrm>
                <a:off x="3578445" y="5687784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/>
            <p:cNvGrpSpPr/>
            <p:nvPr/>
          </p:nvGrpSpPr>
          <p:grpSpPr>
            <a:xfrm>
              <a:off x="3377482" y="5818598"/>
              <a:ext cx="596249" cy="256991"/>
              <a:chOff x="3345762" y="6036793"/>
              <a:chExt cx="645068" cy="256991"/>
            </a:xfrm>
          </p:grpSpPr>
          <p:cxnSp>
            <p:nvCxnSpPr>
              <p:cNvPr id="275" name="Conector reto 33"/>
              <p:cNvCxnSpPr/>
              <p:nvPr/>
            </p:nvCxnSpPr>
            <p:spPr>
              <a:xfrm flipV="1">
                <a:off x="3345762" y="6042641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33"/>
              <p:cNvCxnSpPr/>
              <p:nvPr/>
            </p:nvCxnSpPr>
            <p:spPr>
              <a:xfrm flipH="1" flipV="1">
                <a:off x="3399762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33"/>
              <p:cNvCxnSpPr/>
              <p:nvPr/>
            </p:nvCxnSpPr>
            <p:spPr>
              <a:xfrm flipV="1">
                <a:off x="3505106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33"/>
              <p:cNvCxnSpPr/>
              <p:nvPr/>
            </p:nvCxnSpPr>
            <p:spPr>
              <a:xfrm flipH="1" flipV="1">
                <a:off x="3612818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33"/>
              <p:cNvCxnSpPr/>
              <p:nvPr/>
            </p:nvCxnSpPr>
            <p:spPr>
              <a:xfrm flipV="1">
                <a:off x="3718162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33"/>
              <p:cNvCxnSpPr/>
              <p:nvPr/>
            </p:nvCxnSpPr>
            <p:spPr>
              <a:xfrm flipH="1" flipV="1">
                <a:off x="3830159" y="6036793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33"/>
              <p:cNvCxnSpPr/>
              <p:nvPr/>
            </p:nvCxnSpPr>
            <p:spPr>
              <a:xfrm flipV="1">
                <a:off x="3936830" y="6161572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6" name="Group 285"/>
          <p:cNvGrpSpPr/>
          <p:nvPr/>
        </p:nvGrpSpPr>
        <p:grpSpPr>
          <a:xfrm rot="5400000">
            <a:off x="1306809" y="810231"/>
            <a:ext cx="1136921" cy="549832"/>
            <a:chOff x="3104340" y="5525757"/>
            <a:chExt cx="1136921" cy="549832"/>
          </a:xfrm>
        </p:grpSpPr>
        <p:cxnSp>
          <p:nvCxnSpPr>
            <p:cNvPr id="287" name="Conector reto 33"/>
            <p:cNvCxnSpPr/>
            <p:nvPr/>
          </p:nvCxnSpPr>
          <p:spPr>
            <a:xfrm flipH="1">
              <a:off x="3260780" y="5604158"/>
              <a:ext cx="0" cy="342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Conector reto 33"/>
            <p:cNvCxnSpPr/>
            <p:nvPr/>
          </p:nvCxnSpPr>
          <p:spPr>
            <a:xfrm flipH="1">
              <a:off x="4082496" y="5593588"/>
              <a:ext cx="0" cy="360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Conector reto 33"/>
            <p:cNvCxnSpPr/>
            <p:nvPr/>
          </p:nvCxnSpPr>
          <p:spPr>
            <a:xfrm>
              <a:off x="3104340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Conector reto 33"/>
            <p:cNvCxnSpPr/>
            <p:nvPr/>
          </p:nvCxnSpPr>
          <p:spPr>
            <a:xfrm>
              <a:off x="4101544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Conector reto 33"/>
            <p:cNvCxnSpPr/>
            <p:nvPr/>
          </p:nvCxnSpPr>
          <p:spPr>
            <a:xfrm>
              <a:off x="3240882" y="5604158"/>
              <a:ext cx="396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2" name="Conector reto 33"/>
            <p:cNvCxnSpPr/>
            <p:nvPr/>
          </p:nvCxnSpPr>
          <p:spPr>
            <a:xfrm>
              <a:off x="3240883" y="5947035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3" name="Conector reto 33"/>
            <p:cNvCxnSpPr/>
            <p:nvPr/>
          </p:nvCxnSpPr>
          <p:spPr>
            <a:xfrm>
              <a:off x="3718162" y="5604158"/>
              <a:ext cx="39528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Conector reto 33"/>
            <p:cNvCxnSpPr/>
            <p:nvPr/>
          </p:nvCxnSpPr>
          <p:spPr>
            <a:xfrm>
              <a:off x="3973732" y="5946826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95" name="Group 294"/>
            <p:cNvGrpSpPr/>
            <p:nvPr/>
          </p:nvGrpSpPr>
          <p:grpSpPr>
            <a:xfrm>
              <a:off x="3578445" y="5525757"/>
              <a:ext cx="139717" cy="162027"/>
              <a:chOff x="3578445" y="5525757"/>
              <a:chExt cx="139717" cy="162027"/>
            </a:xfrm>
          </p:grpSpPr>
          <p:cxnSp>
            <p:nvCxnSpPr>
              <p:cNvPr id="304" name="Conector reto 33"/>
              <p:cNvCxnSpPr/>
              <p:nvPr/>
            </p:nvCxnSpPr>
            <p:spPr>
              <a:xfrm flipH="1">
                <a:off x="3644739" y="5568457"/>
                <a:ext cx="0" cy="7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3"/>
              <p:cNvCxnSpPr/>
              <p:nvPr/>
            </p:nvCxnSpPr>
            <p:spPr>
              <a:xfrm>
                <a:off x="3718162" y="5525757"/>
                <a:ext cx="0" cy="162027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3"/>
              <p:cNvCxnSpPr/>
              <p:nvPr/>
            </p:nvCxnSpPr>
            <p:spPr>
              <a:xfrm>
                <a:off x="3578445" y="552575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3"/>
              <p:cNvCxnSpPr/>
              <p:nvPr/>
            </p:nvCxnSpPr>
            <p:spPr>
              <a:xfrm>
                <a:off x="3578445" y="5687784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6" name="Group 295"/>
            <p:cNvGrpSpPr/>
            <p:nvPr/>
          </p:nvGrpSpPr>
          <p:grpSpPr>
            <a:xfrm>
              <a:off x="3377482" y="5818598"/>
              <a:ext cx="596249" cy="256991"/>
              <a:chOff x="3345762" y="6036793"/>
              <a:chExt cx="645068" cy="256991"/>
            </a:xfrm>
          </p:grpSpPr>
          <p:cxnSp>
            <p:nvCxnSpPr>
              <p:cNvPr id="297" name="Conector reto 33"/>
              <p:cNvCxnSpPr/>
              <p:nvPr/>
            </p:nvCxnSpPr>
            <p:spPr>
              <a:xfrm flipV="1">
                <a:off x="3345762" y="6042641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33"/>
              <p:cNvCxnSpPr/>
              <p:nvPr/>
            </p:nvCxnSpPr>
            <p:spPr>
              <a:xfrm flipH="1" flipV="1">
                <a:off x="3399762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33"/>
              <p:cNvCxnSpPr/>
              <p:nvPr/>
            </p:nvCxnSpPr>
            <p:spPr>
              <a:xfrm flipV="1">
                <a:off x="3505106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33"/>
              <p:cNvCxnSpPr/>
              <p:nvPr/>
            </p:nvCxnSpPr>
            <p:spPr>
              <a:xfrm flipH="1" flipV="1">
                <a:off x="3612818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3"/>
              <p:cNvCxnSpPr/>
              <p:nvPr/>
            </p:nvCxnSpPr>
            <p:spPr>
              <a:xfrm flipV="1">
                <a:off x="3718162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3"/>
              <p:cNvCxnSpPr/>
              <p:nvPr/>
            </p:nvCxnSpPr>
            <p:spPr>
              <a:xfrm flipH="1" flipV="1">
                <a:off x="3830159" y="6036793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3"/>
              <p:cNvCxnSpPr/>
              <p:nvPr/>
            </p:nvCxnSpPr>
            <p:spPr>
              <a:xfrm flipV="1">
                <a:off x="3936830" y="6161572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8" name="Group 307"/>
          <p:cNvGrpSpPr/>
          <p:nvPr/>
        </p:nvGrpSpPr>
        <p:grpSpPr>
          <a:xfrm rot="2700000">
            <a:off x="539612" y="1166706"/>
            <a:ext cx="1136921" cy="549832"/>
            <a:chOff x="3104340" y="5525757"/>
            <a:chExt cx="1136921" cy="549832"/>
          </a:xfrm>
        </p:grpSpPr>
        <p:cxnSp>
          <p:nvCxnSpPr>
            <p:cNvPr id="309" name="Conector reto 33"/>
            <p:cNvCxnSpPr/>
            <p:nvPr/>
          </p:nvCxnSpPr>
          <p:spPr>
            <a:xfrm flipH="1">
              <a:off x="3260780" y="5604158"/>
              <a:ext cx="0" cy="342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Conector reto 33"/>
            <p:cNvCxnSpPr/>
            <p:nvPr/>
          </p:nvCxnSpPr>
          <p:spPr>
            <a:xfrm flipH="1">
              <a:off x="4082496" y="5593588"/>
              <a:ext cx="0" cy="360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Conector reto 33"/>
            <p:cNvCxnSpPr/>
            <p:nvPr/>
          </p:nvCxnSpPr>
          <p:spPr>
            <a:xfrm>
              <a:off x="3104340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Conector reto 33"/>
            <p:cNvCxnSpPr/>
            <p:nvPr/>
          </p:nvCxnSpPr>
          <p:spPr>
            <a:xfrm>
              <a:off x="4101544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Conector reto 33"/>
            <p:cNvCxnSpPr/>
            <p:nvPr/>
          </p:nvCxnSpPr>
          <p:spPr>
            <a:xfrm>
              <a:off x="3240882" y="5604158"/>
              <a:ext cx="396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Conector reto 33"/>
            <p:cNvCxnSpPr/>
            <p:nvPr/>
          </p:nvCxnSpPr>
          <p:spPr>
            <a:xfrm>
              <a:off x="3240883" y="5947035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Conector reto 33"/>
            <p:cNvCxnSpPr/>
            <p:nvPr/>
          </p:nvCxnSpPr>
          <p:spPr>
            <a:xfrm>
              <a:off x="3718162" y="5604158"/>
              <a:ext cx="39528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Conector reto 33"/>
            <p:cNvCxnSpPr/>
            <p:nvPr/>
          </p:nvCxnSpPr>
          <p:spPr>
            <a:xfrm>
              <a:off x="3973732" y="5946826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17" name="Group 316"/>
            <p:cNvGrpSpPr/>
            <p:nvPr/>
          </p:nvGrpSpPr>
          <p:grpSpPr>
            <a:xfrm>
              <a:off x="3578445" y="5525757"/>
              <a:ext cx="139717" cy="162027"/>
              <a:chOff x="3578445" y="5525757"/>
              <a:chExt cx="139717" cy="162027"/>
            </a:xfrm>
          </p:grpSpPr>
          <p:cxnSp>
            <p:nvCxnSpPr>
              <p:cNvPr id="326" name="Conector reto 33"/>
              <p:cNvCxnSpPr/>
              <p:nvPr/>
            </p:nvCxnSpPr>
            <p:spPr>
              <a:xfrm flipH="1">
                <a:off x="3644739" y="5568457"/>
                <a:ext cx="0" cy="7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3"/>
              <p:cNvCxnSpPr/>
              <p:nvPr/>
            </p:nvCxnSpPr>
            <p:spPr>
              <a:xfrm>
                <a:off x="3718162" y="5525757"/>
                <a:ext cx="0" cy="162027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3"/>
              <p:cNvCxnSpPr/>
              <p:nvPr/>
            </p:nvCxnSpPr>
            <p:spPr>
              <a:xfrm>
                <a:off x="3578445" y="552575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3"/>
              <p:cNvCxnSpPr/>
              <p:nvPr/>
            </p:nvCxnSpPr>
            <p:spPr>
              <a:xfrm>
                <a:off x="3578445" y="5687784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Group 317"/>
            <p:cNvGrpSpPr/>
            <p:nvPr/>
          </p:nvGrpSpPr>
          <p:grpSpPr>
            <a:xfrm>
              <a:off x="3377482" y="5818598"/>
              <a:ext cx="596249" cy="256991"/>
              <a:chOff x="3345762" y="6036793"/>
              <a:chExt cx="645068" cy="256991"/>
            </a:xfrm>
          </p:grpSpPr>
          <p:cxnSp>
            <p:nvCxnSpPr>
              <p:cNvPr id="319" name="Conector reto 33"/>
              <p:cNvCxnSpPr/>
              <p:nvPr/>
            </p:nvCxnSpPr>
            <p:spPr>
              <a:xfrm flipV="1">
                <a:off x="3345762" y="6042641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3"/>
              <p:cNvCxnSpPr/>
              <p:nvPr/>
            </p:nvCxnSpPr>
            <p:spPr>
              <a:xfrm flipH="1" flipV="1">
                <a:off x="3399762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3"/>
              <p:cNvCxnSpPr/>
              <p:nvPr/>
            </p:nvCxnSpPr>
            <p:spPr>
              <a:xfrm flipV="1">
                <a:off x="3505106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3"/>
              <p:cNvCxnSpPr/>
              <p:nvPr/>
            </p:nvCxnSpPr>
            <p:spPr>
              <a:xfrm flipH="1" flipV="1">
                <a:off x="3612818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3"/>
              <p:cNvCxnSpPr/>
              <p:nvPr/>
            </p:nvCxnSpPr>
            <p:spPr>
              <a:xfrm flipV="1">
                <a:off x="3718162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3"/>
              <p:cNvCxnSpPr/>
              <p:nvPr/>
            </p:nvCxnSpPr>
            <p:spPr>
              <a:xfrm flipH="1" flipV="1">
                <a:off x="3830159" y="6036793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3"/>
              <p:cNvCxnSpPr/>
              <p:nvPr/>
            </p:nvCxnSpPr>
            <p:spPr>
              <a:xfrm flipV="1">
                <a:off x="3936830" y="6161572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0" name="Group 329"/>
          <p:cNvGrpSpPr/>
          <p:nvPr/>
        </p:nvGrpSpPr>
        <p:grpSpPr>
          <a:xfrm rot="-2700000">
            <a:off x="577619" y="2760091"/>
            <a:ext cx="1136921" cy="549832"/>
            <a:chOff x="3104340" y="5525757"/>
            <a:chExt cx="1136921" cy="549832"/>
          </a:xfrm>
        </p:grpSpPr>
        <p:cxnSp>
          <p:nvCxnSpPr>
            <p:cNvPr id="331" name="Conector reto 33"/>
            <p:cNvCxnSpPr/>
            <p:nvPr/>
          </p:nvCxnSpPr>
          <p:spPr>
            <a:xfrm flipH="1">
              <a:off x="3260780" y="5604158"/>
              <a:ext cx="0" cy="342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Conector reto 33"/>
            <p:cNvCxnSpPr/>
            <p:nvPr/>
          </p:nvCxnSpPr>
          <p:spPr>
            <a:xfrm flipH="1">
              <a:off x="4082496" y="5593588"/>
              <a:ext cx="0" cy="360000"/>
            </a:xfrm>
            <a:prstGeom prst="line">
              <a:avLst/>
            </a:prstGeom>
            <a:ln w="69850" cmpd="dbl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Conector reto 33"/>
            <p:cNvCxnSpPr/>
            <p:nvPr/>
          </p:nvCxnSpPr>
          <p:spPr>
            <a:xfrm>
              <a:off x="3104340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Conector reto 33"/>
            <p:cNvCxnSpPr/>
            <p:nvPr/>
          </p:nvCxnSpPr>
          <p:spPr>
            <a:xfrm>
              <a:off x="4101544" y="5770437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Conector reto 33"/>
            <p:cNvCxnSpPr/>
            <p:nvPr/>
          </p:nvCxnSpPr>
          <p:spPr>
            <a:xfrm>
              <a:off x="3240882" y="5604158"/>
              <a:ext cx="396000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Conector reto 33"/>
            <p:cNvCxnSpPr/>
            <p:nvPr/>
          </p:nvCxnSpPr>
          <p:spPr>
            <a:xfrm>
              <a:off x="3240883" y="5947035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Conector reto 33"/>
            <p:cNvCxnSpPr/>
            <p:nvPr/>
          </p:nvCxnSpPr>
          <p:spPr>
            <a:xfrm>
              <a:off x="3718162" y="5604158"/>
              <a:ext cx="39528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Conector reto 33"/>
            <p:cNvCxnSpPr/>
            <p:nvPr/>
          </p:nvCxnSpPr>
          <p:spPr>
            <a:xfrm>
              <a:off x="3973732" y="5946826"/>
              <a:ext cx="139717" cy="0"/>
            </a:xfrm>
            <a:prstGeom prst="lin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9" name="Group 338"/>
            <p:cNvGrpSpPr/>
            <p:nvPr/>
          </p:nvGrpSpPr>
          <p:grpSpPr>
            <a:xfrm>
              <a:off x="3578445" y="5525757"/>
              <a:ext cx="139717" cy="162027"/>
              <a:chOff x="3578445" y="5525757"/>
              <a:chExt cx="139717" cy="162027"/>
            </a:xfrm>
          </p:grpSpPr>
          <p:cxnSp>
            <p:nvCxnSpPr>
              <p:cNvPr id="348" name="Conector reto 33"/>
              <p:cNvCxnSpPr/>
              <p:nvPr/>
            </p:nvCxnSpPr>
            <p:spPr>
              <a:xfrm flipH="1">
                <a:off x="3644739" y="5568457"/>
                <a:ext cx="0" cy="7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9" name="Conector reto 33"/>
              <p:cNvCxnSpPr/>
              <p:nvPr/>
            </p:nvCxnSpPr>
            <p:spPr>
              <a:xfrm>
                <a:off x="3718162" y="5525757"/>
                <a:ext cx="0" cy="162027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0" name="Conector reto 33"/>
              <p:cNvCxnSpPr/>
              <p:nvPr/>
            </p:nvCxnSpPr>
            <p:spPr>
              <a:xfrm>
                <a:off x="3578445" y="552575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1" name="Conector reto 33"/>
              <p:cNvCxnSpPr/>
              <p:nvPr/>
            </p:nvCxnSpPr>
            <p:spPr>
              <a:xfrm>
                <a:off x="3578445" y="5687784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40" name="Group 339"/>
            <p:cNvGrpSpPr/>
            <p:nvPr/>
          </p:nvGrpSpPr>
          <p:grpSpPr>
            <a:xfrm>
              <a:off x="3377482" y="5818598"/>
              <a:ext cx="596249" cy="256991"/>
              <a:chOff x="3345762" y="6036793"/>
              <a:chExt cx="645068" cy="256991"/>
            </a:xfrm>
          </p:grpSpPr>
          <p:cxnSp>
            <p:nvCxnSpPr>
              <p:cNvPr id="341" name="Conector reto 33"/>
              <p:cNvCxnSpPr/>
              <p:nvPr/>
            </p:nvCxnSpPr>
            <p:spPr>
              <a:xfrm flipV="1">
                <a:off x="3345762" y="6042641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Conector reto 33"/>
              <p:cNvCxnSpPr/>
              <p:nvPr/>
            </p:nvCxnSpPr>
            <p:spPr>
              <a:xfrm flipH="1" flipV="1">
                <a:off x="3399762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Conector reto 33"/>
              <p:cNvCxnSpPr/>
              <p:nvPr/>
            </p:nvCxnSpPr>
            <p:spPr>
              <a:xfrm flipV="1">
                <a:off x="3505106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4" name="Conector reto 33"/>
              <p:cNvCxnSpPr/>
              <p:nvPr/>
            </p:nvCxnSpPr>
            <p:spPr>
              <a:xfrm flipH="1" flipV="1">
                <a:off x="3612818" y="6039192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5" name="Conector reto 33"/>
              <p:cNvCxnSpPr/>
              <p:nvPr/>
            </p:nvCxnSpPr>
            <p:spPr>
              <a:xfrm flipV="1">
                <a:off x="3718162" y="6041784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6" name="Conector reto 33"/>
              <p:cNvCxnSpPr/>
              <p:nvPr/>
            </p:nvCxnSpPr>
            <p:spPr>
              <a:xfrm flipH="1" flipV="1">
                <a:off x="3830159" y="6036793"/>
                <a:ext cx="108000" cy="25200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7" name="Conector reto 33"/>
              <p:cNvCxnSpPr/>
              <p:nvPr/>
            </p:nvCxnSpPr>
            <p:spPr>
              <a:xfrm flipV="1">
                <a:off x="3936830" y="6161572"/>
                <a:ext cx="54000" cy="127221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0" name="Group 359"/>
          <p:cNvGrpSpPr/>
          <p:nvPr/>
        </p:nvGrpSpPr>
        <p:grpSpPr>
          <a:xfrm>
            <a:off x="4219334" y="1339387"/>
            <a:ext cx="4142176" cy="4085842"/>
            <a:chOff x="4336424" y="1052126"/>
            <a:chExt cx="4142176" cy="4085842"/>
          </a:xfrm>
        </p:grpSpPr>
        <p:grpSp>
          <p:nvGrpSpPr>
            <p:cNvPr id="57" name="Group 56"/>
            <p:cNvGrpSpPr/>
            <p:nvPr/>
          </p:nvGrpSpPr>
          <p:grpSpPr>
            <a:xfrm>
              <a:off x="5056424" y="1772126"/>
              <a:ext cx="3422176" cy="3365842"/>
              <a:chOff x="4494449" y="2001758"/>
              <a:chExt cx="3422176" cy="3365842"/>
            </a:xfrm>
          </p:grpSpPr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5665537" y="3153568"/>
                <a:ext cx="1080000" cy="1062222"/>
              </a:xfrm>
              <a:prstGeom prst="ellipse">
                <a:avLst/>
              </a:prstGeom>
              <a:pattFill prst="lgConfetti">
                <a:fgClr>
                  <a:schemeClr val="tx1"/>
                </a:fgClr>
                <a:bgClr>
                  <a:schemeClr val="bg1">
                    <a:lumMod val="50000"/>
                  </a:schemeClr>
                </a:bgClr>
              </a:pattFill>
              <a:ln w="6350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4494449" y="2001758"/>
                <a:ext cx="3422176" cy="3365842"/>
              </a:xfrm>
              <a:prstGeom prst="ellipse">
                <a:avLst/>
              </a:prstGeom>
              <a:noFill/>
              <a:ln w="3810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929894" y="3413573"/>
                <a:ext cx="551287" cy="542212"/>
              </a:xfrm>
              <a:prstGeom prst="ellipse">
                <a:avLst/>
              </a:prstGeom>
              <a:solidFill>
                <a:schemeClr val="bg1"/>
              </a:solidFill>
              <a:ln w="19050">
                <a:prstDash val="solid"/>
              </a:ln>
              <a:effectLst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8" name="Conector de seta reta 62"/>
            <p:cNvCxnSpPr/>
            <p:nvPr/>
          </p:nvCxnSpPr>
          <p:spPr>
            <a:xfrm flipH="1" flipV="1">
              <a:off x="6767512" y="1052126"/>
              <a:ext cx="0" cy="720000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de seta reta 62"/>
            <p:cNvCxnSpPr/>
            <p:nvPr/>
          </p:nvCxnSpPr>
          <p:spPr>
            <a:xfrm flipH="1" flipV="1">
              <a:off x="4336424" y="3455047"/>
              <a:ext cx="720000" cy="0"/>
            </a:xfrm>
            <a:prstGeom prst="straightConnector1">
              <a:avLst/>
            </a:prstGeom>
            <a:ln>
              <a:tailEnd type="triangle" w="lg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9" name="CaixaDeTexto 69"/>
            <p:cNvSpPr txBox="1"/>
            <p:nvPr/>
          </p:nvSpPr>
          <p:spPr>
            <a:xfrm>
              <a:off x="4439029" y="2979656"/>
              <a:ext cx="396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x</a:t>
              </a:r>
              <a:r>
                <a:rPr lang="pt-BR" sz="2400" baseline="-25000" dirty="0"/>
                <a:t>s</a:t>
              </a:r>
            </a:p>
          </p:txBody>
        </p:sp>
        <p:sp>
          <p:nvSpPr>
            <p:cNvPr id="160" name="CaixaDeTexto 69"/>
            <p:cNvSpPr txBox="1"/>
            <p:nvPr/>
          </p:nvSpPr>
          <p:spPr>
            <a:xfrm>
              <a:off x="6730262" y="1157823"/>
              <a:ext cx="3960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/>
                <a:t>z</a:t>
              </a:r>
              <a:r>
                <a:rPr lang="pt-BR" sz="2400" baseline="-25000" dirty="0"/>
                <a:t>s</a:t>
              </a:r>
            </a:p>
          </p:txBody>
        </p:sp>
        <p:sp>
          <p:nvSpPr>
            <p:cNvPr id="161" name="CaixaDeTexto 67"/>
            <p:cNvSpPr txBox="1"/>
            <p:nvPr/>
          </p:nvSpPr>
          <p:spPr>
            <a:xfrm>
              <a:off x="6430886" y="3253848"/>
              <a:ext cx="669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Shaft</a:t>
              </a:r>
            </a:p>
          </p:txBody>
        </p:sp>
        <p:sp>
          <p:nvSpPr>
            <p:cNvPr id="162" name="CaixaDeTexto 67"/>
            <p:cNvSpPr txBox="1"/>
            <p:nvPr/>
          </p:nvSpPr>
          <p:spPr>
            <a:xfrm>
              <a:off x="7215538" y="4220462"/>
              <a:ext cx="899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Bearing</a:t>
              </a: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5056924" y="3216172"/>
              <a:ext cx="1136921" cy="549832"/>
              <a:chOff x="3104340" y="5525757"/>
              <a:chExt cx="1136921" cy="549832"/>
            </a:xfrm>
            <a:effectLst/>
          </p:grpSpPr>
          <p:cxnSp>
            <p:nvCxnSpPr>
              <p:cNvPr id="164" name="Conector reto 33"/>
              <p:cNvCxnSpPr/>
              <p:nvPr/>
            </p:nvCxnSpPr>
            <p:spPr>
              <a:xfrm flipH="1">
                <a:off x="3260780" y="5604158"/>
                <a:ext cx="0" cy="342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Conector reto 33"/>
              <p:cNvCxnSpPr/>
              <p:nvPr/>
            </p:nvCxnSpPr>
            <p:spPr>
              <a:xfrm flipH="1">
                <a:off x="4082496" y="5593588"/>
                <a:ext cx="0" cy="360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Conector reto 33"/>
              <p:cNvCxnSpPr/>
              <p:nvPr/>
            </p:nvCxnSpPr>
            <p:spPr>
              <a:xfrm>
                <a:off x="3104340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Conector reto 33"/>
              <p:cNvCxnSpPr/>
              <p:nvPr/>
            </p:nvCxnSpPr>
            <p:spPr>
              <a:xfrm>
                <a:off x="4101544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Conector reto 33"/>
              <p:cNvCxnSpPr/>
              <p:nvPr/>
            </p:nvCxnSpPr>
            <p:spPr>
              <a:xfrm>
                <a:off x="3240882" y="5604158"/>
                <a:ext cx="396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Conector reto 33"/>
              <p:cNvCxnSpPr/>
              <p:nvPr/>
            </p:nvCxnSpPr>
            <p:spPr>
              <a:xfrm>
                <a:off x="3240883" y="5947035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Conector reto 33"/>
              <p:cNvCxnSpPr/>
              <p:nvPr/>
            </p:nvCxnSpPr>
            <p:spPr>
              <a:xfrm>
                <a:off x="3718162" y="5604158"/>
                <a:ext cx="39528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1" name="Conector reto 33"/>
              <p:cNvCxnSpPr/>
              <p:nvPr/>
            </p:nvCxnSpPr>
            <p:spPr>
              <a:xfrm>
                <a:off x="3973732" y="5946826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95" name="Group 194"/>
              <p:cNvGrpSpPr/>
              <p:nvPr/>
            </p:nvGrpSpPr>
            <p:grpSpPr>
              <a:xfrm>
                <a:off x="3578445" y="5525757"/>
                <a:ext cx="139717" cy="162027"/>
                <a:chOff x="3578445" y="5525757"/>
                <a:chExt cx="139717" cy="162027"/>
              </a:xfrm>
            </p:grpSpPr>
            <p:cxnSp>
              <p:nvCxnSpPr>
                <p:cNvPr id="172" name="Conector reto 33"/>
                <p:cNvCxnSpPr/>
                <p:nvPr/>
              </p:nvCxnSpPr>
              <p:spPr>
                <a:xfrm flipH="1">
                  <a:off x="3644739" y="5568457"/>
                  <a:ext cx="0" cy="7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Conector reto 33"/>
                <p:cNvCxnSpPr/>
                <p:nvPr/>
              </p:nvCxnSpPr>
              <p:spPr>
                <a:xfrm>
                  <a:off x="3718162" y="5525757"/>
                  <a:ext cx="0" cy="162027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Conector reto 33"/>
                <p:cNvCxnSpPr/>
                <p:nvPr/>
              </p:nvCxnSpPr>
              <p:spPr>
                <a:xfrm>
                  <a:off x="3578445" y="5525757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Conector reto 33"/>
                <p:cNvCxnSpPr/>
                <p:nvPr/>
              </p:nvCxnSpPr>
              <p:spPr>
                <a:xfrm>
                  <a:off x="3578445" y="5687784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Group 193"/>
              <p:cNvGrpSpPr/>
              <p:nvPr/>
            </p:nvGrpSpPr>
            <p:grpSpPr>
              <a:xfrm>
                <a:off x="3377482" y="5818598"/>
                <a:ext cx="596249" cy="256991"/>
                <a:chOff x="3345762" y="6036793"/>
                <a:chExt cx="645068" cy="256991"/>
              </a:xfrm>
            </p:grpSpPr>
            <p:cxnSp>
              <p:nvCxnSpPr>
                <p:cNvPr id="183" name="Conector reto 33"/>
                <p:cNvCxnSpPr/>
                <p:nvPr/>
              </p:nvCxnSpPr>
              <p:spPr>
                <a:xfrm flipV="1">
                  <a:off x="3345762" y="6042641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Conector reto 33"/>
                <p:cNvCxnSpPr/>
                <p:nvPr/>
              </p:nvCxnSpPr>
              <p:spPr>
                <a:xfrm flipH="1" flipV="1">
                  <a:off x="3399762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Conector reto 33"/>
                <p:cNvCxnSpPr/>
                <p:nvPr/>
              </p:nvCxnSpPr>
              <p:spPr>
                <a:xfrm flipV="1">
                  <a:off x="3505106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Conector reto 33"/>
                <p:cNvCxnSpPr/>
                <p:nvPr/>
              </p:nvCxnSpPr>
              <p:spPr>
                <a:xfrm flipH="1" flipV="1">
                  <a:off x="3612818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Conector reto 33"/>
                <p:cNvCxnSpPr/>
                <p:nvPr/>
              </p:nvCxnSpPr>
              <p:spPr>
                <a:xfrm flipV="1">
                  <a:off x="3718162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Conector reto 33"/>
                <p:cNvCxnSpPr/>
                <p:nvPr/>
              </p:nvCxnSpPr>
              <p:spPr>
                <a:xfrm flipH="1" flipV="1">
                  <a:off x="3830159" y="6036793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Conector reto 33"/>
                <p:cNvCxnSpPr/>
                <p:nvPr/>
              </p:nvCxnSpPr>
              <p:spPr>
                <a:xfrm flipV="1">
                  <a:off x="3936830" y="6161572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/>
            <p:cNvGrpSpPr/>
            <p:nvPr/>
          </p:nvGrpSpPr>
          <p:grpSpPr>
            <a:xfrm rot="5400000">
              <a:off x="6161801" y="2051236"/>
              <a:ext cx="1136921" cy="549832"/>
              <a:chOff x="3104340" y="5525757"/>
              <a:chExt cx="1136921" cy="549832"/>
            </a:xfrm>
            <a:effectLst/>
          </p:grpSpPr>
          <p:cxnSp>
            <p:nvCxnSpPr>
              <p:cNvPr id="199" name="Conector reto 33"/>
              <p:cNvCxnSpPr/>
              <p:nvPr/>
            </p:nvCxnSpPr>
            <p:spPr>
              <a:xfrm flipH="1">
                <a:off x="3260780" y="5604158"/>
                <a:ext cx="0" cy="342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33"/>
              <p:cNvCxnSpPr/>
              <p:nvPr/>
            </p:nvCxnSpPr>
            <p:spPr>
              <a:xfrm flipH="1">
                <a:off x="4082496" y="5593588"/>
                <a:ext cx="0" cy="360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33"/>
              <p:cNvCxnSpPr/>
              <p:nvPr/>
            </p:nvCxnSpPr>
            <p:spPr>
              <a:xfrm>
                <a:off x="3104340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33"/>
              <p:cNvCxnSpPr/>
              <p:nvPr/>
            </p:nvCxnSpPr>
            <p:spPr>
              <a:xfrm>
                <a:off x="4101544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33"/>
              <p:cNvCxnSpPr/>
              <p:nvPr/>
            </p:nvCxnSpPr>
            <p:spPr>
              <a:xfrm>
                <a:off x="3240882" y="5604158"/>
                <a:ext cx="396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33"/>
              <p:cNvCxnSpPr/>
              <p:nvPr/>
            </p:nvCxnSpPr>
            <p:spPr>
              <a:xfrm>
                <a:off x="3240883" y="5947035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33"/>
              <p:cNvCxnSpPr/>
              <p:nvPr/>
            </p:nvCxnSpPr>
            <p:spPr>
              <a:xfrm>
                <a:off x="3718162" y="5604158"/>
                <a:ext cx="39528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33"/>
              <p:cNvCxnSpPr/>
              <p:nvPr/>
            </p:nvCxnSpPr>
            <p:spPr>
              <a:xfrm>
                <a:off x="3973732" y="5946826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07" name="Group 206"/>
              <p:cNvGrpSpPr/>
              <p:nvPr/>
            </p:nvGrpSpPr>
            <p:grpSpPr>
              <a:xfrm>
                <a:off x="3578445" y="5525757"/>
                <a:ext cx="139717" cy="162027"/>
                <a:chOff x="3578445" y="5525757"/>
                <a:chExt cx="139717" cy="162027"/>
              </a:xfrm>
            </p:grpSpPr>
            <p:cxnSp>
              <p:nvCxnSpPr>
                <p:cNvPr id="216" name="Conector reto 33"/>
                <p:cNvCxnSpPr/>
                <p:nvPr/>
              </p:nvCxnSpPr>
              <p:spPr>
                <a:xfrm flipH="1">
                  <a:off x="3644739" y="5568457"/>
                  <a:ext cx="0" cy="7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Conector reto 33"/>
                <p:cNvCxnSpPr/>
                <p:nvPr/>
              </p:nvCxnSpPr>
              <p:spPr>
                <a:xfrm>
                  <a:off x="3718162" y="5525757"/>
                  <a:ext cx="0" cy="162027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Conector reto 33"/>
                <p:cNvCxnSpPr/>
                <p:nvPr/>
              </p:nvCxnSpPr>
              <p:spPr>
                <a:xfrm>
                  <a:off x="3578445" y="5525757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Conector reto 33"/>
                <p:cNvCxnSpPr/>
                <p:nvPr/>
              </p:nvCxnSpPr>
              <p:spPr>
                <a:xfrm>
                  <a:off x="3578445" y="5687784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/>
            </p:nvGrpSpPr>
            <p:grpSpPr>
              <a:xfrm>
                <a:off x="3377482" y="5818598"/>
                <a:ext cx="596249" cy="256991"/>
                <a:chOff x="3345762" y="6036793"/>
                <a:chExt cx="645068" cy="256991"/>
              </a:xfrm>
            </p:grpSpPr>
            <p:cxnSp>
              <p:nvCxnSpPr>
                <p:cNvPr id="209" name="Conector reto 33"/>
                <p:cNvCxnSpPr/>
                <p:nvPr/>
              </p:nvCxnSpPr>
              <p:spPr>
                <a:xfrm flipV="1">
                  <a:off x="3345762" y="6042641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Conector reto 33"/>
                <p:cNvCxnSpPr/>
                <p:nvPr/>
              </p:nvCxnSpPr>
              <p:spPr>
                <a:xfrm flipH="1" flipV="1">
                  <a:off x="3399762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Conector reto 33"/>
                <p:cNvCxnSpPr/>
                <p:nvPr/>
              </p:nvCxnSpPr>
              <p:spPr>
                <a:xfrm flipV="1">
                  <a:off x="3505106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Conector reto 33"/>
                <p:cNvCxnSpPr/>
                <p:nvPr/>
              </p:nvCxnSpPr>
              <p:spPr>
                <a:xfrm flipH="1" flipV="1">
                  <a:off x="3612818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Conector reto 33"/>
                <p:cNvCxnSpPr/>
                <p:nvPr/>
              </p:nvCxnSpPr>
              <p:spPr>
                <a:xfrm flipV="1">
                  <a:off x="3718162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Conector reto 33"/>
                <p:cNvCxnSpPr/>
                <p:nvPr/>
              </p:nvCxnSpPr>
              <p:spPr>
                <a:xfrm flipH="1" flipV="1">
                  <a:off x="3830159" y="6036793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Conector reto 33"/>
                <p:cNvCxnSpPr/>
                <p:nvPr/>
              </p:nvCxnSpPr>
              <p:spPr>
                <a:xfrm flipV="1">
                  <a:off x="3936830" y="6161572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20" name="Group 219"/>
            <p:cNvGrpSpPr/>
            <p:nvPr/>
          </p:nvGrpSpPr>
          <p:grpSpPr>
            <a:xfrm rot="2700000">
              <a:off x="5394604" y="2407711"/>
              <a:ext cx="1136921" cy="549832"/>
              <a:chOff x="3104340" y="5525757"/>
              <a:chExt cx="1136921" cy="549832"/>
            </a:xfrm>
            <a:effectLst/>
          </p:grpSpPr>
          <p:cxnSp>
            <p:nvCxnSpPr>
              <p:cNvPr id="221" name="Conector reto 33"/>
              <p:cNvCxnSpPr/>
              <p:nvPr/>
            </p:nvCxnSpPr>
            <p:spPr>
              <a:xfrm flipH="1">
                <a:off x="3260780" y="5604158"/>
                <a:ext cx="0" cy="342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33"/>
              <p:cNvCxnSpPr/>
              <p:nvPr/>
            </p:nvCxnSpPr>
            <p:spPr>
              <a:xfrm flipH="1">
                <a:off x="4082496" y="5593588"/>
                <a:ext cx="0" cy="360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33"/>
              <p:cNvCxnSpPr/>
              <p:nvPr/>
            </p:nvCxnSpPr>
            <p:spPr>
              <a:xfrm>
                <a:off x="3104340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33"/>
              <p:cNvCxnSpPr/>
              <p:nvPr/>
            </p:nvCxnSpPr>
            <p:spPr>
              <a:xfrm>
                <a:off x="4101544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33"/>
              <p:cNvCxnSpPr/>
              <p:nvPr/>
            </p:nvCxnSpPr>
            <p:spPr>
              <a:xfrm>
                <a:off x="3240882" y="5604158"/>
                <a:ext cx="396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33"/>
              <p:cNvCxnSpPr/>
              <p:nvPr/>
            </p:nvCxnSpPr>
            <p:spPr>
              <a:xfrm>
                <a:off x="3240883" y="5947035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33"/>
              <p:cNvCxnSpPr/>
              <p:nvPr/>
            </p:nvCxnSpPr>
            <p:spPr>
              <a:xfrm>
                <a:off x="3718162" y="5604158"/>
                <a:ext cx="39528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33"/>
              <p:cNvCxnSpPr/>
              <p:nvPr/>
            </p:nvCxnSpPr>
            <p:spPr>
              <a:xfrm>
                <a:off x="3973732" y="5946826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9" name="Group 228"/>
              <p:cNvGrpSpPr/>
              <p:nvPr/>
            </p:nvGrpSpPr>
            <p:grpSpPr>
              <a:xfrm>
                <a:off x="3578445" y="5525757"/>
                <a:ext cx="139717" cy="162027"/>
                <a:chOff x="3578445" y="5525757"/>
                <a:chExt cx="139717" cy="162027"/>
              </a:xfrm>
            </p:grpSpPr>
            <p:cxnSp>
              <p:nvCxnSpPr>
                <p:cNvPr id="238" name="Conector reto 33"/>
                <p:cNvCxnSpPr/>
                <p:nvPr/>
              </p:nvCxnSpPr>
              <p:spPr>
                <a:xfrm flipH="1">
                  <a:off x="3644739" y="5568457"/>
                  <a:ext cx="0" cy="7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Conector reto 33"/>
                <p:cNvCxnSpPr/>
                <p:nvPr/>
              </p:nvCxnSpPr>
              <p:spPr>
                <a:xfrm>
                  <a:off x="3718162" y="5525757"/>
                  <a:ext cx="0" cy="162027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Conector reto 33"/>
                <p:cNvCxnSpPr/>
                <p:nvPr/>
              </p:nvCxnSpPr>
              <p:spPr>
                <a:xfrm>
                  <a:off x="3578445" y="5525757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Conector reto 33"/>
                <p:cNvCxnSpPr/>
                <p:nvPr/>
              </p:nvCxnSpPr>
              <p:spPr>
                <a:xfrm>
                  <a:off x="3578445" y="5687784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Group 229"/>
              <p:cNvGrpSpPr/>
              <p:nvPr/>
            </p:nvGrpSpPr>
            <p:grpSpPr>
              <a:xfrm>
                <a:off x="3377482" y="5818598"/>
                <a:ext cx="596249" cy="256991"/>
                <a:chOff x="3345762" y="6036793"/>
                <a:chExt cx="645068" cy="256991"/>
              </a:xfrm>
            </p:grpSpPr>
            <p:cxnSp>
              <p:nvCxnSpPr>
                <p:cNvPr id="231" name="Conector reto 33"/>
                <p:cNvCxnSpPr/>
                <p:nvPr/>
              </p:nvCxnSpPr>
              <p:spPr>
                <a:xfrm flipV="1">
                  <a:off x="3345762" y="6042641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Conector reto 33"/>
                <p:cNvCxnSpPr/>
                <p:nvPr/>
              </p:nvCxnSpPr>
              <p:spPr>
                <a:xfrm flipH="1" flipV="1">
                  <a:off x="3399762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Conector reto 33"/>
                <p:cNvCxnSpPr/>
                <p:nvPr/>
              </p:nvCxnSpPr>
              <p:spPr>
                <a:xfrm flipV="1">
                  <a:off x="3505106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Conector reto 33"/>
                <p:cNvCxnSpPr/>
                <p:nvPr/>
              </p:nvCxnSpPr>
              <p:spPr>
                <a:xfrm flipH="1" flipV="1">
                  <a:off x="3612818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Conector reto 33"/>
                <p:cNvCxnSpPr/>
                <p:nvPr/>
              </p:nvCxnSpPr>
              <p:spPr>
                <a:xfrm flipV="1">
                  <a:off x="3718162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Conector reto 33"/>
                <p:cNvCxnSpPr/>
                <p:nvPr/>
              </p:nvCxnSpPr>
              <p:spPr>
                <a:xfrm flipH="1" flipV="1">
                  <a:off x="3830159" y="6036793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Conector reto 33"/>
                <p:cNvCxnSpPr/>
                <p:nvPr/>
              </p:nvCxnSpPr>
              <p:spPr>
                <a:xfrm flipV="1">
                  <a:off x="3936830" y="6161572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2" name="Group 241"/>
            <p:cNvGrpSpPr/>
            <p:nvPr/>
          </p:nvGrpSpPr>
          <p:grpSpPr>
            <a:xfrm rot="-2700000">
              <a:off x="5432611" y="4001096"/>
              <a:ext cx="1136921" cy="549832"/>
              <a:chOff x="3104340" y="5525757"/>
              <a:chExt cx="1136921" cy="549832"/>
            </a:xfrm>
            <a:effectLst/>
          </p:grpSpPr>
          <p:cxnSp>
            <p:nvCxnSpPr>
              <p:cNvPr id="243" name="Conector reto 33"/>
              <p:cNvCxnSpPr/>
              <p:nvPr/>
            </p:nvCxnSpPr>
            <p:spPr>
              <a:xfrm flipH="1">
                <a:off x="3260780" y="5604158"/>
                <a:ext cx="0" cy="342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33"/>
              <p:cNvCxnSpPr/>
              <p:nvPr/>
            </p:nvCxnSpPr>
            <p:spPr>
              <a:xfrm flipH="1">
                <a:off x="4082496" y="5593588"/>
                <a:ext cx="0" cy="360000"/>
              </a:xfrm>
              <a:prstGeom prst="line">
                <a:avLst/>
              </a:prstGeom>
              <a:ln w="69850" cmpd="dbl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33"/>
              <p:cNvCxnSpPr/>
              <p:nvPr/>
            </p:nvCxnSpPr>
            <p:spPr>
              <a:xfrm>
                <a:off x="3104340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33"/>
              <p:cNvCxnSpPr/>
              <p:nvPr/>
            </p:nvCxnSpPr>
            <p:spPr>
              <a:xfrm>
                <a:off x="4101544" y="5770437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33"/>
              <p:cNvCxnSpPr/>
              <p:nvPr/>
            </p:nvCxnSpPr>
            <p:spPr>
              <a:xfrm>
                <a:off x="3240882" y="5604158"/>
                <a:ext cx="396000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33"/>
              <p:cNvCxnSpPr/>
              <p:nvPr/>
            </p:nvCxnSpPr>
            <p:spPr>
              <a:xfrm>
                <a:off x="3240883" y="5947035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33"/>
              <p:cNvCxnSpPr/>
              <p:nvPr/>
            </p:nvCxnSpPr>
            <p:spPr>
              <a:xfrm>
                <a:off x="3718162" y="5604158"/>
                <a:ext cx="39528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33"/>
              <p:cNvCxnSpPr/>
              <p:nvPr/>
            </p:nvCxnSpPr>
            <p:spPr>
              <a:xfrm>
                <a:off x="3973732" y="5946826"/>
                <a:ext cx="139717" cy="0"/>
              </a:xfrm>
              <a:prstGeom prst="line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1" name="Group 250"/>
              <p:cNvGrpSpPr/>
              <p:nvPr/>
            </p:nvGrpSpPr>
            <p:grpSpPr>
              <a:xfrm>
                <a:off x="3578445" y="5525757"/>
                <a:ext cx="139717" cy="162027"/>
                <a:chOff x="3578445" y="5525757"/>
                <a:chExt cx="139717" cy="162027"/>
              </a:xfrm>
            </p:grpSpPr>
            <p:cxnSp>
              <p:nvCxnSpPr>
                <p:cNvPr id="260" name="Conector reto 33"/>
                <p:cNvCxnSpPr/>
                <p:nvPr/>
              </p:nvCxnSpPr>
              <p:spPr>
                <a:xfrm flipH="1">
                  <a:off x="3644739" y="5568457"/>
                  <a:ext cx="0" cy="7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Conector reto 33"/>
                <p:cNvCxnSpPr/>
                <p:nvPr/>
              </p:nvCxnSpPr>
              <p:spPr>
                <a:xfrm>
                  <a:off x="3718162" y="5525757"/>
                  <a:ext cx="0" cy="162027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Conector reto 33"/>
                <p:cNvCxnSpPr/>
                <p:nvPr/>
              </p:nvCxnSpPr>
              <p:spPr>
                <a:xfrm>
                  <a:off x="3578445" y="5525757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Conector reto 33"/>
                <p:cNvCxnSpPr/>
                <p:nvPr/>
              </p:nvCxnSpPr>
              <p:spPr>
                <a:xfrm>
                  <a:off x="3578445" y="5687784"/>
                  <a:ext cx="139717" cy="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/>
              <p:cNvGrpSpPr/>
              <p:nvPr/>
            </p:nvGrpSpPr>
            <p:grpSpPr>
              <a:xfrm>
                <a:off x="3377482" y="5818598"/>
                <a:ext cx="596249" cy="256991"/>
                <a:chOff x="3345762" y="6036793"/>
                <a:chExt cx="645068" cy="256991"/>
              </a:xfrm>
            </p:grpSpPr>
            <p:cxnSp>
              <p:nvCxnSpPr>
                <p:cNvPr id="253" name="Conector reto 33"/>
                <p:cNvCxnSpPr/>
                <p:nvPr/>
              </p:nvCxnSpPr>
              <p:spPr>
                <a:xfrm flipV="1">
                  <a:off x="3345762" y="6042641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Conector reto 33"/>
                <p:cNvCxnSpPr/>
                <p:nvPr/>
              </p:nvCxnSpPr>
              <p:spPr>
                <a:xfrm flipH="1" flipV="1">
                  <a:off x="3399762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Conector reto 33"/>
                <p:cNvCxnSpPr/>
                <p:nvPr/>
              </p:nvCxnSpPr>
              <p:spPr>
                <a:xfrm flipV="1">
                  <a:off x="3505106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Conector reto 33"/>
                <p:cNvCxnSpPr/>
                <p:nvPr/>
              </p:nvCxnSpPr>
              <p:spPr>
                <a:xfrm flipH="1" flipV="1">
                  <a:off x="3612818" y="6039192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Conector reto 33"/>
                <p:cNvCxnSpPr/>
                <p:nvPr/>
              </p:nvCxnSpPr>
              <p:spPr>
                <a:xfrm flipV="1">
                  <a:off x="3718162" y="6041784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Conector reto 33"/>
                <p:cNvCxnSpPr/>
                <p:nvPr/>
              </p:nvCxnSpPr>
              <p:spPr>
                <a:xfrm flipH="1" flipV="1">
                  <a:off x="3830159" y="6036793"/>
                  <a:ext cx="108000" cy="252000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Conector reto 33"/>
                <p:cNvCxnSpPr/>
                <p:nvPr/>
              </p:nvCxnSpPr>
              <p:spPr>
                <a:xfrm flipV="1">
                  <a:off x="3936830" y="6161572"/>
                  <a:ext cx="54000" cy="127221"/>
                </a:xfrm>
                <a:prstGeom prst="line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52" name="CaixaDeTexto 69"/>
            <p:cNvSpPr txBox="1"/>
            <p:nvPr/>
          </p:nvSpPr>
          <p:spPr>
            <a:xfrm>
              <a:off x="6168793" y="1786808"/>
              <a:ext cx="4363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k</a:t>
              </a:r>
              <a:r>
                <a:rPr lang="pt-BR" sz="2000" baseline="-25000" dirty="0"/>
                <a:t>zz</a:t>
              </a:r>
            </a:p>
          </p:txBody>
        </p:sp>
        <p:sp>
          <p:nvSpPr>
            <p:cNvPr id="353" name="CaixaDeTexto 69"/>
            <p:cNvSpPr txBox="1"/>
            <p:nvPr/>
          </p:nvSpPr>
          <p:spPr>
            <a:xfrm>
              <a:off x="5295839" y="2415802"/>
              <a:ext cx="442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k</a:t>
              </a:r>
              <a:r>
                <a:rPr lang="pt-BR" sz="2000" baseline="-25000" dirty="0"/>
                <a:t>xz</a:t>
              </a:r>
            </a:p>
          </p:txBody>
        </p:sp>
        <p:sp>
          <p:nvSpPr>
            <p:cNvPr id="354" name="CaixaDeTexto 69"/>
            <p:cNvSpPr txBox="1"/>
            <p:nvPr/>
          </p:nvSpPr>
          <p:spPr>
            <a:xfrm>
              <a:off x="5837684" y="4526355"/>
              <a:ext cx="442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k</a:t>
              </a:r>
              <a:r>
                <a:rPr lang="pt-BR" sz="2000" baseline="-25000" dirty="0"/>
                <a:t>zx</a:t>
              </a:r>
            </a:p>
          </p:txBody>
        </p:sp>
        <p:sp>
          <p:nvSpPr>
            <p:cNvPr id="355" name="CaixaDeTexto 69"/>
            <p:cNvSpPr txBox="1"/>
            <p:nvPr/>
          </p:nvSpPr>
          <p:spPr>
            <a:xfrm>
              <a:off x="5102371" y="3601645"/>
              <a:ext cx="4491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k</a:t>
              </a:r>
              <a:r>
                <a:rPr lang="pt-BR" sz="2000" baseline="-25000" dirty="0"/>
                <a:t>xx</a:t>
              </a:r>
            </a:p>
          </p:txBody>
        </p:sp>
        <p:sp>
          <p:nvSpPr>
            <p:cNvPr id="356" name="CaixaDeTexto 69"/>
            <p:cNvSpPr txBox="1"/>
            <p:nvPr/>
          </p:nvSpPr>
          <p:spPr>
            <a:xfrm>
              <a:off x="6899395" y="1835054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d</a:t>
              </a:r>
              <a:r>
                <a:rPr lang="pt-BR" sz="2000" baseline="-25000" dirty="0"/>
                <a:t>zz</a:t>
              </a:r>
            </a:p>
          </p:txBody>
        </p:sp>
        <p:sp>
          <p:nvSpPr>
            <p:cNvPr id="357" name="CaixaDeTexto 69"/>
            <p:cNvSpPr txBox="1"/>
            <p:nvPr/>
          </p:nvSpPr>
          <p:spPr>
            <a:xfrm>
              <a:off x="5779470" y="1967569"/>
              <a:ext cx="460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d</a:t>
              </a:r>
              <a:r>
                <a:rPr lang="pt-BR" sz="2000" baseline="-25000" dirty="0"/>
                <a:t>xz</a:t>
              </a:r>
            </a:p>
          </p:txBody>
        </p:sp>
        <p:sp>
          <p:nvSpPr>
            <p:cNvPr id="358" name="CaixaDeTexto 69"/>
            <p:cNvSpPr txBox="1"/>
            <p:nvPr/>
          </p:nvSpPr>
          <p:spPr>
            <a:xfrm>
              <a:off x="5237439" y="3995087"/>
              <a:ext cx="4603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d</a:t>
              </a:r>
              <a:r>
                <a:rPr lang="pt-BR" sz="2000" baseline="-25000" dirty="0"/>
                <a:t>zx</a:t>
              </a:r>
            </a:p>
          </p:txBody>
        </p:sp>
        <p:sp>
          <p:nvSpPr>
            <p:cNvPr id="359" name="CaixaDeTexto 69"/>
            <p:cNvSpPr txBox="1"/>
            <p:nvPr/>
          </p:nvSpPr>
          <p:spPr>
            <a:xfrm>
              <a:off x="5093818" y="2878837"/>
              <a:ext cx="466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/>
                <a:t>d</a:t>
              </a:r>
              <a:r>
                <a:rPr lang="pt-BR" sz="2000" baseline="-25000" dirty="0"/>
                <a:t>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5200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488"/>
          <p:cNvGrpSpPr/>
          <p:nvPr/>
        </p:nvGrpSpPr>
        <p:grpSpPr>
          <a:xfrm>
            <a:off x="259457" y="561101"/>
            <a:ext cx="3259453" cy="1595120"/>
            <a:chOff x="0" y="0"/>
            <a:chExt cx="3260033" cy="1595120"/>
          </a:xfrm>
        </p:grpSpPr>
        <p:grpSp>
          <p:nvGrpSpPr>
            <p:cNvPr id="3" name="Agrupar 428"/>
            <p:cNvGrpSpPr/>
            <p:nvPr/>
          </p:nvGrpSpPr>
          <p:grpSpPr>
            <a:xfrm>
              <a:off x="0" y="0"/>
              <a:ext cx="3260033" cy="1595120"/>
              <a:chOff x="0" y="0"/>
              <a:chExt cx="3260033" cy="1595120"/>
            </a:xfrm>
          </p:grpSpPr>
          <p:cxnSp>
            <p:nvCxnSpPr>
              <p:cNvPr id="8" name="Conector de seta reta 63"/>
              <p:cNvCxnSpPr/>
              <p:nvPr/>
            </p:nvCxnSpPr>
            <p:spPr>
              <a:xfrm flipH="1">
                <a:off x="252730" y="898525"/>
                <a:ext cx="437515" cy="43751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 Box 2"/>
              <p:cNvSpPr txBox="1">
                <a:spLocks noChangeArrowheads="1"/>
              </p:cNvSpPr>
              <p:nvPr/>
            </p:nvSpPr>
            <p:spPr bwMode="auto">
              <a:xfrm>
                <a:off x="0" y="1299210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0" name="Text Box 2"/>
              <p:cNvSpPr txBox="1">
                <a:spLocks noChangeArrowheads="1"/>
              </p:cNvSpPr>
              <p:nvPr/>
            </p:nvSpPr>
            <p:spPr bwMode="auto">
              <a:xfrm>
                <a:off x="550545" y="0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1" name="Text Box 2"/>
              <p:cNvSpPr txBox="1">
                <a:spLocks noChangeArrowheads="1"/>
              </p:cNvSpPr>
              <p:nvPr/>
            </p:nvSpPr>
            <p:spPr bwMode="auto">
              <a:xfrm>
                <a:off x="1541145" y="995680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879475" y="238125"/>
                <a:ext cx="42989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pt-BR" sz="1100" kern="1200" baseline="-25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654050" y="1258570"/>
                <a:ext cx="524510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:r>
                  <a:rPr lang="pt-BR" sz="1100" kern="1200" baseline="-25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4" name="AutoShape 88"/>
              <p:cNvSpPr>
                <a:spLocks noChangeArrowheads="1"/>
              </p:cNvSpPr>
              <p:nvPr/>
            </p:nvSpPr>
            <p:spPr bwMode="auto">
              <a:xfrm rot="10897969" flipH="1">
                <a:off x="784225" y="1136650"/>
                <a:ext cx="224155" cy="95885"/>
              </a:xfrm>
              <a:custGeom>
                <a:avLst/>
                <a:gdLst>
                  <a:gd name="T0" fmla="*/ 3 w 21600"/>
                  <a:gd name="T1" fmla="*/ 0 h 21600"/>
                  <a:gd name="T2" fmla="*/ 1 w 21600"/>
                  <a:gd name="T3" fmla="*/ 1 h 21600"/>
                  <a:gd name="T4" fmla="*/ 3 w 21600"/>
                  <a:gd name="T5" fmla="*/ 0 h 21600"/>
                  <a:gd name="T6" fmla="*/ 5 w 21600"/>
                  <a:gd name="T7" fmla="*/ 1 h 21600"/>
                  <a:gd name="T8" fmla="*/ 4 w 21600"/>
                  <a:gd name="T9" fmla="*/ 1 h 21600"/>
                  <a:gd name="T10" fmla="*/ 4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47 h 21600"/>
                  <a:gd name="T20" fmla="*/ 18418 w 21600"/>
                  <a:gd name="T21" fmla="*/ 18453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8205" y="18661"/>
                    </a:moveTo>
                    <a:cubicBezTo>
                      <a:pt x="20371" y="16620"/>
                      <a:pt x="21600" y="13776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426"/>
                      <a:pt x="1820" y="17810"/>
                      <a:pt x="4845" y="19810"/>
                    </a:cubicBezTo>
                    <a:cubicBezTo>
                      <a:pt x="1820" y="17810"/>
                      <a:pt x="0" y="14426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3776"/>
                      <a:pt x="20371" y="16620"/>
                      <a:pt x="18205" y="18661"/>
                    </a:cubicBezTo>
                    <a:lnTo>
                      <a:pt x="20056" y="20626"/>
                    </a:lnTo>
                    <a:lnTo>
                      <a:pt x="16240" y="20513"/>
                    </a:lnTo>
                    <a:lnTo>
                      <a:pt x="16353" y="16696"/>
                    </a:lnTo>
                    <a:lnTo>
                      <a:pt x="18205" y="1866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AutoShape 83"/>
              <p:cNvSpPr>
                <a:spLocks noChangeArrowheads="1"/>
              </p:cNvSpPr>
              <p:nvPr/>
            </p:nvSpPr>
            <p:spPr bwMode="auto">
              <a:xfrm rot="5264896" flipH="1">
                <a:off x="788670" y="577850"/>
                <a:ext cx="168275" cy="19240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3 h 21600"/>
                  <a:gd name="T4" fmla="*/ 1 w 21600"/>
                  <a:gd name="T5" fmla="*/ 0 h 21600"/>
                  <a:gd name="T6" fmla="*/ 4 w 21600"/>
                  <a:gd name="T7" fmla="*/ 2 h 21600"/>
                  <a:gd name="T8" fmla="*/ 3 w 21600"/>
                  <a:gd name="T9" fmla="*/ 3 h 21600"/>
                  <a:gd name="T10" fmla="*/ 3 w 21600"/>
                  <a:gd name="T11" fmla="*/ 2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79 w 21600"/>
                  <a:gd name="T19" fmla="*/ 3137 h 21600"/>
                  <a:gd name="T20" fmla="*/ 18421 w 21600"/>
                  <a:gd name="T21" fmla="*/ 18463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1598" y="10606"/>
                    </a:moveTo>
                    <a:cubicBezTo>
                      <a:pt x="21492" y="4718"/>
                      <a:pt x="16689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868"/>
                      <a:pt x="158" y="12930"/>
                      <a:pt x="470" y="13952"/>
                    </a:cubicBezTo>
                    <a:cubicBezTo>
                      <a:pt x="158" y="12930"/>
                      <a:pt x="0" y="11868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689" y="-1"/>
                      <a:pt x="21492" y="4718"/>
                      <a:pt x="21598" y="10606"/>
                    </a:cubicBezTo>
                    <a:lnTo>
                      <a:pt x="24297" y="10557"/>
                    </a:lnTo>
                    <a:lnTo>
                      <a:pt x="21646" y="13306"/>
                    </a:lnTo>
                    <a:lnTo>
                      <a:pt x="18898" y="10654"/>
                    </a:lnTo>
                    <a:lnTo>
                      <a:pt x="21598" y="1060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865676" y="478790"/>
                <a:ext cx="224154" cy="389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91440" tIns="45720" rIns="91440" bIns="45720" anchor="t" anchorCtr="0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7" name="Text Box 2"/>
              <p:cNvSpPr txBox="1">
                <a:spLocks noChangeArrowheads="1"/>
              </p:cNvSpPr>
              <p:nvPr/>
            </p:nvSpPr>
            <p:spPr bwMode="auto">
              <a:xfrm>
                <a:off x="909213" y="1000125"/>
                <a:ext cx="224154" cy="389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91440" tIns="45720" rIns="91440" bIns="45720" anchor="t" anchorCtr="0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8" name="Text Box 2"/>
              <p:cNvSpPr txBox="1">
                <a:spLocks noChangeArrowheads="1"/>
              </p:cNvSpPr>
              <p:nvPr/>
            </p:nvSpPr>
            <p:spPr bwMode="auto">
              <a:xfrm>
                <a:off x="462915" y="699135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1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19" name="Cilindro 448"/>
              <p:cNvSpPr/>
              <p:nvPr/>
            </p:nvSpPr>
            <p:spPr>
              <a:xfrm rot="5400000">
                <a:off x="1551940" y="-118745"/>
                <a:ext cx="225425" cy="2050415"/>
              </a:xfrm>
              <a:prstGeom prst="can">
                <a:avLst>
                  <a:gd name="adj" fmla="val 43073"/>
                </a:avLst>
              </a:prstGeom>
              <a:solidFill>
                <a:schemeClr val="tx1">
                  <a:lumMod val="50000"/>
                  <a:lumOff val="50000"/>
                  <a:alpha val="52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0" name="AutoShape 83"/>
              <p:cNvSpPr>
                <a:spLocks noChangeArrowheads="1"/>
              </p:cNvSpPr>
              <p:nvPr/>
            </p:nvSpPr>
            <p:spPr bwMode="auto">
              <a:xfrm rot="5264896" flipH="1">
                <a:off x="2273935" y="584200"/>
                <a:ext cx="168275" cy="192405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3 h 21600"/>
                  <a:gd name="T4" fmla="*/ 1 w 21600"/>
                  <a:gd name="T5" fmla="*/ 0 h 21600"/>
                  <a:gd name="T6" fmla="*/ 4 w 21600"/>
                  <a:gd name="T7" fmla="*/ 2 h 21600"/>
                  <a:gd name="T8" fmla="*/ 3 w 21600"/>
                  <a:gd name="T9" fmla="*/ 3 h 21600"/>
                  <a:gd name="T10" fmla="*/ 3 w 21600"/>
                  <a:gd name="T11" fmla="*/ 2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79 w 21600"/>
                  <a:gd name="T19" fmla="*/ 3137 h 21600"/>
                  <a:gd name="T20" fmla="*/ 18421 w 21600"/>
                  <a:gd name="T21" fmla="*/ 18463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21598" y="10606"/>
                    </a:moveTo>
                    <a:cubicBezTo>
                      <a:pt x="21492" y="4718"/>
                      <a:pt x="16689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1868"/>
                      <a:pt x="158" y="12930"/>
                      <a:pt x="470" y="13952"/>
                    </a:cubicBezTo>
                    <a:cubicBezTo>
                      <a:pt x="158" y="12930"/>
                      <a:pt x="0" y="11868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689" y="-1"/>
                      <a:pt x="21492" y="4718"/>
                      <a:pt x="21598" y="10606"/>
                    </a:cubicBezTo>
                    <a:lnTo>
                      <a:pt x="24297" y="10557"/>
                    </a:lnTo>
                    <a:lnTo>
                      <a:pt x="21646" y="13306"/>
                    </a:lnTo>
                    <a:lnTo>
                      <a:pt x="18898" y="10654"/>
                    </a:lnTo>
                    <a:lnTo>
                      <a:pt x="21598" y="1060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Text Box 2"/>
              <p:cNvSpPr txBox="1">
                <a:spLocks noChangeArrowheads="1"/>
              </p:cNvSpPr>
              <p:nvPr/>
            </p:nvSpPr>
            <p:spPr bwMode="auto">
              <a:xfrm>
                <a:off x="2651125" y="683126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2" name="Text Box 2"/>
              <p:cNvSpPr txBox="1">
                <a:spLocks noChangeArrowheads="1"/>
              </p:cNvSpPr>
              <p:nvPr/>
            </p:nvSpPr>
            <p:spPr bwMode="auto">
              <a:xfrm>
                <a:off x="2341490" y="491490"/>
                <a:ext cx="224154" cy="3892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none" lIns="91440" tIns="45720" rIns="91440" bIns="45720" anchor="t" anchorCtr="0">
                <a:sp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3" name="Conector de seta reta 94"/>
              <p:cNvCxnSpPr/>
              <p:nvPr/>
            </p:nvCxnSpPr>
            <p:spPr>
              <a:xfrm flipH="1">
                <a:off x="679450" y="1125855"/>
                <a:ext cx="229235" cy="2292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AutoShape 88"/>
              <p:cNvSpPr>
                <a:spLocks noChangeArrowheads="1"/>
              </p:cNvSpPr>
              <p:nvPr/>
            </p:nvSpPr>
            <p:spPr bwMode="auto">
              <a:xfrm rot="10897969" flipH="1">
                <a:off x="2267585" y="1136650"/>
                <a:ext cx="224155" cy="95885"/>
              </a:xfrm>
              <a:custGeom>
                <a:avLst/>
                <a:gdLst>
                  <a:gd name="T0" fmla="*/ 3 w 21600"/>
                  <a:gd name="T1" fmla="*/ 0 h 21600"/>
                  <a:gd name="T2" fmla="*/ 1 w 21600"/>
                  <a:gd name="T3" fmla="*/ 1 h 21600"/>
                  <a:gd name="T4" fmla="*/ 3 w 21600"/>
                  <a:gd name="T5" fmla="*/ 0 h 21600"/>
                  <a:gd name="T6" fmla="*/ 5 w 21600"/>
                  <a:gd name="T7" fmla="*/ 1 h 21600"/>
                  <a:gd name="T8" fmla="*/ 4 w 21600"/>
                  <a:gd name="T9" fmla="*/ 1 h 21600"/>
                  <a:gd name="T10" fmla="*/ 4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82 w 21600"/>
                  <a:gd name="T19" fmla="*/ 3147 h 21600"/>
                  <a:gd name="T20" fmla="*/ 18418 w 21600"/>
                  <a:gd name="T21" fmla="*/ 18453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8205" y="18661"/>
                    </a:moveTo>
                    <a:cubicBezTo>
                      <a:pt x="20371" y="16620"/>
                      <a:pt x="21600" y="13776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-1" y="14426"/>
                      <a:pt x="1820" y="17810"/>
                      <a:pt x="4845" y="19810"/>
                    </a:cubicBezTo>
                    <a:cubicBezTo>
                      <a:pt x="1820" y="17810"/>
                      <a:pt x="0" y="14426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600" y="4835"/>
                      <a:pt x="21600" y="10800"/>
                    </a:cubicBezTo>
                    <a:cubicBezTo>
                      <a:pt x="21600" y="13776"/>
                      <a:pt x="20371" y="16620"/>
                      <a:pt x="18205" y="18661"/>
                    </a:cubicBezTo>
                    <a:lnTo>
                      <a:pt x="20056" y="20626"/>
                    </a:lnTo>
                    <a:lnTo>
                      <a:pt x="16240" y="20513"/>
                    </a:lnTo>
                    <a:lnTo>
                      <a:pt x="16353" y="16696"/>
                    </a:lnTo>
                    <a:lnTo>
                      <a:pt x="18205" y="1866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 upright="1"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25" name="Conector de seta reta 288"/>
              <p:cNvCxnSpPr/>
              <p:nvPr/>
            </p:nvCxnSpPr>
            <p:spPr>
              <a:xfrm flipH="1">
                <a:off x="2162810" y="1125855"/>
                <a:ext cx="229235" cy="2292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2150110" y="1254125"/>
                <a:ext cx="524510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pt-BR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:r>
                  <a:rPr lang="pt-BR" sz="1100" kern="1200" baseline="-250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sp>
            <p:nvSpPr>
              <p:cNvPr id="27" name="Text Box 2"/>
              <p:cNvSpPr txBox="1">
                <a:spLocks noChangeArrowheads="1"/>
              </p:cNvSpPr>
              <p:nvPr/>
            </p:nvSpPr>
            <p:spPr bwMode="auto">
              <a:xfrm>
                <a:off x="2407920" y="991235"/>
                <a:ext cx="336550" cy="342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28" name="Conector de seta reta 68"/>
              <p:cNvCxnSpPr/>
              <p:nvPr/>
            </p:nvCxnSpPr>
            <p:spPr>
              <a:xfrm>
                <a:off x="687070" y="896620"/>
                <a:ext cx="235458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de seta reta 14"/>
              <p:cNvCxnSpPr/>
              <p:nvPr/>
            </p:nvCxnSpPr>
            <p:spPr>
              <a:xfrm flipV="1">
                <a:off x="688113" y="222250"/>
                <a:ext cx="0" cy="6743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de seta reta 92"/>
              <p:cNvCxnSpPr/>
              <p:nvPr/>
            </p:nvCxnSpPr>
            <p:spPr>
              <a:xfrm flipV="1">
                <a:off x="2392045" y="400050"/>
                <a:ext cx="0" cy="2679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 Box 2"/>
              <p:cNvSpPr txBox="1">
                <a:spLocks noChangeArrowheads="1"/>
              </p:cNvSpPr>
              <p:nvPr/>
            </p:nvSpPr>
            <p:spPr bwMode="auto">
              <a:xfrm>
                <a:off x="3009208" y="804545"/>
                <a:ext cx="25082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Y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32" name="Conector de seta reta 83"/>
              <p:cNvCxnSpPr/>
              <p:nvPr/>
            </p:nvCxnSpPr>
            <p:spPr>
              <a:xfrm flipV="1">
                <a:off x="907358" y="400050"/>
                <a:ext cx="0" cy="26797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 Box 2"/>
              <p:cNvSpPr txBox="1">
                <a:spLocks noChangeArrowheads="1"/>
              </p:cNvSpPr>
              <p:nvPr/>
            </p:nvSpPr>
            <p:spPr bwMode="auto">
              <a:xfrm>
                <a:off x="2388753" y="186373"/>
                <a:ext cx="429895" cy="295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just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sz="1100" i="1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</a:t>
                </a:r>
                <a:r>
                  <a:rPr lang="en-US" sz="1100" kern="1200" baseline="-250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pic>
          <p:nvPicPr>
            <p:cNvPr id="4" name="Imagem 46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508936" y="1059348"/>
              <a:ext cx="177800" cy="2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m 46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90538" y="533400"/>
              <a:ext cx="139700" cy="2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Imagem 46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470022" y="527375"/>
              <a:ext cx="165100" cy="2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Imagem 46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0901" y="1030289"/>
              <a:ext cx="177800" cy="20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CaixaDeTexto 69"/>
          <p:cNvSpPr txBox="1"/>
          <p:nvPr/>
        </p:nvSpPr>
        <p:spPr>
          <a:xfrm>
            <a:off x="211439" y="93165"/>
            <a:ext cx="836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Adaptacao do modelo de eixo de Cavalini Jr. 2013 para o paper da Composites - Vergilio</a:t>
            </a:r>
          </a:p>
        </p:txBody>
      </p:sp>
      <p:grpSp>
        <p:nvGrpSpPr>
          <p:cNvPr id="239" name="Group 238"/>
          <p:cNvGrpSpPr/>
          <p:nvPr/>
        </p:nvGrpSpPr>
        <p:grpSpPr>
          <a:xfrm>
            <a:off x="2111084" y="3020604"/>
            <a:ext cx="4404066" cy="1597994"/>
            <a:chOff x="2111084" y="3020604"/>
            <a:chExt cx="4404066" cy="1597994"/>
          </a:xfrm>
        </p:grpSpPr>
        <p:sp>
          <p:nvSpPr>
            <p:cNvPr id="198" name="Cilindro 37"/>
            <p:cNvSpPr/>
            <p:nvPr/>
          </p:nvSpPr>
          <p:spPr>
            <a:xfrm rot="5400000">
              <a:off x="4052377" y="2193143"/>
              <a:ext cx="396000" cy="3299694"/>
            </a:xfrm>
            <a:prstGeom prst="can">
              <a:avLst>
                <a:gd name="adj" fmla="val 59495"/>
              </a:avLst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50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 w="19050">
              <a:prstDash val="solid"/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9" name="Oval 198"/>
            <p:cNvSpPr/>
            <p:nvPr/>
          </p:nvSpPr>
          <p:spPr>
            <a:xfrm>
              <a:off x="5716956" y="3716990"/>
              <a:ext cx="144000" cy="25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  <a:ln w="1270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0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0284" y="3127083"/>
              <a:ext cx="0" cy="72000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692" y="3842990"/>
              <a:ext cx="2988000" cy="0"/>
            </a:xfrm>
            <a:prstGeom prst="line">
              <a:avLst/>
            </a:prstGeom>
            <a:ln w="12700"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6255142" y="3540067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Y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111084" y="3945169"/>
              <a:ext cx="2648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X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407976" y="3100244"/>
              <a:ext cx="260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Z</a:t>
              </a:r>
            </a:p>
          </p:txBody>
        </p:sp>
        <p:cxnSp>
          <p:nvCxnSpPr>
            <p:cNvPr id="205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976" y="3846114"/>
              <a:ext cx="396000" cy="39600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6" name="Cilindro 37"/>
            <p:cNvSpPr/>
            <p:nvPr/>
          </p:nvSpPr>
          <p:spPr>
            <a:xfrm rot="16200000" flipH="1">
              <a:off x="4052377" y="2193143"/>
              <a:ext cx="396000" cy="3299694"/>
            </a:xfrm>
            <a:prstGeom prst="can">
              <a:avLst>
                <a:gd name="adj" fmla="val 59495"/>
              </a:avLst>
            </a:prstGeom>
            <a:noFill/>
            <a:ln w="19050">
              <a:prstDash val="sysDash"/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47224" y="3716990"/>
              <a:ext cx="144000" cy="252000"/>
            </a:xfrm>
            <a:prstGeom prst="ellipse">
              <a:avLst/>
            </a:prstGeom>
            <a:noFill/>
            <a:ln w="12700">
              <a:prstDash val="sys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>
              <a:off x="5729552" y="3842990"/>
              <a:ext cx="720000" cy="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5" name="Group 224"/>
            <p:cNvGrpSpPr/>
            <p:nvPr/>
          </p:nvGrpSpPr>
          <p:grpSpPr>
            <a:xfrm>
              <a:off x="2462049" y="3025675"/>
              <a:ext cx="929507" cy="1592923"/>
              <a:chOff x="2462049" y="3025675"/>
              <a:chExt cx="929507" cy="1592923"/>
            </a:xfrm>
          </p:grpSpPr>
          <p:sp>
            <p:nvSpPr>
              <p:cNvPr id="211" name="Arc 210"/>
              <p:cNvSpPr/>
              <p:nvPr/>
            </p:nvSpPr>
            <p:spPr>
              <a:xfrm rot="16200000" flipV="1">
                <a:off x="2548691" y="4191268"/>
                <a:ext cx="256188" cy="211043"/>
              </a:xfrm>
              <a:prstGeom prst="arc">
                <a:avLst>
                  <a:gd name="adj1" fmla="val 9970492"/>
                  <a:gd name="adj2" fmla="val 5542505"/>
                </a:avLst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Arc 211"/>
              <p:cNvSpPr/>
              <p:nvPr/>
            </p:nvSpPr>
            <p:spPr>
              <a:xfrm rot="16200000" flipV="1">
                <a:off x="2933549" y="3229385"/>
                <a:ext cx="158935" cy="299396"/>
              </a:xfrm>
              <a:prstGeom prst="arc">
                <a:avLst>
                  <a:gd name="adj1" fmla="val 2397801"/>
                  <a:gd name="adj2" fmla="val 19069117"/>
                </a:avLst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3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2049" y="4130265"/>
                <a:ext cx="396000" cy="396000"/>
              </a:xfrm>
              <a:prstGeom prst="line">
                <a:avLst/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5008" y="3073991"/>
                <a:ext cx="0" cy="504000"/>
              </a:xfrm>
              <a:prstGeom prst="line">
                <a:avLst/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3097238" y="3025675"/>
                    <a:ext cx="21249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1" name="TextBox 2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7238" y="3025675"/>
                    <a:ext cx="212494" cy="18466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571" r="-2857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2" name="TextBox 221"/>
                  <p:cNvSpPr txBox="1"/>
                  <p:nvPr/>
                </p:nvSpPr>
                <p:spPr>
                  <a:xfrm>
                    <a:off x="2560099" y="4433932"/>
                    <a:ext cx="19197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2" name="TextBox 2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0099" y="4433932"/>
                    <a:ext cx="191976" cy="1846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2903" r="-3226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3206570" y="3319193"/>
                    <a:ext cx="1849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3" name="TextBox 2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570" y="3319193"/>
                    <a:ext cx="184986" cy="18466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0000" r="-3333" b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4" name="TextBox 223"/>
                  <p:cNvSpPr txBox="1"/>
                  <p:nvPr/>
                </p:nvSpPr>
                <p:spPr>
                  <a:xfrm>
                    <a:off x="2823006" y="4216404"/>
                    <a:ext cx="21249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24" name="TextBox 2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006" y="4216404"/>
                    <a:ext cx="212494" cy="18466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7143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6" name="Group 225"/>
            <p:cNvGrpSpPr/>
            <p:nvPr/>
          </p:nvGrpSpPr>
          <p:grpSpPr>
            <a:xfrm>
              <a:off x="5110123" y="3020604"/>
              <a:ext cx="933098" cy="1592923"/>
              <a:chOff x="2462049" y="3025675"/>
              <a:chExt cx="933098" cy="1592923"/>
            </a:xfrm>
          </p:grpSpPr>
          <p:sp>
            <p:nvSpPr>
              <p:cNvPr id="227" name="Arc 226"/>
              <p:cNvSpPr/>
              <p:nvPr/>
            </p:nvSpPr>
            <p:spPr>
              <a:xfrm rot="16200000" flipV="1">
                <a:off x="2548691" y="4191268"/>
                <a:ext cx="256188" cy="211043"/>
              </a:xfrm>
              <a:prstGeom prst="arc">
                <a:avLst>
                  <a:gd name="adj1" fmla="val 9970492"/>
                  <a:gd name="adj2" fmla="val 5542505"/>
                </a:avLst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Arc 227"/>
              <p:cNvSpPr/>
              <p:nvPr/>
            </p:nvSpPr>
            <p:spPr>
              <a:xfrm rot="16200000" flipV="1">
                <a:off x="2933549" y="3229385"/>
                <a:ext cx="158935" cy="299396"/>
              </a:xfrm>
              <a:prstGeom prst="arc">
                <a:avLst>
                  <a:gd name="adj1" fmla="val 2397801"/>
                  <a:gd name="adj2" fmla="val 19069117"/>
                </a:avLst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9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62049" y="4130265"/>
                <a:ext cx="396000" cy="396000"/>
              </a:xfrm>
              <a:prstGeom prst="line">
                <a:avLst/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18">
                <a:extLst>
                  <a:ext uri="{FF2B5EF4-FFF2-40B4-BE49-F238E27FC236}">
                    <a16:creationId xmlns:a16="http://schemas.microsoft.com/office/drawing/2014/main" id="{9D25D5A3-89BA-4FEF-9803-19A2CE9F67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5008" y="3073991"/>
                <a:ext cx="0" cy="504000"/>
              </a:xfrm>
              <a:prstGeom prst="line">
                <a:avLst/>
              </a:prstGeom>
              <a:ln w="19050">
                <a:prstDash val="solid"/>
                <a:headEnd type="none" w="med" len="med"/>
                <a:tailEnd type="stealth" w="med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1" name="TextBox 230"/>
                  <p:cNvSpPr txBox="1"/>
                  <p:nvPr/>
                </p:nvSpPr>
                <p:spPr>
                  <a:xfrm>
                    <a:off x="3097238" y="3025675"/>
                    <a:ext cx="216085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1" name="TextBox 2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97238" y="3025675"/>
                    <a:ext cx="216085" cy="18466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8333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2" name="TextBox 231"/>
                  <p:cNvSpPr txBox="1"/>
                  <p:nvPr/>
                </p:nvSpPr>
                <p:spPr>
                  <a:xfrm>
                    <a:off x="2560099" y="4433932"/>
                    <a:ext cx="19556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2" name="TextBox 2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0099" y="4433932"/>
                    <a:ext cx="195566" cy="18466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375" r="-3125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3" name="TextBox 232"/>
                  <p:cNvSpPr txBox="1"/>
                  <p:nvPr/>
                </p:nvSpPr>
                <p:spPr>
                  <a:xfrm>
                    <a:off x="3206570" y="3319193"/>
                    <a:ext cx="18857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3" name="TextBox 2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6570" y="3319193"/>
                    <a:ext cx="188577" cy="18466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9355" r="-3226"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4" name="TextBox 233"/>
                  <p:cNvSpPr txBox="1"/>
                  <p:nvPr/>
                </p:nvSpPr>
                <p:spPr>
                  <a:xfrm>
                    <a:off x="2823006" y="4216404"/>
                    <a:ext cx="212494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34" name="TextBox 23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3006" y="4216404"/>
                    <a:ext cx="212494" cy="18466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7143" r="-285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35" name="TextBox 234"/>
            <p:cNvSpPr txBox="1"/>
            <p:nvPr/>
          </p:nvSpPr>
          <p:spPr>
            <a:xfrm>
              <a:off x="3855541" y="4004874"/>
              <a:ext cx="2487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L</a:t>
              </a:r>
            </a:p>
          </p:txBody>
        </p:sp>
        <p:sp>
          <p:nvSpPr>
            <p:cNvPr id="237" name="Oval 236"/>
            <p:cNvSpPr/>
            <p:nvPr/>
          </p:nvSpPr>
          <p:spPr>
            <a:xfrm>
              <a:off x="2312487" y="3527774"/>
              <a:ext cx="252000" cy="252000"/>
            </a:xfrm>
            <a:prstGeom prst="ellipse">
              <a:avLst/>
            </a:prstGeom>
            <a:noFill/>
            <a:ln w="63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238" name="Oval 237"/>
            <p:cNvSpPr/>
            <p:nvPr/>
          </p:nvSpPr>
          <p:spPr>
            <a:xfrm>
              <a:off x="5898678" y="3973433"/>
              <a:ext cx="252000" cy="252000"/>
            </a:xfrm>
            <a:prstGeom prst="ellipse">
              <a:avLst/>
            </a:prstGeom>
            <a:noFill/>
            <a:ln w="63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19160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aixaDeTexto 69"/>
          <p:cNvSpPr txBox="1"/>
          <p:nvPr/>
        </p:nvSpPr>
        <p:spPr>
          <a:xfrm>
            <a:off x="211439" y="93165"/>
            <a:ext cx="498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Eixo com 6gdl por nó, modelo EF genérico - Vergilio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A4D484A-FABD-4CD4-81D4-252C4A9958AA}"/>
              </a:ext>
            </a:extLst>
          </p:cNvPr>
          <p:cNvGrpSpPr/>
          <p:nvPr/>
        </p:nvGrpSpPr>
        <p:grpSpPr>
          <a:xfrm>
            <a:off x="1787060" y="2850300"/>
            <a:ext cx="4971072" cy="1768298"/>
            <a:chOff x="1787060" y="2850300"/>
            <a:chExt cx="4971072" cy="1768298"/>
          </a:xfrm>
        </p:grpSpPr>
        <p:sp>
          <p:nvSpPr>
            <p:cNvPr id="198" name="Cilindro 37"/>
            <p:cNvSpPr/>
            <p:nvPr/>
          </p:nvSpPr>
          <p:spPr>
            <a:xfrm rot="5400000">
              <a:off x="4052377" y="2193143"/>
              <a:ext cx="396000" cy="3299694"/>
            </a:xfrm>
            <a:prstGeom prst="can">
              <a:avLst>
                <a:gd name="adj" fmla="val 59495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50000"/>
                  </a:schemeClr>
                </a:gs>
                <a:gs pos="50000">
                  <a:schemeClr val="bg1">
                    <a:lumMod val="50000"/>
                    <a:alpha val="50000"/>
                  </a:schemeClr>
                </a:gs>
                <a:gs pos="100000">
                  <a:schemeClr val="tx1">
                    <a:lumMod val="85000"/>
                    <a:lumOff val="15000"/>
                    <a:alpha val="84000"/>
                  </a:schemeClr>
                </a:gs>
              </a:gsLst>
              <a:lin ang="0" scaled="1"/>
              <a:tileRect/>
            </a:gradFill>
            <a:ln w="19050">
              <a:prstDash val="solid"/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199" name="Oval 198"/>
            <p:cNvSpPr/>
            <p:nvPr/>
          </p:nvSpPr>
          <p:spPr>
            <a:xfrm>
              <a:off x="5716956" y="3716990"/>
              <a:ext cx="144000" cy="2520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6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10800000" scaled="1"/>
              <a:tileRect/>
            </a:gradFill>
            <a:ln w="1270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00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0284" y="3127083"/>
              <a:ext cx="0" cy="72000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8692" y="3842990"/>
              <a:ext cx="2988000" cy="0"/>
            </a:xfrm>
            <a:prstGeom prst="line">
              <a:avLst/>
            </a:prstGeom>
            <a:ln w="12700"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5926584" y="3455511"/>
              <a:ext cx="2920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Y</a:t>
              </a: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2067948" y="4142905"/>
              <a:ext cx="298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X</a:t>
              </a: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436911" y="2850300"/>
              <a:ext cx="28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accent1"/>
                  </a:solidFill>
                </a:rPr>
                <a:t>Z</a:t>
              </a:r>
            </a:p>
          </p:txBody>
        </p:sp>
        <p:cxnSp>
          <p:nvCxnSpPr>
            <p:cNvPr id="205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4976" y="3846114"/>
              <a:ext cx="396000" cy="39600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6" name="Cilindro 37"/>
            <p:cNvSpPr/>
            <p:nvPr/>
          </p:nvSpPr>
          <p:spPr>
            <a:xfrm rot="16200000" flipH="1">
              <a:off x="4052377" y="2193143"/>
              <a:ext cx="396000" cy="3299694"/>
            </a:xfrm>
            <a:prstGeom prst="can">
              <a:avLst>
                <a:gd name="adj" fmla="val 59495"/>
              </a:avLst>
            </a:prstGeom>
            <a:noFill/>
            <a:ln w="19050">
              <a:prstDash val="sysDash"/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b="1"/>
            </a:p>
          </p:txBody>
        </p:sp>
        <p:sp>
          <p:nvSpPr>
            <p:cNvPr id="207" name="Oval 206"/>
            <p:cNvSpPr/>
            <p:nvPr/>
          </p:nvSpPr>
          <p:spPr>
            <a:xfrm>
              <a:off x="2647224" y="3716990"/>
              <a:ext cx="144000" cy="252000"/>
            </a:xfrm>
            <a:prstGeom prst="ellipse">
              <a:avLst/>
            </a:prstGeom>
            <a:noFill/>
            <a:ln w="12700">
              <a:prstDash val="sysDash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10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>
              <a:off x="5729552" y="3842990"/>
              <a:ext cx="372798" cy="0"/>
            </a:xfrm>
            <a:prstGeom prst="line">
              <a:avLst/>
            </a:prstGeom>
            <a:ln w="12700">
              <a:prstDash val="solid"/>
              <a:headEnd type="none" w="med" len="med"/>
              <a:tailEnd type="stealth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1" name="Arc 210"/>
            <p:cNvSpPr/>
            <p:nvPr/>
          </p:nvSpPr>
          <p:spPr>
            <a:xfrm rot="16200000" flipV="1">
              <a:off x="2548691" y="4191268"/>
              <a:ext cx="256188" cy="211043"/>
            </a:xfrm>
            <a:prstGeom prst="arc">
              <a:avLst>
                <a:gd name="adj1" fmla="val 9970492"/>
                <a:gd name="adj2" fmla="val 5542505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12" name="Arc 211"/>
            <p:cNvSpPr/>
            <p:nvPr/>
          </p:nvSpPr>
          <p:spPr>
            <a:xfrm rot="16200000" flipV="1">
              <a:off x="2933549" y="3229385"/>
              <a:ext cx="158935" cy="299396"/>
            </a:xfrm>
            <a:prstGeom prst="arc">
              <a:avLst>
                <a:gd name="adj1" fmla="val 2397801"/>
                <a:gd name="adj2" fmla="val 19069117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13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2049" y="4130265"/>
              <a:ext cx="396000" cy="39600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5008" y="3073991"/>
              <a:ext cx="0" cy="50400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/>
                <p:cNvSpPr txBox="1"/>
                <p:nvPr/>
              </p:nvSpPr>
              <p:spPr>
                <a:xfrm>
                  <a:off x="3097238" y="3025675"/>
                  <a:ext cx="23083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1" name="TextBox 2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7238" y="3025675"/>
                  <a:ext cx="230832" cy="184666"/>
                </a:xfrm>
                <a:prstGeom prst="rect">
                  <a:avLst/>
                </a:prstGeom>
                <a:blipFill>
                  <a:blip r:embed="rId2"/>
                  <a:stretch>
                    <a:fillRect l="-7895" r="-7895" b="-1290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/>
                <p:cNvSpPr txBox="1"/>
                <p:nvPr/>
              </p:nvSpPr>
              <p:spPr>
                <a:xfrm>
                  <a:off x="2560099" y="4433932"/>
                  <a:ext cx="20839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2" name="TextBox 2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099" y="4433932"/>
                  <a:ext cx="208390" cy="184666"/>
                </a:xfrm>
                <a:prstGeom prst="rect">
                  <a:avLst/>
                </a:prstGeom>
                <a:blipFill>
                  <a:blip r:embed="rId3"/>
                  <a:stretch>
                    <a:fillRect l="-11765" r="-5882" b="-1290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/>
                <p:cNvSpPr txBox="1"/>
                <p:nvPr/>
              </p:nvSpPr>
              <p:spPr>
                <a:xfrm>
                  <a:off x="3206570" y="3319193"/>
                  <a:ext cx="2051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3" name="TextBox 2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6570" y="3319193"/>
                  <a:ext cx="205184" cy="184666"/>
                </a:xfrm>
                <a:prstGeom prst="rect">
                  <a:avLst/>
                </a:prstGeom>
                <a:blipFill>
                  <a:blip r:embed="rId4"/>
                  <a:stretch>
                    <a:fillRect l="-17647" r="-8824" b="-1290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/>
                <p:cNvSpPr txBox="1"/>
                <p:nvPr/>
              </p:nvSpPr>
              <p:spPr>
                <a:xfrm>
                  <a:off x="2823006" y="4216404"/>
                  <a:ext cx="226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24" name="TextBox 2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3006" y="4216404"/>
                  <a:ext cx="226023" cy="184666"/>
                </a:xfrm>
                <a:prstGeom prst="rect">
                  <a:avLst/>
                </a:prstGeom>
                <a:blipFill>
                  <a:blip r:embed="rId5"/>
                  <a:stretch>
                    <a:fillRect l="-16216" r="-8108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7" name="Arc 226"/>
            <p:cNvSpPr/>
            <p:nvPr/>
          </p:nvSpPr>
          <p:spPr>
            <a:xfrm rot="16200000" flipV="1">
              <a:off x="5196765" y="4186197"/>
              <a:ext cx="256188" cy="211043"/>
            </a:xfrm>
            <a:prstGeom prst="arc">
              <a:avLst>
                <a:gd name="adj1" fmla="val 9970492"/>
                <a:gd name="adj2" fmla="val 5542505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228" name="Arc 227"/>
            <p:cNvSpPr/>
            <p:nvPr/>
          </p:nvSpPr>
          <p:spPr>
            <a:xfrm rot="16200000" flipV="1">
              <a:off x="5581623" y="3224314"/>
              <a:ext cx="158935" cy="299396"/>
            </a:xfrm>
            <a:prstGeom prst="arc">
              <a:avLst>
                <a:gd name="adj1" fmla="val 2397801"/>
                <a:gd name="adj2" fmla="val 19069117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229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10123" y="4125194"/>
              <a:ext cx="396000" cy="39600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Conector reto 18">
              <a:extLst>
                <a:ext uri="{FF2B5EF4-FFF2-40B4-BE49-F238E27FC236}">
                  <a16:creationId xmlns:a16="http://schemas.microsoft.com/office/drawing/2014/main" id="{9D25D5A3-89BA-4FEF-9803-19A2CE9F67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63082" y="3068920"/>
              <a:ext cx="0" cy="50400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/>
                <p:cNvSpPr txBox="1"/>
                <p:nvPr/>
              </p:nvSpPr>
              <p:spPr>
                <a:xfrm>
                  <a:off x="5745312" y="3020604"/>
                  <a:ext cx="230832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1" name="TextBox 2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312" y="3020604"/>
                  <a:ext cx="230832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7895" r="-7895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/>
                <p:cNvSpPr txBox="1"/>
                <p:nvPr/>
              </p:nvSpPr>
              <p:spPr>
                <a:xfrm>
                  <a:off x="5208173" y="4428861"/>
                  <a:ext cx="208390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2" name="TextBox 2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8173" y="4428861"/>
                  <a:ext cx="208390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8571" r="-5714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/>
                <p:cNvSpPr txBox="1"/>
                <p:nvPr/>
              </p:nvSpPr>
              <p:spPr>
                <a:xfrm>
                  <a:off x="5854644" y="3314122"/>
                  <a:ext cx="20518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3" name="TextBox 2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4644" y="3314122"/>
                  <a:ext cx="205184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17647" r="-8824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/>
                <p:cNvSpPr txBox="1"/>
                <p:nvPr/>
              </p:nvSpPr>
              <p:spPr>
                <a:xfrm>
                  <a:off x="5471080" y="4211333"/>
                  <a:ext cx="226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34" name="TextBox 2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1080" y="4211333"/>
                  <a:ext cx="226023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15789" r="-5263" b="-2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5" name="TextBox 234"/>
            <p:cNvSpPr txBox="1"/>
            <p:nvPr/>
          </p:nvSpPr>
          <p:spPr>
            <a:xfrm>
              <a:off x="3993604" y="4049856"/>
              <a:ext cx="2487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L</a:t>
              </a:r>
            </a:p>
          </p:txBody>
        </p:sp>
        <p:sp>
          <p:nvSpPr>
            <p:cNvPr id="237" name="Oval 236"/>
            <p:cNvSpPr/>
            <p:nvPr/>
          </p:nvSpPr>
          <p:spPr>
            <a:xfrm>
              <a:off x="2232476" y="3245369"/>
              <a:ext cx="252000" cy="252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1</a:t>
              </a:r>
            </a:p>
          </p:txBody>
        </p:sp>
        <p:sp>
          <p:nvSpPr>
            <p:cNvPr id="238" name="Oval 237"/>
            <p:cNvSpPr/>
            <p:nvPr/>
          </p:nvSpPr>
          <p:spPr>
            <a:xfrm>
              <a:off x="5900224" y="4197194"/>
              <a:ext cx="252000" cy="252000"/>
            </a:xfrm>
            <a:prstGeom prst="ellipse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2</a:t>
              </a:r>
            </a:p>
          </p:txBody>
        </p:sp>
        <p:cxnSp>
          <p:nvCxnSpPr>
            <p:cNvPr id="68" name="Conector reto 18">
              <a:extLst>
                <a:ext uri="{FF2B5EF4-FFF2-40B4-BE49-F238E27FC236}">
                  <a16:creationId xmlns:a16="http://schemas.microsoft.com/office/drawing/2014/main" id="{1698ACA9-D7BD-4AD8-9F61-23D88867F6B6}"/>
                </a:ext>
              </a:extLst>
            </p:cNvPr>
            <p:cNvCxnSpPr>
              <a:cxnSpLocks/>
            </p:cNvCxnSpPr>
            <p:nvPr/>
          </p:nvCxnSpPr>
          <p:spPr>
            <a:xfrm>
              <a:off x="1935439" y="3843508"/>
              <a:ext cx="569990" cy="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BB0E02EF-87B8-48DC-BEE8-AC5150D927FB}"/>
                </a:ext>
              </a:extLst>
            </p:cNvPr>
            <p:cNvSpPr/>
            <p:nvPr/>
          </p:nvSpPr>
          <p:spPr>
            <a:xfrm rot="10800000" flipV="1">
              <a:off x="1978353" y="3693292"/>
              <a:ext cx="158935" cy="299396"/>
            </a:xfrm>
            <a:prstGeom prst="arc">
              <a:avLst>
                <a:gd name="adj1" fmla="val 2397801"/>
                <a:gd name="adj2" fmla="val 19069117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cxnSp>
          <p:nvCxnSpPr>
            <p:cNvPr id="72" name="Conector reto 18">
              <a:extLst>
                <a:ext uri="{FF2B5EF4-FFF2-40B4-BE49-F238E27FC236}">
                  <a16:creationId xmlns:a16="http://schemas.microsoft.com/office/drawing/2014/main" id="{E8287D1E-417A-46F6-9288-0E5B854A1BF1}"/>
                </a:ext>
              </a:extLst>
            </p:cNvPr>
            <p:cNvCxnSpPr>
              <a:cxnSpLocks/>
            </p:cNvCxnSpPr>
            <p:nvPr/>
          </p:nvCxnSpPr>
          <p:spPr>
            <a:xfrm>
              <a:off x="6188142" y="3849584"/>
              <a:ext cx="569990" cy="0"/>
            </a:xfrm>
            <a:prstGeom prst="line">
              <a:avLst/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493199C9-2D3F-480B-AE6B-BB05E5CA9A14}"/>
                </a:ext>
              </a:extLst>
            </p:cNvPr>
            <p:cNvSpPr/>
            <p:nvPr/>
          </p:nvSpPr>
          <p:spPr>
            <a:xfrm rot="10800000" flipV="1">
              <a:off x="6243756" y="3699368"/>
              <a:ext cx="158935" cy="299396"/>
            </a:xfrm>
            <a:prstGeom prst="arc">
              <a:avLst>
                <a:gd name="adj1" fmla="val 2397801"/>
                <a:gd name="adj2" fmla="val 19069117"/>
              </a:avLst>
            </a:prstGeom>
            <a:ln w="19050">
              <a:prstDash val="solid"/>
              <a:headEnd type="none" w="med" len="med"/>
              <a:tailEnd type="stealth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B7B2BEC-867E-421E-A8F4-186DF9EAA68D}"/>
                    </a:ext>
                  </a:extLst>
                </p:cNvPr>
                <p:cNvSpPr txBox="1"/>
                <p:nvPr/>
              </p:nvSpPr>
              <p:spPr>
                <a:xfrm>
                  <a:off x="2283778" y="3577991"/>
                  <a:ext cx="2019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3B7B2BEC-867E-421E-A8F4-186DF9EAA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3778" y="3577991"/>
                  <a:ext cx="201978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12121"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20A1432-66A6-4BAC-BCAF-0636FD2AD4E5}"/>
                    </a:ext>
                  </a:extLst>
                </p:cNvPr>
                <p:cNvSpPr txBox="1"/>
                <p:nvPr/>
              </p:nvSpPr>
              <p:spPr>
                <a:xfrm>
                  <a:off x="6534265" y="3577991"/>
                  <a:ext cx="201978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2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pt-BR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320A1432-66A6-4BAC-BCAF-0636FD2AD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4265" y="3577991"/>
                  <a:ext cx="201978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12121" r="-6061" b="-1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A021858-E831-48DB-9741-32D4744B475E}"/>
                    </a:ext>
                  </a:extLst>
                </p:cNvPr>
                <p:cNvSpPr txBox="1"/>
                <p:nvPr/>
              </p:nvSpPr>
              <p:spPr>
                <a:xfrm>
                  <a:off x="1787060" y="3478760"/>
                  <a:ext cx="226024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1A021858-E831-48DB-9741-32D4744B4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060" y="3478760"/>
                  <a:ext cx="226024" cy="184666"/>
                </a:xfrm>
                <a:prstGeom prst="rect">
                  <a:avLst/>
                </a:prstGeom>
                <a:blipFill>
                  <a:blip r:embed="rId12"/>
                  <a:stretch>
                    <a:fillRect l="-24324" t="-6667" r="-8108" b="-3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29AB20-DFB3-4167-8C99-5C85F6784AD3}"/>
                    </a:ext>
                  </a:extLst>
                </p:cNvPr>
                <p:cNvSpPr txBox="1"/>
                <p:nvPr/>
              </p:nvSpPr>
              <p:spPr>
                <a:xfrm>
                  <a:off x="6422503" y="3941580"/>
                  <a:ext cx="226023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  <m:sub>
                            <m:r>
                              <a:rPr lang="pt-BR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8529AB20-DFB3-4167-8C99-5C85F6784A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503" y="3941580"/>
                  <a:ext cx="226023" cy="184666"/>
                </a:xfrm>
                <a:prstGeom prst="rect">
                  <a:avLst/>
                </a:prstGeom>
                <a:blipFill>
                  <a:blip r:embed="rId13"/>
                  <a:stretch>
                    <a:fillRect l="-24324" t="-6667" r="-5405" b="-33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256328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558028" y="1848328"/>
            <a:ext cx="2524705" cy="2618789"/>
            <a:chOff x="1743765" y="1814991"/>
            <a:chExt cx="2524705" cy="2618789"/>
          </a:xfrm>
        </p:grpSpPr>
        <p:cxnSp>
          <p:nvCxnSpPr>
            <p:cNvPr id="24" name="Conector de seta reta 385"/>
            <p:cNvCxnSpPr/>
            <p:nvPr/>
          </p:nvCxnSpPr>
          <p:spPr>
            <a:xfrm flipH="1">
              <a:off x="1995129" y="3760145"/>
              <a:ext cx="1668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361"/>
            <p:cNvCxnSpPr/>
            <p:nvPr/>
          </p:nvCxnSpPr>
          <p:spPr>
            <a:xfrm flipV="1">
              <a:off x="3660733" y="2060831"/>
              <a:ext cx="0" cy="170074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472"/>
            <p:cNvCxnSpPr/>
            <p:nvPr/>
          </p:nvCxnSpPr>
          <p:spPr>
            <a:xfrm>
              <a:off x="2834913" y="3003413"/>
              <a:ext cx="0" cy="758636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743765" y="3638255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43765" y="3638255"/>
                  <a:ext cx="250729" cy="295836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530608" y="1814991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kern="120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30608" y="1814991"/>
                  <a:ext cx="250729" cy="29583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607388" y="3391713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9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607388" y="3391713"/>
                  <a:ext cx="250729" cy="29583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373419" y="2734629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73419" y="2734629"/>
                  <a:ext cx="250729" cy="29583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3579299" y="3639464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𝑂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1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79299" y="3639464"/>
                  <a:ext cx="250729" cy="295836"/>
                </a:xfrm>
                <a:prstGeom prst="rect">
                  <a:avLst/>
                </a:prstGeom>
                <a:blipFill>
                  <a:blip r:embed="rId6"/>
                  <a:stretch>
                    <a:fillRect b="-408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Conector reto 478"/>
            <p:cNvCxnSpPr>
              <a:cxnSpLocks/>
            </p:cNvCxnSpPr>
            <p:nvPr/>
          </p:nvCxnSpPr>
          <p:spPr>
            <a:xfrm flipH="1">
              <a:off x="2834913" y="3004048"/>
              <a:ext cx="827725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330143" y="2705508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3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0143" y="2705508"/>
                  <a:ext cx="250729" cy="29583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Elipse 480"/>
            <p:cNvSpPr/>
            <p:nvPr/>
          </p:nvSpPr>
          <p:spPr>
            <a:xfrm>
              <a:off x="2378780" y="2583991"/>
              <a:ext cx="895010" cy="851750"/>
            </a:xfrm>
            <a:prstGeom prst="ellipse">
              <a:avLst/>
            </a:prstGeom>
            <a:ln w="635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6" name="Conector de seta reta 385"/>
            <p:cNvCxnSpPr/>
            <p:nvPr/>
          </p:nvCxnSpPr>
          <p:spPr>
            <a:xfrm rot="20352600" flipH="1">
              <a:off x="2051571" y="4054071"/>
              <a:ext cx="166814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361"/>
            <p:cNvCxnSpPr/>
            <p:nvPr/>
          </p:nvCxnSpPr>
          <p:spPr>
            <a:xfrm rot="20352600" flipV="1">
              <a:off x="3361705" y="2114887"/>
              <a:ext cx="0" cy="170074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484"/>
            <p:cNvCxnSpPr/>
            <p:nvPr/>
          </p:nvCxnSpPr>
          <p:spPr>
            <a:xfrm rot="20352600">
              <a:off x="3016491" y="2971656"/>
              <a:ext cx="0" cy="993352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1871954" y="4137944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71954" y="4137944"/>
                  <a:ext cx="250729" cy="29583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895300" y="1932484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95300" y="1932484"/>
                  <a:ext cx="250729" cy="29583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Box 2"/>
                <p:cNvSpPr txBox="1">
                  <a:spLocks noChangeArrowheads="1"/>
                </p:cNvSpPr>
                <p:nvPr/>
              </p:nvSpPr>
              <p:spPr bwMode="auto">
                <a:xfrm rot="20352600">
                  <a:off x="2846036" y="3708609"/>
                  <a:ext cx="405744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dirty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11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0352600">
                  <a:off x="2846036" y="3708609"/>
                  <a:ext cx="405744" cy="29583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 Box 2"/>
                <p:cNvSpPr txBox="1">
                  <a:spLocks noChangeArrowheads="1"/>
                </p:cNvSpPr>
                <p:nvPr/>
              </p:nvSpPr>
              <p:spPr bwMode="auto">
                <a:xfrm rot="20352600">
                  <a:off x="2918098" y="2620918"/>
                  <a:ext cx="397000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100" b="0" i="1" kern="1200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kern="1200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1100" b="0" i="1" kern="1200" dirty="0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20352600">
                  <a:off x="2918098" y="2620918"/>
                  <a:ext cx="397000" cy="29583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Conector reto 492"/>
            <p:cNvCxnSpPr>
              <a:cxnSpLocks/>
            </p:cNvCxnSpPr>
            <p:nvPr/>
          </p:nvCxnSpPr>
          <p:spPr>
            <a:xfrm rot="20352600" flipH="1">
              <a:off x="2818086" y="2911948"/>
              <a:ext cx="503808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Arco 493"/>
            <p:cNvSpPr>
              <a:spLocks noChangeAspect="1"/>
            </p:cNvSpPr>
            <p:nvPr/>
          </p:nvSpPr>
          <p:spPr>
            <a:xfrm>
              <a:off x="3054098" y="2548997"/>
              <a:ext cx="1214372" cy="1214372"/>
            </a:xfrm>
            <a:prstGeom prst="arc">
              <a:avLst>
                <a:gd name="adj1" fmla="val 13742869"/>
                <a:gd name="adj2" fmla="val 16214065"/>
              </a:avLst>
            </a:prstGeom>
            <a:ln w="12700">
              <a:solidFill>
                <a:schemeClr val="tx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9" name="Conector de seta reta 385"/>
            <p:cNvCxnSpPr/>
            <p:nvPr/>
          </p:nvCxnSpPr>
          <p:spPr>
            <a:xfrm rot="20352600" flipH="1">
              <a:off x="2491352" y="3065785"/>
              <a:ext cx="3598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361"/>
            <p:cNvCxnSpPr/>
            <p:nvPr/>
          </p:nvCxnSpPr>
          <p:spPr>
            <a:xfrm rot="20352600" flipV="1">
              <a:off x="2772746" y="2651496"/>
              <a:ext cx="0" cy="35991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498"/>
            <p:cNvCxnSpPr>
              <a:cxnSpLocks/>
            </p:cNvCxnSpPr>
            <p:nvPr/>
          </p:nvCxnSpPr>
          <p:spPr>
            <a:xfrm rot="20352600" flipH="1">
              <a:off x="2529344" y="2867210"/>
              <a:ext cx="251904" cy="0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499"/>
            <p:cNvCxnSpPr/>
            <p:nvPr/>
          </p:nvCxnSpPr>
          <p:spPr>
            <a:xfrm rot="20352600">
              <a:off x="2576927" y="2905342"/>
              <a:ext cx="0" cy="179955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501"/>
            <p:cNvSpPr/>
            <p:nvPr/>
          </p:nvSpPr>
          <p:spPr>
            <a:xfrm>
              <a:off x="2533295" y="2900389"/>
              <a:ext cx="25190" cy="251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Elipse 502"/>
            <p:cNvSpPr/>
            <p:nvPr/>
          </p:nvSpPr>
          <p:spPr>
            <a:xfrm>
              <a:off x="2828456" y="2993236"/>
              <a:ext cx="25190" cy="2519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2"/>
                <p:cNvSpPr txBox="1">
                  <a:spLocks noChangeArrowheads="1"/>
                </p:cNvSpPr>
                <p:nvPr/>
              </p:nvSpPr>
              <p:spPr bwMode="auto">
                <a:xfrm>
                  <a:off x="2730783" y="2718614"/>
                  <a:ext cx="250729" cy="2958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i="1" kern="1200" dirty="0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oMath>
                    </m:oMathPara>
                  </a14:m>
                  <a:endParaRPr lang="en-US" sz="1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 Box 2">
                  <a:extLst/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30783" y="2718614"/>
                  <a:ext cx="250729" cy="29583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/>
                <p:cNvSpPr/>
                <p:nvPr/>
              </p:nvSpPr>
              <p:spPr>
                <a:xfrm rot="20390095">
                  <a:off x="3248087" y="2382443"/>
                  <a:ext cx="372474" cy="2616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11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  <m:r>
                          <a:rPr lang="en-US" sz="11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Rectangle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390095">
                  <a:off x="3248087" y="2382443"/>
                  <a:ext cx="372474" cy="2616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CaixaDeTexto 69"/>
          <p:cNvSpPr txBox="1"/>
          <p:nvPr/>
        </p:nvSpPr>
        <p:spPr>
          <a:xfrm>
            <a:off x="211439" y="93165"/>
            <a:ext cx="716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Adaptacao da energia de def do eixo, lalanne e ferraris 1998, para o paper </a:t>
            </a:r>
          </a:p>
          <a:p>
            <a:r>
              <a:rPr lang="pt-BR" dirty="0"/>
              <a:t>da Composites - Vergilio</a:t>
            </a:r>
          </a:p>
        </p:txBody>
      </p:sp>
    </p:spTree>
    <p:extLst>
      <p:ext uri="{BB962C8B-B14F-4D97-AF65-F5344CB8AC3E}">
        <p14:creationId xmlns:p14="http://schemas.microsoft.com/office/powerpoint/2010/main" val="2521995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48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3"/>
          <p:cNvSpPr txBox="1"/>
          <p:nvPr/>
        </p:nvSpPr>
        <p:spPr>
          <a:xfrm>
            <a:off x="539552" y="188640"/>
            <a:ext cx="7442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g) Combinação de elementos de mola, determinar e calcular o deslocamento </a:t>
            </a:r>
          </a:p>
          <a:p>
            <a:r>
              <a:rPr lang="pt-BR" dirty="0"/>
              <a:t>e a força no ponto 1, usando o princípio da energia potencial estacionária:</a:t>
            </a:r>
          </a:p>
          <a:p>
            <a:r>
              <a:rPr lang="pt-BR" dirty="0"/>
              <a:t>	&gt; Inicialmente calcule: </a:t>
            </a:r>
            <a:r>
              <a:rPr lang="el-GR" dirty="0"/>
              <a:t>π</a:t>
            </a:r>
            <a:r>
              <a:rPr lang="pt-BR" dirty="0"/>
              <a:t> = </a:t>
            </a:r>
            <a:r>
              <a:rPr lang="pt-BR" dirty="0" err="1"/>
              <a:t>Udef</a:t>
            </a:r>
            <a:r>
              <a:rPr lang="pt-BR" dirty="0"/>
              <a:t> + </a:t>
            </a:r>
            <a:r>
              <a:rPr lang="pt-BR" dirty="0" err="1"/>
              <a:t>Uforças</a:t>
            </a:r>
            <a:endParaRPr lang="pt-BR" dirty="0"/>
          </a:p>
          <a:p>
            <a:r>
              <a:rPr lang="pt-BR" dirty="0"/>
              <a:t>	&gt; Aplique trab. virtual: </a:t>
            </a:r>
            <a:r>
              <a:rPr lang="el-GR" dirty="0"/>
              <a:t>δπ</a:t>
            </a:r>
            <a:r>
              <a:rPr lang="pt-BR" dirty="0"/>
              <a:t> = 0</a:t>
            </a:r>
          </a:p>
        </p:txBody>
      </p:sp>
      <p:grpSp>
        <p:nvGrpSpPr>
          <p:cNvPr id="131" name="Grupo 130"/>
          <p:cNvGrpSpPr/>
          <p:nvPr/>
        </p:nvGrpSpPr>
        <p:grpSpPr>
          <a:xfrm>
            <a:off x="1125902" y="1466200"/>
            <a:ext cx="6551590" cy="1881500"/>
            <a:chOff x="1125902" y="1466200"/>
            <a:chExt cx="6551590" cy="1881500"/>
          </a:xfrm>
        </p:grpSpPr>
        <p:pic>
          <p:nvPicPr>
            <p:cNvPr id="44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1444795" y="2411596"/>
              <a:ext cx="1193275" cy="288032"/>
            </a:xfrm>
            <a:prstGeom prst="rect">
              <a:avLst/>
            </a:prstGeom>
            <a:noFill/>
          </p:spPr>
        </p:pic>
        <p:sp>
          <p:nvSpPr>
            <p:cNvPr id="50" name="Retângulo 49"/>
            <p:cNvSpPr/>
            <p:nvPr/>
          </p:nvSpPr>
          <p:spPr>
            <a:xfrm>
              <a:off x="2668931" y="1835532"/>
              <a:ext cx="72008" cy="14607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4" name="Retângulo 53"/>
            <p:cNvSpPr/>
            <p:nvPr/>
          </p:nvSpPr>
          <p:spPr>
            <a:xfrm>
              <a:off x="1372787" y="1907540"/>
              <a:ext cx="72008" cy="129614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6" name="Conector reto 55"/>
            <p:cNvCxnSpPr/>
            <p:nvPr/>
          </p:nvCxnSpPr>
          <p:spPr>
            <a:xfrm>
              <a:off x="1125902" y="1907540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onector reto 56"/>
            <p:cNvCxnSpPr/>
            <p:nvPr/>
          </p:nvCxnSpPr>
          <p:spPr>
            <a:xfrm>
              <a:off x="1125902" y="2123564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ector reto 57"/>
            <p:cNvCxnSpPr/>
            <p:nvPr/>
          </p:nvCxnSpPr>
          <p:spPr>
            <a:xfrm>
              <a:off x="1125902" y="2339588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onector reto 58"/>
            <p:cNvCxnSpPr/>
            <p:nvPr/>
          </p:nvCxnSpPr>
          <p:spPr>
            <a:xfrm>
              <a:off x="1125902" y="2555612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Conector reto 59"/>
            <p:cNvCxnSpPr/>
            <p:nvPr/>
          </p:nvCxnSpPr>
          <p:spPr>
            <a:xfrm>
              <a:off x="1125902" y="2771636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Conector reto 60"/>
            <p:cNvCxnSpPr/>
            <p:nvPr/>
          </p:nvCxnSpPr>
          <p:spPr>
            <a:xfrm>
              <a:off x="1125902" y="2987660"/>
              <a:ext cx="216024" cy="144016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CaixaDeTexto 67"/>
            <p:cNvSpPr txBox="1"/>
            <p:nvPr/>
          </p:nvSpPr>
          <p:spPr>
            <a:xfrm>
              <a:off x="1831003" y="2114272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k1</a:t>
              </a:r>
            </a:p>
          </p:txBody>
        </p:sp>
        <p:sp>
          <p:nvSpPr>
            <p:cNvPr id="88" name="CaixaDeTexto 87"/>
            <p:cNvSpPr txBox="1"/>
            <p:nvPr/>
          </p:nvSpPr>
          <p:spPr>
            <a:xfrm>
              <a:off x="1444795" y="262762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cxnSp>
          <p:nvCxnSpPr>
            <p:cNvPr id="91" name="Conector de seta reta 90"/>
            <p:cNvCxnSpPr/>
            <p:nvPr/>
          </p:nvCxnSpPr>
          <p:spPr>
            <a:xfrm flipH="1">
              <a:off x="2812947" y="2555612"/>
              <a:ext cx="576064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CaixaDeTexto 91"/>
            <p:cNvSpPr txBox="1"/>
            <p:nvPr/>
          </p:nvSpPr>
          <p:spPr>
            <a:xfrm>
              <a:off x="2884955" y="2267580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F2</a:t>
              </a:r>
            </a:p>
          </p:txBody>
        </p:sp>
        <p:pic>
          <p:nvPicPr>
            <p:cNvPr id="93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740939" y="3059668"/>
              <a:ext cx="1193275" cy="288032"/>
            </a:xfrm>
            <a:prstGeom prst="rect">
              <a:avLst/>
            </a:prstGeom>
            <a:noFill/>
          </p:spPr>
        </p:pic>
        <p:sp>
          <p:nvSpPr>
            <p:cNvPr id="95" name="CaixaDeTexto 94"/>
            <p:cNvSpPr txBox="1"/>
            <p:nvPr/>
          </p:nvSpPr>
          <p:spPr>
            <a:xfrm>
              <a:off x="3127147" y="276234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k2</a:t>
              </a:r>
            </a:p>
          </p:txBody>
        </p:sp>
        <p:pic>
          <p:nvPicPr>
            <p:cNvPr id="97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2740939" y="1763524"/>
              <a:ext cx="1193275" cy="288032"/>
            </a:xfrm>
            <a:prstGeom prst="rect">
              <a:avLst/>
            </a:prstGeom>
            <a:noFill/>
          </p:spPr>
        </p:pic>
        <p:sp>
          <p:nvSpPr>
            <p:cNvPr id="98" name="CaixaDeTexto 97"/>
            <p:cNvSpPr txBox="1"/>
            <p:nvPr/>
          </p:nvSpPr>
          <p:spPr>
            <a:xfrm>
              <a:off x="3127147" y="1466200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k2</a:t>
              </a:r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3965075" y="1835532"/>
              <a:ext cx="72008" cy="146073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00" name="Picture 2" descr="C:\Users\Vergílio\Desktop\Apresentações e Imagens\IMAGENS\apostila de matlab\massamolaamort2.bmp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3281" t="34363" r="63367" b="53610"/>
            <a:stretch>
              <a:fillRect/>
            </a:stretch>
          </p:blipFill>
          <p:spPr bwMode="auto">
            <a:xfrm>
              <a:off x="4067944" y="2420888"/>
              <a:ext cx="1193275" cy="288032"/>
            </a:xfrm>
            <a:prstGeom prst="rect">
              <a:avLst/>
            </a:prstGeom>
            <a:noFill/>
          </p:spPr>
        </p:pic>
        <p:sp>
          <p:nvSpPr>
            <p:cNvPr id="101" name="CaixaDeTexto 100"/>
            <p:cNvSpPr txBox="1"/>
            <p:nvPr/>
          </p:nvSpPr>
          <p:spPr>
            <a:xfrm>
              <a:off x="4454152" y="2123564"/>
              <a:ext cx="405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k3</a:t>
              </a:r>
            </a:p>
          </p:txBody>
        </p:sp>
        <p:sp>
          <p:nvSpPr>
            <p:cNvPr id="102" name="Elipse 101"/>
            <p:cNvSpPr/>
            <p:nvPr/>
          </p:nvSpPr>
          <p:spPr>
            <a:xfrm>
              <a:off x="1372787" y="248360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3" name="Elipse 102"/>
            <p:cNvSpPr/>
            <p:nvPr/>
          </p:nvSpPr>
          <p:spPr>
            <a:xfrm>
              <a:off x="2596923" y="248360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4" name="Elipse 103"/>
            <p:cNvSpPr/>
            <p:nvPr/>
          </p:nvSpPr>
          <p:spPr>
            <a:xfrm>
              <a:off x="3965075" y="248360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5" name="Elipse 104"/>
            <p:cNvSpPr/>
            <p:nvPr/>
          </p:nvSpPr>
          <p:spPr>
            <a:xfrm>
              <a:off x="5261219" y="2483604"/>
              <a:ext cx="144016" cy="14401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6" name="CaixaDeTexto 105"/>
            <p:cNvSpPr txBox="1"/>
            <p:nvPr/>
          </p:nvSpPr>
          <p:spPr>
            <a:xfrm>
              <a:off x="2380899" y="261832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07" name="CaixaDeTexto 106"/>
            <p:cNvSpPr txBox="1"/>
            <p:nvPr/>
          </p:nvSpPr>
          <p:spPr>
            <a:xfrm>
              <a:off x="4037083" y="21235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08" name="CaixaDeTexto 107"/>
            <p:cNvSpPr txBox="1"/>
            <p:nvPr/>
          </p:nvSpPr>
          <p:spPr>
            <a:xfrm>
              <a:off x="5045195" y="212356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19" name="CaixaDeTexto 118"/>
            <p:cNvSpPr txBox="1"/>
            <p:nvPr/>
          </p:nvSpPr>
          <p:spPr>
            <a:xfrm>
              <a:off x="5477243" y="2258288"/>
              <a:ext cx="407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F4</a:t>
              </a:r>
            </a:p>
          </p:txBody>
        </p:sp>
        <p:cxnSp>
          <p:nvCxnSpPr>
            <p:cNvPr id="121" name="Conector de seta reta 120"/>
            <p:cNvCxnSpPr/>
            <p:nvPr/>
          </p:nvCxnSpPr>
          <p:spPr>
            <a:xfrm>
              <a:off x="5477243" y="2555612"/>
              <a:ext cx="504056" cy="0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5" name="CaixaDeTexto 124"/>
            <p:cNvSpPr txBox="1"/>
            <p:nvPr/>
          </p:nvSpPr>
          <p:spPr>
            <a:xfrm>
              <a:off x="6300192" y="1807656"/>
              <a:ext cx="137730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K1 = 4 [N/m]</a:t>
              </a:r>
            </a:p>
            <a:p>
              <a:r>
                <a:rPr lang="pt-BR" dirty="0"/>
                <a:t>K2 = 6 [N/m]</a:t>
              </a:r>
            </a:p>
            <a:p>
              <a:r>
                <a:rPr lang="pt-BR" dirty="0"/>
                <a:t>K3 = 3 [N/m]</a:t>
              </a:r>
            </a:p>
            <a:p>
              <a:r>
                <a:rPr lang="pt-BR" dirty="0"/>
                <a:t>F2 = -30 [N]</a:t>
              </a:r>
            </a:p>
            <a:p>
              <a:r>
                <a:rPr lang="pt-BR" dirty="0"/>
                <a:t>F4 = 50 [N]</a:t>
              </a:r>
            </a:p>
          </p:txBody>
        </p:sp>
        <p:sp>
          <p:nvSpPr>
            <p:cNvPr id="127" name="Chave esquerda 126"/>
            <p:cNvSpPr/>
            <p:nvPr/>
          </p:nvSpPr>
          <p:spPr>
            <a:xfrm>
              <a:off x="6228184" y="1807656"/>
              <a:ext cx="216024" cy="1440160"/>
            </a:xfrm>
            <a:prstGeom prst="leftBrac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upo 168"/>
          <p:cNvGrpSpPr/>
          <p:nvPr/>
        </p:nvGrpSpPr>
        <p:grpSpPr>
          <a:xfrm>
            <a:off x="2519772" y="2024844"/>
            <a:ext cx="4669288" cy="2231443"/>
            <a:chOff x="1115616" y="476672"/>
            <a:chExt cx="4669288" cy="2231443"/>
          </a:xfrm>
        </p:grpSpPr>
        <p:sp>
          <p:nvSpPr>
            <p:cNvPr id="35" name="Forma livre 34"/>
            <p:cNvSpPr/>
            <p:nvPr/>
          </p:nvSpPr>
          <p:spPr>
            <a:xfrm>
              <a:off x="1115616" y="1052736"/>
              <a:ext cx="3806497" cy="1655379"/>
            </a:xfrm>
            <a:custGeom>
              <a:avLst/>
              <a:gdLst>
                <a:gd name="connsiteX0" fmla="*/ 744483 w 3806497"/>
                <a:gd name="connsiteY0" fmla="*/ 1555531 h 1655379"/>
                <a:gd name="connsiteX1" fmla="*/ 1574800 w 3806497"/>
                <a:gd name="connsiteY1" fmla="*/ 1355834 h 1655379"/>
                <a:gd name="connsiteX2" fmla="*/ 2720427 w 3806497"/>
                <a:gd name="connsiteY2" fmla="*/ 1597572 h 1655379"/>
                <a:gd name="connsiteX3" fmla="*/ 3245945 w 3806497"/>
                <a:gd name="connsiteY3" fmla="*/ 1397876 h 1655379"/>
                <a:gd name="connsiteX4" fmla="*/ 3203903 w 3806497"/>
                <a:gd name="connsiteY4" fmla="*/ 861848 h 1655379"/>
                <a:gd name="connsiteX5" fmla="*/ 3792483 w 3806497"/>
                <a:gd name="connsiteY5" fmla="*/ 367862 h 1655379"/>
                <a:gd name="connsiteX6" fmla="*/ 3287986 w 3806497"/>
                <a:gd name="connsiteY6" fmla="*/ 105103 h 1655379"/>
                <a:gd name="connsiteX7" fmla="*/ 2184400 w 3806497"/>
                <a:gd name="connsiteY7" fmla="*/ 220717 h 1655379"/>
                <a:gd name="connsiteX8" fmla="*/ 1080814 w 3806497"/>
                <a:gd name="connsiteY8" fmla="*/ 73572 h 1655379"/>
                <a:gd name="connsiteX9" fmla="*/ 870607 w 3806497"/>
                <a:gd name="connsiteY9" fmla="*/ 662152 h 1655379"/>
                <a:gd name="connsiteX10" fmla="*/ 61310 w 3806497"/>
                <a:gd name="connsiteY10" fmla="*/ 1334814 h 1655379"/>
                <a:gd name="connsiteX11" fmla="*/ 502745 w 3806497"/>
                <a:gd name="connsiteY11" fmla="*/ 1618593 h 1655379"/>
                <a:gd name="connsiteX12" fmla="*/ 744483 w 3806497"/>
                <a:gd name="connsiteY12" fmla="*/ 1555531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6497" h="1655379">
                  <a:moveTo>
                    <a:pt x="744483" y="1555531"/>
                  </a:moveTo>
                  <a:cubicBezTo>
                    <a:pt x="923159" y="1511738"/>
                    <a:pt x="1245476" y="1348827"/>
                    <a:pt x="1574800" y="1355834"/>
                  </a:cubicBezTo>
                  <a:cubicBezTo>
                    <a:pt x="1904124" y="1362841"/>
                    <a:pt x="2441903" y="1590565"/>
                    <a:pt x="2720427" y="1597572"/>
                  </a:cubicBezTo>
                  <a:cubicBezTo>
                    <a:pt x="2998951" y="1604579"/>
                    <a:pt x="3165366" y="1520497"/>
                    <a:pt x="3245945" y="1397876"/>
                  </a:cubicBezTo>
                  <a:cubicBezTo>
                    <a:pt x="3326524" y="1275255"/>
                    <a:pt x="3112813" y="1033517"/>
                    <a:pt x="3203903" y="861848"/>
                  </a:cubicBezTo>
                  <a:cubicBezTo>
                    <a:pt x="3294993" y="690179"/>
                    <a:pt x="3778469" y="493986"/>
                    <a:pt x="3792483" y="367862"/>
                  </a:cubicBezTo>
                  <a:cubicBezTo>
                    <a:pt x="3806497" y="241738"/>
                    <a:pt x="3556000" y="129627"/>
                    <a:pt x="3287986" y="105103"/>
                  </a:cubicBezTo>
                  <a:cubicBezTo>
                    <a:pt x="3019972" y="80579"/>
                    <a:pt x="2552262" y="225972"/>
                    <a:pt x="2184400" y="220717"/>
                  </a:cubicBezTo>
                  <a:cubicBezTo>
                    <a:pt x="1816538" y="215462"/>
                    <a:pt x="1299779" y="0"/>
                    <a:pt x="1080814" y="73572"/>
                  </a:cubicBezTo>
                  <a:cubicBezTo>
                    <a:pt x="861849" y="147144"/>
                    <a:pt x="1040524" y="451945"/>
                    <a:pt x="870607" y="662152"/>
                  </a:cubicBezTo>
                  <a:cubicBezTo>
                    <a:pt x="700690" y="872359"/>
                    <a:pt x="122620" y="1175407"/>
                    <a:pt x="61310" y="1334814"/>
                  </a:cubicBezTo>
                  <a:cubicBezTo>
                    <a:pt x="0" y="1494221"/>
                    <a:pt x="387131" y="1581807"/>
                    <a:pt x="502745" y="1618593"/>
                  </a:cubicBezTo>
                  <a:cubicBezTo>
                    <a:pt x="618359" y="1655379"/>
                    <a:pt x="565807" y="1599324"/>
                    <a:pt x="744483" y="1555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6" name="CaixaDeTexto 45"/>
            <p:cNvSpPr txBox="1"/>
            <p:nvPr/>
          </p:nvSpPr>
          <p:spPr>
            <a:xfrm>
              <a:off x="5076056" y="620688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q(x,y)</a:t>
              </a:r>
            </a:p>
          </p:txBody>
        </p:sp>
        <p:sp>
          <p:nvSpPr>
            <p:cNvPr id="80" name="Forma livre 79"/>
            <p:cNvSpPr/>
            <p:nvPr/>
          </p:nvSpPr>
          <p:spPr>
            <a:xfrm>
              <a:off x="1115616" y="981533"/>
              <a:ext cx="3806497" cy="1655379"/>
            </a:xfrm>
            <a:custGeom>
              <a:avLst/>
              <a:gdLst>
                <a:gd name="connsiteX0" fmla="*/ 744483 w 3806497"/>
                <a:gd name="connsiteY0" fmla="*/ 1555531 h 1655379"/>
                <a:gd name="connsiteX1" fmla="*/ 1574800 w 3806497"/>
                <a:gd name="connsiteY1" fmla="*/ 1355834 h 1655379"/>
                <a:gd name="connsiteX2" fmla="*/ 2720427 w 3806497"/>
                <a:gd name="connsiteY2" fmla="*/ 1597572 h 1655379"/>
                <a:gd name="connsiteX3" fmla="*/ 3245945 w 3806497"/>
                <a:gd name="connsiteY3" fmla="*/ 1397876 h 1655379"/>
                <a:gd name="connsiteX4" fmla="*/ 3203903 w 3806497"/>
                <a:gd name="connsiteY4" fmla="*/ 861848 h 1655379"/>
                <a:gd name="connsiteX5" fmla="*/ 3792483 w 3806497"/>
                <a:gd name="connsiteY5" fmla="*/ 367862 h 1655379"/>
                <a:gd name="connsiteX6" fmla="*/ 3287986 w 3806497"/>
                <a:gd name="connsiteY6" fmla="*/ 105103 h 1655379"/>
                <a:gd name="connsiteX7" fmla="*/ 2184400 w 3806497"/>
                <a:gd name="connsiteY7" fmla="*/ 220717 h 1655379"/>
                <a:gd name="connsiteX8" fmla="*/ 1080814 w 3806497"/>
                <a:gd name="connsiteY8" fmla="*/ 73572 h 1655379"/>
                <a:gd name="connsiteX9" fmla="*/ 870607 w 3806497"/>
                <a:gd name="connsiteY9" fmla="*/ 662152 h 1655379"/>
                <a:gd name="connsiteX10" fmla="*/ 61310 w 3806497"/>
                <a:gd name="connsiteY10" fmla="*/ 1334814 h 1655379"/>
                <a:gd name="connsiteX11" fmla="*/ 502745 w 3806497"/>
                <a:gd name="connsiteY11" fmla="*/ 1618593 h 1655379"/>
                <a:gd name="connsiteX12" fmla="*/ 744483 w 3806497"/>
                <a:gd name="connsiteY12" fmla="*/ 1555531 h 1655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06497" h="1655379">
                  <a:moveTo>
                    <a:pt x="744483" y="1555531"/>
                  </a:moveTo>
                  <a:cubicBezTo>
                    <a:pt x="923159" y="1511738"/>
                    <a:pt x="1245476" y="1348827"/>
                    <a:pt x="1574800" y="1355834"/>
                  </a:cubicBezTo>
                  <a:cubicBezTo>
                    <a:pt x="1904124" y="1362841"/>
                    <a:pt x="2441903" y="1590565"/>
                    <a:pt x="2720427" y="1597572"/>
                  </a:cubicBezTo>
                  <a:cubicBezTo>
                    <a:pt x="2998951" y="1604579"/>
                    <a:pt x="3165366" y="1520497"/>
                    <a:pt x="3245945" y="1397876"/>
                  </a:cubicBezTo>
                  <a:cubicBezTo>
                    <a:pt x="3326524" y="1275255"/>
                    <a:pt x="3112813" y="1033517"/>
                    <a:pt x="3203903" y="861848"/>
                  </a:cubicBezTo>
                  <a:cubicBezTo>
                    <a:pt x="3294993" y="690179"/>
                    <a:pt x="3778469" y="493986"/>
                    <a:pt x="3792483" y="367862"/>
                  </a:cubicBezTo>
                  <a:cubicBezTo>
                    <a:pt x="3806497" y="241738"/>
                    <a:pt x="3556000" y="129627"/>
                    <a:pt x="3287986" y="105103"/>
                  </a:cubicBezTo>
                  <a:cubicBezTo>
                    <a:pt x="3019972" y="80579"/>
                    <a:pt x="2552262" y="225972"/>
                    <a:pt x="2184400" y="220717"/>
                  </a:cubicBezTo>
                  <a:cubicBezTo>
                    <a:pt x="1816538" y="215462"/>
                    <a:pt x="1299779" y="0"/>
                    <a:pt x="1080814" y="73572"/>
                  </a:cubicBezTo>
                  <a:cubicBezTo>
                    <a:pt x="861849" y="147144"/>
                    <a:pt x="1040524" y="451945"/>
                    <a:pt x="870607" y="662152"/>
                  </a:cubicBezTo>
                  <a:cubicBezTo>
                    <a:pt x="700690" y="872359"/>
                    <a:pt x="122620" y="1175407"/>
                    <a:pt x="61310" y="1334814"/>
                  </a:cubicBezTo>
                  <a:cubicBezTo>
                    <a:pt x="0" y="1494221"/>
                    <a:pt x="387131" y="1581807"/>
                    <a:pt x="502745" y="1618593"/>
                  </a:cubicBezTo>
                  <a:cubicBezTo>
                    <a:pt x="618359" y="1655379"/>
                    <a:pt x="565807" y="1599324"/>
                    <a:pt x="744483" y="155553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65000"/>
                    <a:tint val="66000"/>
                    <a:satMod val="160000"/>
                  </a:schemeClr>
                </a:gs>
                <a:gs pos="50000">
                  <a:schemeClr val="bg1">
                    <a:lumMod val="65000"/>
                    <a:tint val="44500"/>
                    <a:satMod val="160000"/>
                  </a:schemeClr>
                </a:gs>
                <a:gs pos="100000">
                  <a:schemeClr val="bg1">
                    <a:lumMod val="65000"/>
                    <a:tint val="23500"/>
                    <a:satMod val="160000"/>
                  </a:schemeClr>
                </a:gs>
              </a:gsLst>
              <a:lin ang="18900000" scaled="1"/>
              <a:tileRect/>
            </a:gradFill>
            <a:ln w="19050">
              <a:prstDash val="soli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3" name="Paralelogramo 82"/>
            <p:cNvSpPr/>
            <p:nvPr/>
          </p:nvSpPr>
          <p:spPr>
            <a:xfrm>
              <a:off x="3635896" y="1466808"/>
              <a:ext cx="504056" cy="234000"/>
            </a:xfrm>
            <a:prstGeom prst="parallelogram">
              <a:avLst>
                <a:gd name="adj" fmla="val 79735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5" name="Conector de seta reta 84"/>
            <p:cNvCxnSpPr/>
            <p:nvPr/>
          </p:nvCxnSpPr>
          <p:spPr>
            <a:xfrm flipH="1">
              <a:off x="3635896" y="1772816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Conector de seta reta 93"/>
            <p:cNvCxnSpPr/>
            <p:nvPr/>
          </p:nvCxnSpPr>
          <p:spPr>
            <a:xfrm rot="10800000" flipH="1">
              <a:off x="3995936" y="1196752"/>
              <a:ext cx="144016" cy="21602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Conector de seta reta 95"/>
            <p:cNvCxnSpPr/>
            <p:nvPr/>
          </p:nvCxnSpPr>
          <p:spPr>
            <a:xfrm flipH="1">
              <a:off x="3419872" y="1579616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Conector de seta reta 108"/>
            <p:cNvCxnSpPr/>
            <p:nvPr/>
          </p:nvCxnSpPr>
          <p:spPr>
            <a:xfrm>
              <a:off x="4148336" y="1579616"/>
              <a:ext cx="279648" cy="8384"/>
            </a:xfrm>
            <a:prstGeom prst="straightConnector1">
              <a:avLst/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8" name="CaixaDeTexto 127"/>
            <p:cNvSpPr txBox="1"/>
            <p:nvPr/>
          </p:nvSpPr>
          <p:spPr>
            <a:xfrm>
              <a:off x="4211960" y="119675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29" name="CaixaDeTexto 128"/>
            <p:cNvSpPr txBox="1"/>
            <p:nvPr/>
          </p:nvSpPr>
          <p:spPr>
            <a:xfrm>
              <a:off x="3707904" y="18355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130" name="Arco 129"/>
            <p:cNvSpPr/>
            <p:nvPr/>
          </p:nvSpPr>
          <p:spPr>
            <a:xfrm rot="16200000" flipV="1">
              <a:off x="4860032" y="692696"/>
              <a:ext cx="648072" cy="936104"/>
            </a:xfrm>
            <a:prstGeom prst="arc">
              <a:avLst>
                <a:gd name="adj1" fmla="val 795877"/>
                <a:gd name="adj2" fmla="val 4836373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6" name="Conector reto 35"/>
            <p:cNvCxnSpPr/>
            <p:nvPr/>
          </p:nvCxnSpPr>
          <p:spPr>
            <a:xfrm>
              <a:off x="4932040" y="1340768"/>
              <a:ext cx="504056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ector reto 39"/>
            <p:cNvCxnSpPr/>
            <p:nvPr/>
          </p:nvCxnSpPr>
          <p:spPr>
            <a:xfrm>
              <a:off x="4932040" y="1412776"/>
              <a:ext cx="504056" cy="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Conector reto 40"/>
            <p:cNvCxnSpPr/>
            <p:nvPr/>
          </p:nvCxnSpPr>
          <p:spPr>
            <a:xfrm>
              <a:off x="5292080" y="1268760"/>
              <a:ext cx="0" cy="21602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CaixaDeTexto 46"/>
            <p:cNvSpPr txBox="1"/>
            <p:nvPr/>
          </p:nvSpPr>
          <p:spPr>
            <a:xfrm>
              <a:off x="5390511" y="1124744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t</a:t>
              </a:r>
            </a:p>
          </p:txBody>
        </p:sp>
        <p:sp>
          <p:nvSpPr>
            <p:cNvPr id="48" name="CaixaDeTexto 47"/>
            <p:cNvSpPr txBox="1"/>
            <p:nvPr/>
          </p:nvSpPr>
          <p:spPr>
            <a:xfrm>
              <a:off x="4572000" y="47667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</a:t>
              </a:r>
            </a:p>
          </p:txBody>
        </p:sp>
        <p:sp>
          <p:nvSpPr>
            <p:cNvPr id="49" name="Arco 48"/>
            <p:cNvSpPr/>
            <p:nvPr/>
          </p:nvSpPr>
          <p:spPr>
            <a:xfrm rot="16200000" flipV="1">
              <a:off x="4243772" y="732892"/>
              <a:ext cx="1448544" cy="936104"/>
            </a:xfrm>
            <a:prstGeom prst="arc">
              <a:avLst>
                <a:gd name="adj1" fmla="val 2200729"/>
                <a:gd name="adj2" fmla="val 5742852"/>
              </a:avLst>
            </a:prstGeom>
            <a:ln>
              <a:tailEnd type="arrow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8" name="Conector reto 87"/>
            <p:cNvCxnSpPr/>
            <p:nvPr/>
          </p:nvCxnSpPr>
          <p:spPr>
            <a:xfrm flipV="1">
              <a:off x="3131840" y="1124744"/>
              <a:ext cx="936104" cy="12961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Conector reto 89"/>
            <p:cNvCxnSpPr>
              <a:endCxn id="80" idx="6"/>
            </p:cNvCxnSpPr>
            <p:nvPr/>
          </p:nvCxnSpPr>
          <p:spPr>
            <a:xfrm flipV="1">
              <a:off x="3347864" y="1086636"/>
              <a:ext cx="1055739" cy="14062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Conector reto 90"/>
            <p:cNvCxnSpPr/>
            <p:nvPr/>
          </p:nvCxnSpPr>
          <p:spPr>
            <a:xfrm flipV="1">
              <a:off x="3635896" y="1124744"/>
              <a:ext cx="1080120" cy="1440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Conector reto 91"/>
            <p:cNvCxnSpPr/>
            <p:nvPr/>
          </p:nvCxnSpPr>
          <p:spPr>
            <a:xfrm flipV="1">
              <a:off x="3995936" y="2132856"/>
              <a:ext cx="360040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 flipV="1">
              <a:off x="2843808" y="1196752"/>
              <a:ext cx="864096" cy="115212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Conector reto 100"/>
            <p:cNvCxnSpPr/>
            <p:nvPr/>
          </p:nvCxnSpPr>
          <p:spPr>
            <a:xfrm flipV="1">
              <a:off x="2459607" y="1202250"/>
              <a:ext cx="888257" cy="114663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Conector reto 101"/>
            <p:cNvCxnSpPr/>
            <p:nvPr/>
          </p:nvCxnSpPr>
          <p:spPr>
            <a:xfrm flipV="1">
              <a:off x="1979712" y="1196752"/>
              <a:ext cx="1008112" cy="129614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Conector reto 102"/>
            <p:cNvCxnSpPr/>
            <p:nvPr/>
          </p:nvCxnSpPr>
          <p:spPr>
            <a:xfrm flipV="1">
              <a:off x="1547664" y="1124744"/>
              <a:ext cx="1080120" cy="144016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Conector reto 103"/>
            <p:cNvCxnSpPr/>
            <p:nvPr/>
          </p:nvCxnSpPr>
          <p:spPr>
            <a:xfrm flipV="1">
              <a:off x="2051720" y="1052736"/>
              <a:ext cx="288032" cy="4320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Conector reto 104"/>
            <p:cNvCxnSpPr/>
            <p:nvPr/>
          </p:nvCxnSpPr>
          <p:spPr>
            <a:xfrm flipV="1">
              <a:off x="1259632" y="1916832"/>
              <a:ext cx="432048" cy="576064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Conector reto 139"/>
            <p:cNvCxnSpPr/>
            <p:nvPr/>
          </p:nvCxnSpPr>
          <p:spPr>
            <a:xfrm>
              <a:off x="1907704" y="1700808"/>
              <a:ext cx="252028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Conector reto 141"/>
            <p:cNvCxnSpPr/>
            <p:nvPr/>
          </p:nvCxnSpPr>
          <p:spPr>
            <a:xfrm>
              <a:off x="2051720" y="1484784"/>
              <a:ext cx="2736304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Conector reto 142"/>
            <p:cNvCxnSpPr>
              <a:endCxn id="35" idx="4"/>
            </p:cNvCxnSpPr>
            <p:nvPr/>
          </p:nvCxnSpPr>
          <p:spPr>
            <a:xfrm flipV="1">
              <a:off x="1691680" y="1914584"/>
              <a:ext cx="2627839" cy="224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Conector reto 143"/>
            <p:cNvCxnSpPr/>
            <p:nvPr/>
          </p:nvCxnSpPr>
          <p:spPr>
            <a:xfrm>
              <a:off x="1403648" y="2132856"/>
              <a:ext cx="295232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onector reto 144"/>
            <p:cNvCxnSpPr/>
            <p:nvPr/>
          </p:nvCxnSpPr>
          <p:spPr>
            <a:xfrm>
              <a:off x="1187624" y="2348880"/>
              <a:ext cx="316835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Conector reto 145"/>
            <p:cNvCxnSpPr/>
            <p:nvPr/>
          </p:nvCxnSpPr>
          <p:spPr>
            <a:xfrm>
              <a:off x="1475656" y="2564904"/>
              <a:ext cx="36004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Conector reto 146"/>
            <p:cNvCxnSpPr/>
            <p:nvPr/>
          </p:nvCxnSpPr>
          <p:spPr>
            <a:xfrm>
              <a:off x="2051720" y="1268760"/>
              <a:ext cx="280831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Conector reto 163"/>
            <p:cNvCxnSpPr/>
            <p:nvPr/>
          </p:nvCxnSpPr>
          <p:spPr>
            <a:xfrm>
              <a:off x="3635896" y="2564904"/>
              <a:ext cx="432048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>
          <a:prstDash val="solid"/>
        </a:ln>
        <a:effectLst/>
      </a:spPr>
      <a:bodyPr rtlCol="0" anchor="ctr"/>
      <a:lstStyle>
        <a:defPPr algn="ctr">
          <a:defRPr/>
        </a:defPPr>
      </a:lstStyle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10102</TotalTime>
  <Words>2002</Words>
  <Application>Microsoft Office PowerPoint</Application>
  <PresentationFormat>Apresentação na tela (4:3)</PresentationFormat>
  <Paragraphs>780</Paragraphs>
  <Slides>76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Cambria Math</vt:lpstr>
      <vt:lpstr>Courier New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Vergílio</dc:creator>
  <cp:lastModifiedBy>Leonardo Dias da Silva Cabral</cp:lastModifiedBy>
  <cp:revision>516</cp:revision>
  <dcterms:created xsi:type="dcterms:W3CDTF">2014-04-28T13:49:16Z</dcterms:created>
  <dcterms:modified xsi:type="dcterms:W3CDTF">2024-11-08T17:48:34Z</dcterms:modified>
</cp:coreProperties>
</file>